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76" r:id="rId3"/>
    <p:sldId id="275" r:id="rId4"/>
    <p:sldId id="264" r:id="rId5"/>
    <p:sldId id="277" r:id="rId6"/>
    <p:sldId id="266" r:id="rId7"/>
    <p:sldId id="262" r:id="rId8"/>
    <p:sldId id="273" r:id="rId9"/>
    <p:sldId id="269" r:id="rId10"/>
    <p:sldId id="268"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33" autoAdjust="0"/>
  </p:normalViewPr>
  <p:slideViewPr>
    <p:cSldViewPr>
      <p:cViewPr>
        <p:scale>
          <a:sx n="100" d="100"/>
          <a:sy n="100" d="100"/>
        </p:scale>
        <p:origin x="4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ヒラギノ丸ゴ ProN W4"/>
              </a:defRPr>
            </a:lvl1pPr>
          </a:lstStyle>
          <a:p>
            <a:endParaRPr lang="ja-JP" altLang="en-US" dirty="0"/>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ヒラギノ丸ゴ ProN W4"/>
              </a:defRPr>
            </a:lvl1pPr>
          </a:lstStyle>
          <a:p>
            <a:fld id="{BB295BFB-44DA-4D78-BB34-04906229B3C4}" type="datetimeFigureOut">
              <a:rPr lang="ja-JP" altLang="en-US" smtClean="0"/>
              <a:pPr/>
              <a:t>2014/9/19</a:t>
            </a:fld>
            <a:endParaRPr lang="ja-JP" altLang="en-US" dirty="0"/>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ヒラギノ丸ゴ ProN W4"/>
              </a:defRPr>
            </a:lvl1pPr>
          </a:lstStyle>
          <a:p>
            <a:endParaRPr lang="ja-JP" altLang="en-US" dirty="0"/>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ヒラギノ丸ゴ ProN W4"/>
              </a:defRPr>
            </a:lvl1pPr>
          </a:lstStyle>
          <a:p>
            <a:fld id="{9BBCCC23-3277-4864-8CE0-E74F3F512E5E}" type="slidenum">
              <a:rPr lang="ja-JP" altLang="en-US" smtClean="0"/>
              <a:pPr/>
              <a:t>‹#›</a:t>
            </a:fld>
            <a:endParaRPr lang="ja-JP" altLang="en-US" dirty="0"/>
          </a:p>
        </p:txBody>
      </p:sp>
    </p:spTree>
    <p:extLst>
      <p:ext uri="{BB962C8B-B14F-4D97-AF65-F5344CB8AC3E}">
        <p14:creationId xmlns:p14="http://schemas.microsoft.com/office/powerpoint/2010/main" val="1070777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ヒラギノ丸ゴ ProN W4"/>
        <a:ea typeface="+mn-ea"/>
        <a:cs typeface="+mn-cs"/>
      </a:defRPr>
    </a:lvl1pPr>
    <a:lvl2pPr marL="457200" algn="l" defTabSz="914400" rtl="0" eaLnBrk="1" latinLnBrk="0" hangingPunct="1">
      <a:defRPr kumimoji="1" sz="1200" kern="1200">
        <a:solidFill>
          <a:schemeClr val="tx1"/>
        </a:solidFill>
        <a:latin typeface="ヒラギノ丸ゴ ProN W4"/>
        <a:ea typeface="+mn-ea"/>
        <a:cs typeface="+mn-cs"/>
      </a:defRPr>
    </a:lvl2pPr>
    <a:lvl3pPr marL="914400" algn="l" defTabSz="914400" rtl="0" eaLnBrk="1" latinLnBrk="0" hangingPunct="1">
      <a:defRPr kumimoji="1" sz="1200" kern="1200">
        <a:solidFill>
          <a:schemeClr val="tx1"/>
        </a:solidFill>
        <a:latin typeface="ヒラギノ丸ゴ ProN W4"/>
        <a:ea typeface="+mn-ea"/>
        <a:cs typeface="+mn-cs"/>
      </a:defRPr>
    </a:lvl3pPr>
    <a:lvl4pPr marL="1371600" algn="l" defTabSz="914400" rtl="0" eaLnBrk="1" latinLnBrk="0" hangingPunct="1">
      <a:defRPr kumimoji="1" sz="1200" kern="1200">
        <a:solidFill>
          <a:schemeClr val="tx1"/>
        </a:solidFill>
        <a:latin typeface="ヒラギノ丸ゴ ProN W4"/>
        <a:ea typeface="+mn-ea"/>
        <a:cs typeface="+mn-cs"/>
      </a:defRPr>
    </a:lvl4pPr>
    <a:lvl5pPr marL="1828800" algn="l" defTabSz="914400" rtl="0" eaLnBrk="1" latinLnBrk="0" hangingPunct="1">
      <a:defRPr kumimoji="1" sz="1200" kern="1200">
        <a:solidFill>
          <a:schemeClr val="tx1"/>
        </a:solidFill>
        <a:latin typeface="ヒラギノ丸ゴ ProN W4"/>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1</a:t>
            </a:fld>
            <a:endParaRPr lang="ja-JP" altLang="en-US" dirty="0"/>
          </a:p>
        </p:txBody>
      </p:sp>
    </p:spTree>
    <p:extLst>
      <p:ext uri="{BB962C8B-B14F-4D97-AF65-F5344CB8AC3E}">
        <p14:creationId xmlns:p14="http://schemas.microsoft.com/office/powerpoint/2010/main" val="321664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3</a:t>
            </a:fld>
            <a:endParaRPr lang="ja-JP" altLang="en-US" dirty="0"/>
          </a:p>
        </p:txBody>
      </p:sp>
    </p:spTree>
    <p:extLst>
      <p:ext uri="{BB962C8B-B14F-4D97-AF65-F5344CB8AC3E}">
        <p14:creationId xmlns:p14="http://schemas.microsoft.com/office/powerpoint/2010/main" val="264306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4</a:t>
            </a:fld>
            <a:endParaRPr lang="ja-JP" altLang="en-US" dirty="0"/>
          </a:p>
        </p:txBody>
      </p:sp>
    </p:spTree>
    <p:extLst>
      <p:ext uri="{BB962C8B-B14F-4D97-AF65-F5344CB8AC3E}">
        <p14:creationId xmlns:p14="http://schemas.microsoft.com/office/powerpoint/2010/main" val="51122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5</a:t>
            </a:fld>
            <a:endParaRPr lang="ja-JP" altLang="en-US" dirty="0"/>
          </a:p>
        </p:txBody>
      </p:sp>
    </p:spTree>
    <p:extLst>
      <p:ext uri="{BB962C8B-B14F-4D97-AF65-F5344CB8AC3E}">
        <p14:creationId xmlns:p14="http://schemas.microsoft.com/office/powerpoint/2010/main" val="282354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6</a:t>
            </a:fld>
            <a:endParaRPr lang="ja-JP" altLang="en-US" dirty="0"/>
          </a:p>
        </p:txBody>
      </p:sp>
    </p:spTree>
    <p:extLst>
      <p:ext uri="{BB962C8B-B14F-4D97-AF65-F5344CB8AC3E}">
        <p14:creationId xmlns:p14="http://schemas.microsoft.com/office/powerpoint/2010/main" val="355200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BCCC23-3277-4864-8CE0-E74F3F512E5E}" type="slidenum">
              <a:rPr kumimoji="1" lang="ja-JP" altLang="en-US" smtClean="0"/>
              <a:pPr/>
              <a:t>7</a:t>
            </a:fld>
            <a:endParaRPr kumimoji="1" lang="ja-JP" altLang="en-US"/>
          </a:p>
        </p:txBody>
      </p:sp>
    </p:spTree>
    <p:extLst>
      <p:ext uri="{BB962C8B-B14F-4D97-AF65-F5344CB8AC3E}">
        <p14:creationId xmlns:p14="http://schemas.microsoft.com/office/powerpoint/2010/main" val="90258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8</a:t>
            </a:fld>
            <a:endParaRPr lang="ja-JP" altLang="en-US" dirty="0"/>
          </a:p>
        </p:txBody>
      </p:sp>
    </p:spTree>
    <p:extLst>
      <p:ext uri="{BB962C8B-B14F-4D97-AF65-F5344CB8AC3E}">
        <p14:creationId xmlns:p14="http://schemas.microsoft.com/office/powerpoint/2010/main" val="283592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9</a:t>
            </a:fld>
            <a:endParaRPr lang="ja-JP" altLang="en-US" dirty="0"/>
          </a:p>
        </p:txBody>
      </p:sp>
    </p:spTree>
    <p:extLst>
      <p:ext uri="{BB962C8B-B14F-4D97-AF65-F5344CB8AC3E}">
        <p14:creationId xmlns:p14="http://schemas.microsoft.com/office/powerpoint/2010/main" val="375668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10</a:t>
            </a:fld>
            <a:endParaRPr lang="ja-JP" altLang="en-US" dirty="0"/>
          </a:p>
        </p:txBody>
      </p:sp>
    </p:spTree>
    <p:extLst>
      <p:ext uri="{BB962C8B-B14F-4D97-AF65-F5344CB8AC3E}">
        <p14:creationId xmlns:p14="http://schemas.microsoft.com/office/powerpoint/2010/main" val="286899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ltLang="ja-JP"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ltLang="ja-JP"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ltLang="ja-JP"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ltLang="ja-JP"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9/19/2014</a:t>
            </a:fld>
            <a:endParaRPr lang="en-US">
              <a:solidFill>
                <a:schemeClr val="tx1">
                  <a:shade val="50000"/>
                </a:schemeClr>
              </a:solidFill>
            </a:endParaRPr>
          </a:p>
        </p:txBody>
      </p:sp>
      <p:sp>
        <p:nvSpPr>
          <p:cNvPr id="5" name="Footer Placeholder 4"/>
          <p:cNvSpPr>
            <a:spLocks noGrp="1"/>
          </p:cNvSpPr>
          <p:nvPr>
            <p:ph type="ftr" sz="quarter" idx="11"/>
          </p:nvPr>
        </p:nvSpPr>
        <p:spPr/>
        <p:txBody>
          <a:bodyPr/>
          <a:lstStyle/>
          <a:p>
            <a:endParaRPr kumimoji="0" lang="en-US">
              <a:solidFill>
                <a:schemeClr val="tx1">
                  <a:shade val="50000"/>
                </a:schemeClr>
              </a:solidFill>
            </a:endParaRPr>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solidFill>
                <a:schemeClr val="tx1">
                  <a:shade val="50000"/>
                </a:schemeClr>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ltLang="ja-JP"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ltLang="ja-JP"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5" name="Date Placeholder 4"/>
          <p:cNvSpPr>
            <a:spLocks noGrp="1"/>
          </p:cNvSpPr>
          <p:nvPr>
            <p:ph type="dt" sz="half" idx="10"/>
          </p:nvPr>
        </p:nvSpPr>
        <p:spPr/>
        <p:txBody>
          <a:bodyPr/>
          <a:lstStyle/>
          <a:p>
            <a:fld id="{7CB97365-EBCA-4027-87D5-99FC1D4DF0BB}"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ltLang="ja-JP"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7" name="Date Placeholder 6"/>
          <p:cNvSpPr>
            <a:spLocks noGrp="1"/>
          </p:cNvSpPr>
          <p:nvPr>
            <p:ph type="dt" sz="half" idx="10"/>
          </p:nvPr>
        </p:nvSpPr>
        <p:spPr/>
        <p:txBody>
          <a:bodyPr/>
          <a:lstStyle/>
          <a:p>
            <a:fld id="{7CB97365-EBCA-4027-87D5-99FC1D4DF0BB}" type="datetimeFigureOut">
              <a:rPr lang="en-US" smtClean="0"/>
              <a:pPr/>
              <a:t>9/19/2014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Date Placeholder 2"/>
          <p:cNvSpPr>
            <a:spLocks noGrp="1"/>
          </p:cNvSpPr>
          <p:nvPr>
            <p:ph type="dt" sz="half" idx="10"/>
          </p:nvPr>
        </p:nvSpPr>
        <p:spPr/>
        <p:txBody>
          <a:bodyPr/>
          <a:lstStyle/>
          <a:p>
            <a:fld id="{7CB97365-EBCA-4027-87D5-99FC1D4DF0BB}" type="datetimeFigureOut">
              <a:rPr lang="en-US" smtClean="0"/>
              <a:pPr/>
              <a:t>9/19/2014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9/19/2014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ltLang="ja-JP"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ltLang="ja-JP"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CB97365-EBCA-4027-87D5-99FC1D4DF0BB}" type="datetimeFigureOut">
              <a:rPr lang="en-US" smtClean="0"/>
              <a:pPr/>
              <a:t>9/19/2014</a:t>
            </a:fld>
            <a:endParaRPr lang="en-US">
              <a:solidFill>
                <a:schemeClr val="tx1">
                  <a:shade val="50000"/>
                </a:schemeClr>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jp/url?sa=i&amp;rct=j&amp;q=&amp;esrc=s&amp;source=images&amp;cd=&amp;cad=rja&amp;uact=8&amp;docid=m87XnA491mmVBM&amp;tbnid=v97tj5eM7xsrxM:&amp;ved=0CAUQjRw&amp;url=http://johokan.kyoto-seika.ac.jp/modules/contents/index.php?content_id=485&amp;ei=RWh1U_yENIy8uAS3uYCICQ&amp;bvm=bv.66699033,d.c2E&amp;psig=AFQjCNHiBDxi1rm1rPr53oj1D-X40H2DSA&amp;ust=1400289731299659"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49824"/>
            <a:ext cx="8382000" cy="1727448"/>
          </a:xfrm>
        </p:spPr>
        <p:txBody>
          <a:bodyPr>
            <a:normAutofit fontScale="90000"/>
          </a:bodyPr>
          <a:lstStyle/>
          <a:p>
            <a:r>
              <a:rPr lang="en-US" altLang="ja-JP" sz="2400" dirty="0" smtClean="0">
                <a:latin typeface="ヒラギノ丸ゴ ProN W4"/>
                <a:ea typeface="ヒラギノ丸ゴ ProN W4"/>
                <a:cs typeface="ヒラギノ丸ゴ ProN W4"/>
              </a:rPr>
              <a:t/>
            </a:r>
            <a:br>
              <a:rPr lang="en-US" altLang="ja-JP" sz="2400" dirty="0" smtClean="0">
                <a:latin typeface="ヒラギノ丸ゴ ProN W4"/>
                <a:ea typeface="ヒラギノ丸ゴ ProN W4"/>
                <a:cs typeface="ヒラギノ丸ゴ ProN W4"/>
              </a:rPr>
            </a:br>
            <a:r>
              <a:rPr lang="ja-JP" altLang="en-US" sz="2400" dirty="0" smtClean="0">
                <a:latin typeface="ヒラギノ丸ゴ ProN W4"/>
                <a:ea typeface="ヒラギノ丸ゴ ProN W4"/>
                <a:cs typeface="ヒラギノ丸ゴ ProN W4"/>
              </a:rPr>
              <a:t>Ａｒｔ　</a:t>
            </a:r>
            <a:r>
              <a:rPr lang="en-US" altLang="ja-JP" sz="2400" dirty="0" smtClean="0">
                <a:latin typeface="ヒラギノ丸ゴ ProN W4"/>
                <a:ea typeface="ヒラギノ丸ゴ ProN W4"/>
                <a:cs typeface="ヒラギノ丸ゴ ProN W4"/>
              </a:rPr>
              <a:t>Olympia</a:t>
            </a:r>
            <a:r>
              <a:rPr lang="ja-JP" altLang="en-US" sz="2400" dirty="0" smtClean="0">
                <a:latin typeface="ヒラギノ丸ゴ ProN W4"/>
                <a:ea typeface="ヒラギノ丸ゴ ProN W4"/>
                <a:cs typeface="ヒラギノ丸ゴ ProN W4"/>
              </a:rPr>
              <a:t> </a:t>
            </a:r>
            <a:r>
              <a:rPr lang="en-US" altLang="ja-JP" sz="2400" dirty="0" smtClean="0">
                <a:latin typeface="ヒラギノ丸ゴ ProN W4"/>
                <a:ea typeface="ヒラギノ丸ゴ ProN W4"/>
                <a:cs typeface="ヒラギノ丸ゴ ProN W4"/>
              </a:rPr>
              <a:t>2015</a:t>
            </a:r>
            <a:br>
              <a:rPr lang="en-US" altLang="ja-JP" sz="2400" dirty="0" smtClean="0">
                <a:latin typeface="ヒラギノ丸ゴ ProN W4"/>
                <a:ea typeface="ヒラギノ丸ゴ ProN W4"/>
                <a:cs typeface="ヒラギノ丸ゴ ProN W4"/>
              </a:rPr>
            </a:br>
            <a:r>
              <a:rPr lang="en-US" altLang="ja-JP" sz="1400" dirty="0" smtClean="0"/>
              <a:t/>
            </a:r>
            <a:br>
              <a:rPr lang="en-US" altLang="ja-JP" sz="1400" dirty="0" smtClean="0"/>
            </a:br>
            <a:r>
              <a:rPr lang="en-US" altLang="ja-JP" sz="3600" b="1" dirty="0">
                <a:solidFill>
                  <a:srgbClr val="FF0000"/>
                </a:solidFill>
                <a:latin typeface="+mn-ea"/>
                <a:cs typeface="メイリオ" panose="020B0604030504040204" pitchFamily="50" charset="-128"/>
              </a:rPr>
              <a:t>-from Art Olympia to the world-</a:t>
            </a:r>
            <a:r>
              <a:rPr lang="ja-JP" altLang="en-US" sz="3600" b="1" dirty="0">
                <a:solidFill>
                  <a:srgbClr val="FF0000"/>
                </a:solidFill>
                <a:latin typeface="+mn-ea"/>
                <a:cs typeface="ヒラギノ丸ゴ ProN W4"/>
              </a:rPr>
              <a:t>　</a:t>
            </a:r>
            <a:r>
              <a:rPr lang="ja-JP" altLang="en-US" sz="1800" b="1" dirty="0">
                <a:solidFill>
                  <a:srgbClr val="FF0000"/>
                </a:solidFill>
                <a:latin typeface="+mn-ea"/>
                <a:cs typeface="ヒラギノ丸ゴ ProN W4"/>
              </a:rPr>
              <a:t/>
            </a:r>
            <a:br>
              <a:rPr lang="ja-JP" altLang="en-US" sz="1800" b="1" dirty="0">
                <a:solidFill>
                  <a:srgbClr val="FF0000"/>
                </a:solidFill>
                <a:latin typeface="+mn-ea"/>
                <a:cs typeface="ヒラギノ丸ゴ ProN W4"/>
              </a:rPr>
            </a:br>
            <a:r>
              <a:rPr lang="en-US" altLang="ja-JP" sz="1400" dirty="0" smtClean="0"/>
              <a:t/>
            </a:r>
            <a:br>
              <a:rPr lang="en-US" altLang="ja-JP" sz="1400" dirty="0" smtClean="0"/>
            </a:br>
            <a:r>
              <a:rPr lang="en-US" altLang="ja-JP" sz="1167" dirty="0" smtClean="0">
                <a:latin typeface="ヒラギノ丸ゴ ProN W4"/>
              </a:rPr>
              <a:t>sponsored by</a:t>
            </a:r>
            <a:r>
              <a:rPr lang="ja-JP" altLang="en-US" sz="1167" dirty="0" smtClean="0">
                <a:latin typeface="ヒラギノ丸ゴ ProN W4"/>
                <a:ea typeface="ヒラギノ丸ゴ ProN W4"/>
                <a:cs typeface="ヒラギノ丸ゴ ProN W4"/>
              </a:rPr>
              <a:t>：</a:t>
            </a:r>
            <a:r>
              <a:rPr lang="en-US" altLang="ja-JP" sz="1167" dirty="0" smtClean="0">
                <a:latin typeface="ヒラギノ丸ゴ ProN W4"/>
                <a:ea typeface="ヒラギノ丸ゴ ProN W4"/>
                <a:cs typeface="ヒラギノ丸ゴ ProN W4"/>
              </a:rPr>
              <a:t>Art Olympia Executive Committee,</a:t>
            </a:r>
            <a:br>
              <a:rPr lang="en-US" altLang="ja-JP" sz="1167" dirty="0" smtClean="0">
                <a:latin typeface="ヒラギノ丸ゴ ProN W4"/>
                <a:ea typeface="ヒラギノ丸ゴ ProN W4"/>
                <a:cs typeface="ヒラギノ丸ゴ ProN W4"/>
              </a:rPr>
            </a:br>
            <a:r>
              <a:rPr lang="en-US" altLang="ja-JP" sz="1167" dirty="0" smtClean="0">
                <a:latin typeface="ヒラギノ丸ゴ ProN W4"/>
                <a:ea typeface="ヒラギノ丸ゴ ProN W4"/>
                <a:cs typeface="ヒラギノ丸ゴ ProN W4"/>
              </a:rPr>
              <a:t>Yamaguchi Artist Support, Living National Treasure Museum</a:t>
            </a:r>
            <a:br>
              <a:rPr lang="en-US" altLang="ja-JP" sz="1167" dirty="0" smtClean="0">
                <a:latin typeface="ヒラギノ丸ゴ ProN W4"/>
                <a:ea typeface="ヒラギノ丸ゴ ProN W4"/>
                <a:cs typeface="ヒラギノ丸ゴ ProN W4"/>
              </a:rPr>
            </a:br>
            <a:r>
              <a:rPr lang="en-US" altLang="ja-JP" sz="1167" dirty="0" smtClean="0">
                <a:solidFill>
                  <a:srgbClr val="FF0000"/>
                </a:solidFill>
                <a:latin typeface="ヒラギノ丸ゴ ProN W4"/>
                <a:ea typeface="ヒラギノ丸ゴ ProN W4"/>
                <a:cs typeface="ヒラギノ丸ゴ ProN W4"/>
              </a:rPr>
              <a:t>cooperated by : Toshima City,Tokyo</a:t>
            </a:r>
            <a:endParaRPr lang="en-US" sz="1167" dirty="0">
              <a:solidFill>
                <a:srgbClr val="FF0000"/>
              </a:solidFill>
              <a:latin typeface="ヒラギノ丸ゴ ProN W4"/>
              <a:ea typeface="ヒラギノ丸ゴ ProN W4"/>
              <a:cs typeface="ヒラギノ丸ゴ ProN W4"/>
            </a:endParaRPr>
          </a:p>
        </p:txBody>
      </p:sp>
      <p:sp>
        <p:nvSpPr>
          <p:cNvPr id="4" name="テキスト ボックス 3"/>
          <p:cNvSpPr txBox="1"/>
          <p:nvPr/>
        </p:nvSpPr>
        <p:spPr>
          <a:xfrm>
            <a:off x="3786094" y="5847073"/>
            <a:ext cx="4129657" cy="800219"/>
          </a:xfrm>
          <a:prstGeom prst="rect">
            <a:avLst/>
          </a:prstGeom>
          <a:noFill/>
        </p:spPr>
        <p:txBody>
          <a:bodyPr wrap="none" rtlCol="0">
            <a:spAutoFit/>
          </a:bodyPr>
          <a:lstStyle/>
          <a:p>
            <a:r>
              <a:rPr lang="en-US" altLang="ja-JP" sz="1400" b="1" dirty="0">
                <a:latin typeface="ＭＳ Ｐゴシック"/>
                <a:ea typeface="ＭＳ Ｐゴシック"/>
              </a:rPr>
              <a:t>      </a:t>
            </a:r>
          </a:p>
          <a:p>
            <a:r>
              <a:rPr lang="en-US" altLang="ja-JP" sz="1400" b="1" dirty="0">
                <a:latin typeface="ＭＳ Ｐゴシック"/>
                <a:ea typeface="ＭＳ Ｐゴシック"/>
              </a:rPr>
              <a:t>      *All the items mentioned are subject to change.</a:t>
            </a:r>
            <a:endParaRPr lang="ja-JP" altLang="ja-JP" sz="1400" dirty="0">
              <a:latin typeface="ＭＳ Ｐゴシック"/>
              <a:ea typeface="ＭＳ Ｐゴシック"/>
            </a:endParaRPr>
          </a:p>
          <a:p>
            <a:endParaRPr kumimoji="1"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315" y="1316763"/>
            <a:ext cx="6160021" cy="247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logo.jpg"/>
          <p:cNvPicPr>
            <a:picLocks noChangeAspect="1"/>
          </p:cNvPicPr>
          <p:nvPr/>
        </p:nvPicPr>
        <p:blipFill>
          <a:blip r:embed="rId3" cstate="print"/>
          <a:stretch>
            <a:fillRect/>
          </a:stretch>
        </p:blipFill>
        <p:spPr>
          <a:xfrm>
            <a:off x="4427984" y="1268760"/>
            <a:ext cx="4716016" cy="914290"/>
          </a:xfrm>
          <a:prstGeom prst="rect">
            <a:avLst/>
          </a:prstGeom>
        </p:spPr>
      </p:pic>
      <p:pic>
        <p:nvPicPr>
          <p:cNvPr id="8" name="コンテンツ プレースホルダ 3" descr="nikobi.gif"/>
          <p:cNvPicPr>
            <a:picLocks noChangeAspect="1"/>
          </p:cNvPicPr>
          <p:nvPr/>
        </p:nvPicPr>
        <p:blipFill>
          <a:blip r:embed="rId4" cstate="print"/>
          <a:stretch>
            <a:fillRect/>
          </a:stretch>
        </p:blipFill>
        <p:spPr>
          <a:xfrm>
            <a:off x="4427984" y="2132856"/>
            <a:ext cx="4716016" cy="1054372"/>
          </a:xfrm>
          <a:prstGeom prst="rect">
            <a:avLst/>
          </a:prstGeom>
        </p:spPr>
      </p:pic>
      <p:sp>
        <p:nvSpPr>
          <p:cNvPr id="10" name="TextBox 9"/>
          <p:cNvSpPr txBox="1"/>
          <p:nvPr/>
        </p:nvSpPr>
        <p:spPr>
          <a:xfrm>
            <a:off x="2411761" y="3429000"/>
            <a:ext cx="6732240" cy="2492990"/>
          </a:xfrm>
          <a:prstGeom prst="rect">
            <a:avLst/>
          </a:prstGeom>
          <a:noFill/>
        </p:spPr>
        <p:txBody>
          <a:bodyPr wrap="square" rtlCol="0">
            <a:spAutoFit/>
          </a:bodyPr>
          <a:lstStyle/>
          <a:p>
            <a:pPr algn="r"/>
            <a:r>
              <a:rPr lang="en-US" altLang="ja-JP" sz="1200" dirty="0">
                <a:latin typeface="ヒラギノ丸ゴ ProN W4"/>
              </a:rPr>
              <a:t>The Living National Treasure Art Museum in Yugawara Town in Kanagawa Prefecture has been the home of several original art creations of intangible cultural property.</a:t>
            </a:r>
          </a:p>
          <a:p>
            <a:pPr algn="r"/>
            <a:r>
              <a:rPr lang="en-US" altLang="ja-JP" sz="1200" dirty="0">
                <a:latin typeface="ヒラギノ丸ゴ ProN W4"/>
              </a:rPr>
              <a:t>  The remarkable collections of various original fine arts such as ceramic arts, lacquer wares, gold works, dolls and many precious art pieces are displayed </a:t>
            </a:r>
          </a:p>
          <a:p>
            <a:pPr algn="r"/>
            <a:r>
              <a:rPr lang="en-US" altLang="ja-JP" sz="1200" dirty="0">
                <a:latin typeface="ヒラギノ丸ゴ ProN W4"/>
              </a:rPr>
              <a:t>and portray the beauty of Japan and its cultural arts. </a:t>
            </a:r>
            <a:endParaRPr lang="ja-JP" altLang="ja-JP" sz="1200" dirty="0">
              <a:latin typeface="ヒラギノ丸ゴ ProN W4"/>
            </a:endParaRPr>
          </a:p>
          <a:p>
            <a:pPr algn="r"/>
            <a:endParaRPr lang="ja-JP" altLang="ja-JP" sz="1200" dirty="0">
              <a:latin typeface="ヒラギノ丸ゴ ProN W4"/>
            </a:endParaRPr>
          </a:p>
          <a:p>
            <a:pPr algn="r"/>
            <a:r>
              <a:rPr lang="en-US" altLang="ja-JP" sz="1200" dirty="0">
                <a:latin typeface="ヒラギノ丸ゴ ProN W4"/>
              </a:rPr>
              <a:t> At the aftermath of the devastating Tohoku Earthquake, the Living National Treasure Art Museum started the project of the traveling museum, which spreads to many locations throughout Japan reaching out especially to schoolally school children, requiring no fee to view the rare &amp; rich beauty of the Art Collections, thus bringing some joy and hope to many people.  </a:t>
            </a:r>
            <a:endParaRPr lang="ja-JP" altLang="ja-JP" sz="1200" dirty="0">
              <a:latin typeface="ヒラギノ丸ゴ ProN W4"/>
            </a:endParaRPr>
          </a:p>
          <a:p>
            <a:pPr algn="r"/>
            <a:endParaRPr lang="ja-JP" altLang="en-US" sz="1200" dirty="0">
              <a:solidFill>
                <a:schemeClr val="tx1">
                  <a:lumMod val="85000"/>
                  <a:lumOff val="15000"/>
                </a:schemeClr>
              </a:solidFill>
              <a:latin typeface="ヒラギノ丸ゴ ProN W4"/>
            </a:endParaRPr>
          </a:p>
          <a:p>
            <a:pPr algn="r"/>
            <a:endParaRPr lang="en-US" sz="1200" dirty="0">
              <a:solidFill>
                <a:schemeClr val="tx1">
                  <a:lumMod val="85000"/>
                  <a:lumOff val="15000"/>
                </a:schemeClr>
              </a:solidFill>
            </a:endParaRPr>
          </a:p>
        </p:txBody>
      </p:sp>
      <p:sp>
        <p:nvSpPr>
          <p:cNvPr id="11" name="タイトル 1"/>
          <p:cNvSpPr txBox="1">
            <a:spLocks/>
          </p:cNvSpPr>
          <p:nvPr/>
        </p:nvSpPr>
        <p:spPr>
          <a:xfrm>
            <a:off x="3635896" y="404664"/>
            <a:ext cx="5292080" cy="838200"/>
          </a:xfrm>
          <a:prstGeom prst="rect">
            <a:avLst/>
          </a:prstGeom>
        </p:spPr>
        <p:txBody>
          <a:bodyPr>
            <a:noAutofit/>
          </a:bodyPr>
          <a:lstStyle/>
          <a:p>
            <a:pPr lvl="0" algn="r">
              <a:spcBef>
                <a:spcPct val="0"/>
              </a:spcBef>
              <a:defRPr/>
            </a:pPr>
            <a:r>
              <a:rPr kumimoji="1" lang="en-US" altLang="ja-JP" sz="2400" b="0" i="0" u="none" strike="noStrike" kern="1200" cap="none" spc="0" normalizeH="0" baseline="0" noProof="0" dirty="0">
                <a:ln>
                  <a:noFill/>
                </a:ln>
                <a:solidFill>
                  <a:srgbClr val="2C7C9F"/>
                </a:solidFill>
                <a:effectLst/>
                <a:uLnTx/>
                <a:uFillTx/>
                <a:latin typeface="ヒラギノ丸ゴ ProN W4"/>
                <a:ea typeface="ヒラギノ丸ゴ ProN W4"/>
                <a:cs typeface="+mj-cs"/>
              </a:rPr>
              <a:t>About </a:t>
            </a:r>
          </a:p>
          <a:p>
            <a:pPr lvl="0" algn="r">
              <a:spcBef>
                <a:spcPct val="0"/>
              </a:spcBef>
              <a:defRPr/>
            </a:pPr>
            <a:r>
              <a:rPr lang="en-US" altLang="ja-JP" sz="2400" dirty="0">
                <a:solidFill>
                  <a:schemeClr val="accent1"/>
                </a:solidFill>
                <a:latin typeface="ヒラギノ丸ゴ ProN W4"/>
                <a:ea typeface="ヒラギノ丸ゴ ProN W4"/>
                <a:cs typeface="ヒラギノ丸ゴ ProN W4"/>
              </a:rPr>
              <a:t>Living National Treasure Art Museum</a:t>
            </a:r>
            <a:endParaRPr kumimoji="1" lang="ja-JP" altLang="en-US" sz="2400" b="0" i="0" u="none" strike="noStrike" kern="1200" cap="none" spc="0" normalizeH="0" baseline="0" noProof="0" dirty="0">
              <a:ln>
                <a:noFill/>
              </a:ln>
              <a:solidFill>
                <a:schemeClr val="accent1"/>
              </a:solidFill>
              <a:effectLst/>
              <a:uLnTx/>
              <a:uFillTx/>
              <a:latin typeface="ヒラギノ丸ゴ ProN W4"/>
              <a:ea typeface="ヒラギノ丸ゴ ProN W4"/>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283968" y="228600"/>
            <a:ext cx="4860032" cy="54868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1" lang="ja-JP" altLang="en-US" sz="3200" b="0" i="0" u="none" strike="noStrike" kern="1200" cap="none" spc="0" normalizeH="0" baseline="0" noProof="0" dirty="0">
              <a:ln>
                <a:noFill/>
              </a:ln>
              <a:solidFill>
                <a:schemeClr val="tx1"/>
              </a:solidFill>
              <a:effectLst/>
              <a:uLnTx/>
              <a:uFillTx/>
              <a:latin typeface="ヒラギノ丸ゴ ProN W4"/>
              <a:ea typeface="+mj-ea"/>
              <a:cs typeface="+mj-cs"/>
            </a:endParaRPr>
          </a:p>
        </p:txBody>
      </p:sp>
      <p:pic>
        <p:nvPicPr>
          <p:cNvPr id="7" name="Picture 6" descr="Picture 3.png"/>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200000"/>
                    </a14:imgEffect>
                  </a14:imgLayer>
                </a14:imgProps>
              </a:ext>
            </a:extLst>
          </a:blip>
          <a:srcRect t="2503" b="13640"/>
          <a:stretch>
            <a:fillRect/>
          </a:stretch>
        </p:blipFill>
        <p:spPr>
          <a:xfrm>
            <a:off x="0" y="0"/>
            <a:ext cx="9144000" cy="5105400"/>
          </a:xfrm>
          <a:prstGeom prst="rect">
            <a:avLst/>
          </a:prstGeom>
        </p:spPr>
      </p:pic>
      <p:sp>
        <p:nvSpPr>
          <p:cNvPr id="6" name="コンテンツ プレースホルダ 2"/>
          <p:cNvSpPr txBox="1">
            <a:spLocks/>
          </p:cNvSpPr>
          <p:nvPr/>
        </p:nvSpPr>
        <p:spPr>
          <a:xfrm>
            <a:off x="215782" y="116632"/>
            <a:ext cx="8814646" cy="6021288"/>
          </a:xfrm>
          <a:prstGeom prst="rect">
            <a:avLst/>
          </a:prstGeom>
        </p:spPr>
        <p:txBody>
          <a:bodyPr vert="horz" lIns="91440" tIns="45720" rIns="91440" bIns="45720" rtlCol="0" anchor="b">
            <a:noAutofit/>
          </a:bodyPr>
          <a:lstStyle/>
          <a:p>
            <a:pPr marL="342900" lvl="0" indent="-342900">
              <a:spcBef>
                <a:spcPct val="20000"/>
              </a:spcBef>
              <a:defRPr/>
            </a:pPr>
            <a:r>
              <a:rPr lang="ja-JP" altLang="en-US" sz="1200" dirty="0" smtClean="0"/>
              <a:t>　</a:t>
            </a:r>
            <a:r>
              <a:rPr lang="ja-JP" altLang="en-US" sz="1200" dirty="0" smtClean="0"/>
              <a:t>      </a:t>
            </a:r>
            <a:r>
              <a:rPr lang="en-US" altLang="ja-JP" sz="1200" dirty="0" smtClean="0"/>
              <a:t>We </a:t>
            </a:r>
            <a:r>
              <a:rPr lang="en-US" altLang="ja-JP" sz="1200" dirty="0"/>
              <a:t>are proudly announcing a new open art competition “Art Olympia”, which we consider to be an important platform for talented and emerging artists</a:t>
            </a:r>
            <a:r>
              <a:rPr lang="en-US" altLang="ja-JP" sz="1200" dirty="0" smtClean="0"/>
              <a:t>.</a:t>
            </a:r>
          </a:p>
          <a:p>
            <a:pPr marL="342900" lvl="0" indent="-342900">
              <a:spcBef>
                <a:spcPct val="20000"/>
              </a:spcBef>
              <a:defRPr/>
            </a:pPr>
            <a:endParaRPr lang="en-US" altLang="ja-JP" sz="1200" dirty="0" smtClean="0"/>
          </a:p>
          <a:p>
            <a:pPr marL="342900" lvl="0" indent="-342900">
              <a:spcBef>
                <a:spcPct val="20000"/>
              </a:spcBef>
              <a:defRPr/>
            </a:pPr>
            <a:r>
              <a:rPr lang="en-US" altLang="ja-JP" sz="1600" b="1" dirty="0" smtClean="0"/>
              <a:t>(</a:t>
            </a:r>
            <a:r>
              <a:rPr lang="en-US" altLang="ja-JP" sz="1600" b="1" dirty="0"/>
              <a:t>1) CONNECT </a:t>
            </a:r>
          </a:p>
          <a:p>
            <a:pPr marL="342900" lvl="0" indent="-342900">
              <a:spcBef>
                <a:spcPct val="20000"/>
              </a:spcBef>
              <a:defRPr/>
            </a:pPr>
            <a:r>
              <a:rPr lang="ja-JP" altLang="en-US" sz="1600" dirty="0" smtClean="0"/>
              <a:t>　　　</a:t>
            </a:r>
            <a:r>
              <a:rPr lang="en-US" altLang="ja-JP" sz="1600" dirty="0" smtClean="0"/>
              <a:t>First </a:t>
            </a:r>
            <a:r>
              <a:rPr lang="en-US" altLang="ja-JP" sz="1600" dirty="0"/>
              <a:t>of all, we would like to establish a worldwide hub of art and culture which would meet and connect domestic artists to a whole new level. </a:t>
            </a:r>
          </a:p>
          <a:p>
            <a:pPr marL="342900" lvl="0" indent="-342900">
              <a:spcBef>
                <a:spcPct val="20000"/>
              </a:spcBef>
              <a:defRPr/>
            </a:pPr>
            <a:r>
              <a:rPr lang="ja-JP" altLang="en-US" sz="1600" dirty="0" smtClean="0"/>
              <a:t>　　　</a:t>
            </a:r>
            <a:r>
              <a:rPr lang="en-US" altLang="ja-JP" sz="1600" dirty="0" smtClean="0"/>
              <a:t>By </a:t>
            </a:r>
            <a:r>
              <a:rPr lang="en-US" altLang="ja-JP" sz="1600" dirty="0"/>
              <a:t>introducing artists through the Art Olympia, we aim to expand their opportunities to flourish in their art carrier from their limited environment to infinite boundaries.</a:t>
            </a:r>
          </a:p>
          <a:p>
            <a:pPr marL="342900" lvl="0" indent="-342900">
              <a:spcBef>
                <a:spcPct val="20000"/>
              </a:spcBef>
              <a:defRPr/>
            </a:pPr>
            <a:r>
              <a:rPr lang="en-US" altLang="ja-JP" sz="1600" dirty="0"/>
              <a:t> </a:t>
            </a:r>
          </a:p>
          <a:p>
            <a:pPr marL="342900" lvl="0" indent="-342900">
              <a:spcBef>
                <a:spcPct val="20000"/>
              </a:spcBef>
              <a:defRPr/>
            </a:pPr>
            <a:r>
              <a:rPr lang="en-US" altLang="ja-JP" sz="1600" b="1" dirty="0"/>
              <a:t>(2) DISCOVER</a:t>
            </a:r>
          </a:p>
          <a:p>
            <a:pPr marL="342900" lvl="0" indent="-342900">
              <a:spcBef>
                <a:spcPct val="20000"/>
              </a:spcBef>
              <a:defRPr/>
            </a:pPr>
            <a:r>
              <a:rPr lang="ja-JP" altLang="en-US" sz="1600" dirty="0" smtClean="0"/>
              <a:t>　　　</a:t>
            </a:r>
            <a:r>
              <a:rPr lang="en-US" altLang="ja-JP" sz="1600" dirty="0" smtClean="0"/>
              <a:t>Secondly</a:t>
            </a:r>
            <a:r>
              <a:rPr lang="en-US" altLang="ja-JP" sz="1600" dirty="0"/>
              <a:t>, we would like to discover the future of global artists. The Art Olympia will collect artworks from all over the world and invite domestic and foreign art experts as jurors. </a:t>
            </a:r>
          </a:p>
          <a:p>
            <a:pPr marL="342900" lvl="0" indent="-342900">
              <a:spcBef>
                <a:spcPct val="20000"/>
              </a:spcBef>
              <a:defRPr/>
            </a:pPr>
            <a:r>
              <a:rPr lang="ja-JP" altLang="en-US" sz="1600" dirty="0" smtClean="0"/>
              <a:t>　　　</a:t>
            </a:r>
            <a:r>
              <a:rPr lang="en-US" altLang="ja-JP" sz="1600" dirty="0" smtClean="0"/>
              <a:t>A </a:t>
            </a:r>
            <a:r>
              <a:rPr lang="en-US" altLang="ja-JP" sz="1600" dirty="0"/>
              <a:t>variety of jurors from different cultural and historical background enable us to broaden the possibility to discover talented artists.</a:t>
            </a:r>
          </a:p>
          <a:p>
            <a:pPr marL="342900" lvl="0" indent="-342900">
              <a:spcBef>
                <a:spcPct val="20000"/>
              </a:spcBef>
              <a:defRPr/>
            </a:pPr>
            <a:endParaRPr lang="en-US" altLang="ja-JP" sz="1600" dirty="0"/>
          </a:p>
          <a:p>
            <a:pPr marL="342900" lvl="0" indent="-342900">
              <a:spcBef>
                <a:spcPct val="20000"/>
              </a:spcBef>
              <a:defRPr/>
            </a:pPr>
            <a:r>
              <a:rPr lang="en-US" altLang="ja-JP" sz="1600" b="1" dirty="0"/>
              <a:t>(3) CREATE</a:t>
            </a:r>
          </a:p>
          <a:p>
            <a:pPr marL="342900" lvl="0" indent="-342900">
              <a:spcBef>
                <a:spcPct val="20000"/>
              </a:spcBef>
              <a:defRPr/>
            </a:pPr>
            <a:r>
              <a:rPr lang="ja-JP" altLang="en-US" sz="1600" dirty="0" smtClean="0"/>
              <a:t>　　　</a:t>
            </a:r>
            <a:r>
              <a:rPr lang="en-US" altLang="ja-JP" sz="1600" dirty="0" smtClean="0"/>
              <a:t>Lastly</a:t>
            </a:r>
            <a:r>
              <a:rPr lang="en-US" altLang="ja-JP" sz="1600" dirty="0"/>
              <a:t>, it is our passion to encourage and to inspire artists creating a next generation art and a new aesthetic sense of beauty. </a:t>
            </a:r>
          </a:p>
          <a:p>
            <a:pPr marL="342900" lvl="0" indent="-342900">
              <a:spcBef>
                <a:spcPct val="20000"/>
              </a:spcBef>
              <a:defRPr/>
            </a:pPr>
            <a:r>
              <a:rPr lang="ja-JP" altLang="en-US" sz="1600" dirty="0" smtClean="0"/>
              <a:t>　　　</a:t>
            </a:r>
            <a:r>
              <a:rPr lang="en-US" altLang="ja-JP" sz="1600" dirty="0" smtClean="0"/>
              <a:t>We </a:t>
            </a:r>
            <a:r>
              <a:rPr lang="en-US" altLang="ja-JP" sz="1600" dirty="0"/>
              <a:t>believe the exchange of culture will stimulate artists to expand beyond their borders</a:t>
            </a:r>
            <a:r>
              <a:rPr lang="en-US" altLang="ja-JP" sz="1600" dirty="0" smtClean="0"/>
              <a:t>.</a:t>
            </a:r>
            <a:endParaRPr kumimoji="1" lang="en-US" altLang="ja-JP" sz="1000" b="1" i="0" u="none" strike="noStrike" kern="1200" cap="none" spc="0" normalizeH="0" baseline="0" noProof="0" dirty="0" smtClean="0">
              <a:ln>
                <a:noFill/>
              </a:ln>
              <a:solidFill>
                <a:schemeClr val="tx1"/>
              </a:solidFill>
              <a:effectLst/>
              <a:uLnTx/>
              <a:uFillTx/>
              <a:latin typeface="ヒラギノ丸ゴ ProN W4"/>
              <a:ea typeface="ヒラギノ丸ゴ ProN W4"/>
              <a:cs typeface="ヒラギノ丸ゴ ProN W4"/>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00" b="1" i="0" u="none" strike="noStrike" kern="1200" cap="none" spc="0" normalizeH="0" baseline="0" noProof="0" dirty="0" smtClean="0">
              <a:ln>
                <a:noFill/>
              </a:ln>
              <a:solidFill>
                <a:schemeClr val="tx1"/>
              </a:solidFill>
              <a:effectLst/>
              <a:uLnTx/>
              <a:uFillTx/>
              <a:latin typeface="ヒラギノ丸ゴ ProN W4"/>
              <a:ea typeface="ヒラギノ丸ゴ ProN W4"/>
              <a:cs typeface="ヒラギノ丸ゴ ProN W4"/>
            </a:endParaRPr>
          </a:p>
        </p:txBody>
      </p:sp>
      <p:sp>
        <p:nvSpPr>
          <p:cNvPr id="8" name="Title 1"/>
          <p:cNvSpPr txBox="1">
            <a:spLocks/>
          </p:cNvSpPr>
          <p:nvPr/>
        </p:nvSpPr>
        <p:spPr>
          <a:xfrm>
            <a:off x="215782" y="260648"/>
            <a:ext cx="5364330" cy="457200"/>
          </a:xfrm>
          <a:prstGeom prst="rect">
            <a:avLst/>
          </a:prstGeom>
        </p:spPr>
        <p:txBody>
          <a:bodyPr vert="horz" lIns="91440" tIns="45720" rIns="91440" bIns="45720" rtlCol="0" anchor="b" anchorCtr="0">
            <a:noAutofit/>
          </a:bodyPr>
          <a:lstStyle/>
          <a:p>
            <a:pPr>
              <a:spcBef>
                <a:spcPct val="0"/>
              </a:spcBef>
            </a:pPr>
            <a:r>
              <a:rPr lang="en-US" altLang="ja-JP" sz="2400" b="1" dirty="0">
                <a:solidFill>
                  <a:schemeClr val="accent1"/>
                </a:solidFill>
                <a:latin typeface="+mn-ea"/>
                <a:cs typeface="メイリオ" panose="020B0604030504040204" pitchFamily="50" charset="-128"/>
              </a:rPr>
              <a:t>-from Art Olympia to the world-</a:t>
            </a:r>
            <a:r>
              <a:rPr lang="ja-JP" altLang="en-US" sz="2400" b="1" dirty="0">
                <a:solidFill>
                  <a:schemeClr val="accent1"/>
                </a:solidFill>
                <a:latin typeface="+mn-ea"/>
                <a:cs typeface="ヒラギノ丸ゴ ProN W4"/>
              </a:rPr>
              <a:t>　</a:t>
            </a:r>
          </a:p>
        </p:txBody>
      </p:sp>
    </p:spTree>
    <p:extLst>
      <p:ext uri="{BB962C8B-B14F-4D97-AF65-F5344CB8AC3E}">
        <p14:creationId xmlns:p14="http://schemas.microsoft.com/office/powerpoint/2010/main" val="250152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283968" y="228600"/>
            <a:ext cx="4860032" cy="54868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1" lang="ja-JP" altLang="en-US" sz="3200" b="0" i="0" u="none" strike="noStrike" kern="1200" cap="none" spc="0" normalizeH="0" baseline="0" noProof="0" dirty="0">
              <a:ln>
                <a:noFill/>
              </a:ln>
              <a:solidFill>
                <a:schemeClr val="tx1"/>
              </a:solidFill>
              <a:effectLst/>
              <a:uLnTx/>
              <a:uFillTx/>
              <a:latin typeface="ヒラギノ丸ゴ ProN W4"/>
              <a:ea typeface="+mj-ea"/>
              <a:cs typeface="+mj-cs"/>
            </a:endParaRPr>
          </a:p>
        </p:txBody>
      </p:sp>
      <p:sp>
        <p:nvSpPr>
          <p:cNvPr id="6" name="コンテンツ プレースホルダ 2"/>
          <p:cNvSpPr txBox="1">
            <a:spLocks/>
          </p:cNvSpPr>
          <p:nvPr/>
        </p:nvSpPr>
        <p:spPr>
          <a:xfrm>
            <a:off x="-108520" y="4191000"/>
            <a:ext cx="9144000" cy="2667000"/>
          </a:xfrm>
          <a:prstGeom prst="rect">
            <a:avLst/>
          </a:prstGeom>
        </p:spPr>
        <p:txBody>
          <a:bodyPr vert="horz" lIns="91440" tIns="45720" rIns="91440" bIns="45720" rtlCol="0" anchor="b">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1100" dirty="0">
              <a:solidFill>
                <a:schemeClr val="tx1">
                  <a:lumMod val="85000"/>
                  <a:lumOff val="15000"/>
                </a:schemeClr>
              </a:solidFill>
              <a:latin typeface="ヒラギノ丸ゴ ProN W4"/>
              <a:ea typeface="ヒラギノ丸ゴ ProN W4"/>
              <a:cs typeface="ヒラギノ丸ゴ ProN W4"/>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1100" dirty="0">
              <a:solidFill>
                <a:schemeClr val="tx1">
                  <a:lumMod val="85000"/>
                  <a:lumOff val="15000"/>
                </a:schemeClr>
              </a:solidFill>
              <a:latin typeface="ヒラギノ丸ゴ ProN W4"/>
              <a:ea typeface="ヒラギノ丸ゴ ProN W4"/>
              <a:cs typeface="ヒラギノ丸ゴ ProN W4"/>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1100" dirty="0">
                <a:solidFill>
                  <a:schemeClr val="tx1">
                    <a:lumMod val="85000"/>
                    <a:lumOff val="15000"/>
                  </a:schemeClr>
                </a:solidFill>
                <a:latin typeface="ヒラギノ丸ゴ ProN W4"/>
                <a:ea typeface="ヒラギノ丸ゴ ProN W4"/>
                <a:cs typeface="ヒラギノ丸ゴ ProN W4"/>
              </a:rPr>
              <a:t>Art Olympia is an international open art competition held biyearly.</a:t>
            </a:r>
            <a:endParaRPr kumimoji="1" lang="en-US" altLang="ja-JP" sz="1100" i="0" u="none" strike="noStrike" kern="1200" cap="none" spc="0" normalizeH="0" baseline="0" noProof="0" dirty="0">
              <a:ln>
                <a:noFill/>
              </a:ln>
              <a:solidFill>
                <a:schemeClr val="tx1">
                  <a:lumMod val="85000"/>
                  <a:lumOff val="15000"/>
                </a:schemeClr>
              </a:solidFill>
              <a:effectLst/>
              <a:uLnTx/>
              <a:uFillTx/>
              <a:latin typeface="ヒラギノ丸ゴ ProN W4"/>
              <a:ea typeface="ヒラギノ丸ゴ ProN W4"/>
              <a:cs typeface="ヒラギノ丸ゴ ProN W4"/>
            </a:endParaRPr>
          </a:p>
          <a:p>
            <a:pPr marL="342900" indent="-342900" algn="r">
              <a:spcBef>
                <a:spcPct val="20000"/>
              </a:spcBef>
              <a:defRPr/>
            </a:pPr>
            <a:r>
              <a:rPr lang="en-US" altLang="ja-JP" sz="1100" dirty="0"/>
              <a:t>This new and recent project is to encourage and support talented and promising artists, </a:t>
            </a:r>
          </a:p>
          <a:p>
            <a:pPr marL="342900" indent="-342900" algn="r">
              <a:spcBef>
                <a:spcPct val="20000"/>
              </a:spcBef>
              <a:defRPr/>
            </a:pPr>
            <a:r>
              <a:rPr lang="en-US" altLang="ja-JP" sz="1100" dirty="0"/>
              <a:t>to help them advance in their careers and maximize their exposure to the world.</a:t>
            </a:r>
          </a:p>
          <a:p>
            <a:pPr marL="342900" lvl="0" indent="-342900" algn="r">
              <a:spcBef>
                <a:spcPct val="20000"/>
              </a:spcBef>
              <a:defRPr/>
            </a:pPr>
            <a:r>
              <a:rPr lang="en-US" altLang="ja-JP" sz="1100" dirty="0"/>
              <a:t>Art works will be evaluated by a grading system and selected by ‘first-class fine arts’ competition jurors.</a:t>
            </a:r>
          </a:p>
          <a:p>
            <a:pPr marL="342900" lvl="0" indent="-342900" algn="r">
              <a:spcBef>
                <a:spcPct val="20000"/>
              </a:spcBef>
              <a:defRPr/>
            </a:pPr>
            <a:r>
              <a:rPr lang="en-US" altLang="ja-JP" sz="1100" dirty="0"/>
              <a:t>This competition is open to everyone, regardless of </a:t>
            </a:r>
            <a:r>
              <a:rPr lang="en-US" altLang="ja-JP" sz="1100" dirty="0" smtClean="0">
                <a:solidFill>
                  <a:srgbClr val="FF0000"/>
                </a:solidFill>
              </a:rPr>
              <a:t>nationality or gender.</a:t>
            </a:r>
            <a:endParaRPr lang="en-US" altLang="ja-JP" sz="1100" dirty="0">
              <a:solidFill>
                <a:srgbClr val="FF0000"/>
              </a:solidFill>
            </a:endParaRPr>
          </a:p>
          <a:p>
            <a:pPr marL="342900" lvl="0" indent="-342900" algn="r">
              <a:spcBef>
                <a:spcPct val="20000"/>
              </a:spcBef>
              <a:defRPr/>
            </a:pPr>
            <a:r>
              <a:rPr kumimoji="1" lang="en-US" altLang="ja-JP" sz="1100" i="0" u="none" strike="noStrike" kern="1200" cap="none" spc="0" normalizeH="0" baseline="0" noProof="0" dirty="0">
                <a:ln>
                  <a:noFill/>
                </a:ln>
                <a:solidFill>
                  <a:schemeClr val="tx1">
                    <a:lumMod val="85000"/>
                    <a:lumOff val="15000"/>
                  </a:schemeClr>
                </a:solidFill>
                <a:effectLst/>
                <a:uLnTx/>
                <a:uFillTx/>
                <a:latin typeface="ヒラギノ丸ゴ ProN W4"/>
                <a:ea typeface="ヒラギノ丸ゴ ProN W4"/>
                <a:cs typeface="ヒラギノ丸ゴ ProN W4"/>
              </a:rPr>
              <a:t>We will</a:t>
            </a:r>
            <a:r>
              <a:rPr kumimoji="1" lang="en-US" altLang="ja-JP" sz="1100" i="0" u="none" strike="noStrike" kern="1200" cap="none" spc="0" normalizeH="0" noProof="0" dirty="0">
                <a:ln>
                  <a:noFill/>
                </a:ln>
                <a:solidFill>
                  <a:schemeClr val="tx1">
                    <a:lumMod val="85000"/>
                    <a:lumOff val="15000"/>
                  </a:schemeClr>
                </a:solidFill>
                <a:effectLst/>
                <a:uLnTx/>
                <a:uFillTx/>
                <a:latin typeface="ヒラギノ丸ゴ ProN W4"/>
                <a:ea typeface="ヒラギノ丸ゴ ProN W4"/>
                <a:cs typeface="ヒラギノ丸ゴ ProN W4"/>
              </a:rPr>
              <a:t> establish additional bases in NYC and Paris in this first Art Olympia, and will collect artworks from all over the world.</a:t>
            </a:r>
            <a:endParaRPr kumimoji="1" lang="en-US" altLang="ja-JP" sz="1100" i="0" u="none" strike="noStrike" kern="1200" cap="none" spc="0" normalizeH="0" baseline="0" noProof="0" dirty="0">
              <a:ln>
                <a:noFill/>
              </a:ln>
              <a:solidFill>
                <a:schemeClr val="tx1">
                  <a:lumMod val="85000"/>
                  <a:lumOff val="15000"/>
                </a:schemeClr>
              </a:solidFill>
              <a:effectLst/>
              <a:uLnTx/>
              <a:uFillTx/>
              <a:latin typeface="ヒラギノ丸ゴ ProN W4"/>
              <a:ea typeface="ヒラギノ丸ゴ ProN W4"/>
              <a:cs typeface="ヒラギノ丸ゴ ProN W4"/>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100" b="1" i="0" u="none" strike="noStrike" kern="1200" cap="none" spc="0" normalizeH="0" baseline="0" noProof="0" dirty="0">
              <a:ln>
                <a:noFill/>
              </a:ln>
              <a:solidFill>
                <a:schemeClr val="tx1"/>
              </a:solidFill>
              <a:effectLst/>
              <a:uLnTx/>
              <a:uFillTx/>
              <a:latin typeface="ヒラギノ丸ゴ ProN W4"/>
              <a:ea typeface="ヒラギノ丸ゴ ProN W4"/>
              <a:cs typeface="ヒラギノ丸ゴ ProN W4"/>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81" b="1" i="0" u="none" strike="noStrike" kern="1200" cap="none" spc="0" normalizeH="0" baseline="0" noProof="0" dirty="0">
              <a:ln>
                <a:noFill/>
              </a:ln>
              <a:solidFill>
                <a:schemeClr val="tx1"/>
              </a:solidFill>
              <a:effectLst/>
              <a:uLnTx/>
              <a:uFillTx/>
              <a:latin typeface="ヒラギノ丸ゴ ProN W4"/>
              <a:ea typeface="ヒラギノ丸ゴ ProN W4"/>
              <a:cs typeface="ヒラギノ丸ゴ ProN W4"/>
            </a:endParaRPr>
          </a:p>
        </p:txBody>
      </p:sp>
      <p:pic>
        <p:nvPicPr>
          <p:cNvPr id="7" name="Picture 6" descr="Picture 3.png"/>
          <p:cNvPicPr>
            <a:picLocks noChangeAspect="1"/>
          </p:cNvPicPr>
          <p:nvPr/>
        </p:nvPicPr>
        <p:blipFill>
          <a:blip r:embed="rId3" cstate="print"/>
          <a:srcRect t="2503" b="13640"/>
          <a:stretch>
            <a:fillRect/>
          </a:stretch>
        </p:blipFill>
        <p:spPr>
          <a:xfrm>
            <a:off x="14288" y="0"/>
            <a:ext cx="9144000" cy="4777528"/>
          </a:xfrm>
          <a:prstGeom prst="rect">
            <a:avLst/>
          </a:prstGeom>
        </p:spPr>
      </p:pic>
      <p:sp>
        <p:nvSpPr>
          <p:cNvPr id="8" name="Title 1"/>
          <p:cNvSpPr txBox="1">
            <a:spLocks/>
          </p:cNvSpPr>
          <p:nvPr/>
        </p:nvSpPr>
        <p:spPr>
          <a:xfrm>
            <a:off x="4401162" y="4972747"/>
            <a:ext cx="4572000" cy="457200"/>
          </a:xfrm>
          <a:prstGeom prst="rect">
            <a:avLst/>
          </a:prstGeom>
        </p:spPr>
        <p:txBody>
          <a:bodyPr vert="horz" lIns="91440" tIns="45720" rIns="91440" bIns="45720" rtlCol="0" anchor="b" anchorCtr="0">
            <a:normAutofit/>
          </a:bodyPr>
          <a:lstStyle/>
          <a:p>
            <a:pPr algn="r">
              <a:spcBef>
                <a:spcPct val="0"/>
              </a:spcBef>
            </a:pPr>
            <a:r>
              <a:rPr lang="en-US" altLang="ja-JP" sz="2400" b="1" dirty="0" smtClean="0">
                <a:solidFill>
                  <a:schemeClr val="accent1"/>
                </a:solidFill>
                <a:latin typeface="ヒラギノ丸ゴ ProN W4"/>
                <a:ea typeface="ヒラギノ丸ゴ ProN W4"/>
                <a:cs typeface="ヒラギノ丸ゴ ProN W4"/>
              </a:rPr>
              <a:t>Art Olympia is</a:t>
            </a:r>
            <a:r>
              <a:rPr lang="ja-JP" altLang="en-US" sz="2400" b="1" dirty="0" smtClean="0">
                <a:solidFill>
                  <a:schemeClr val="accent1"/>
                </a:solidFill>
                <a:latin typeface="ヒラギノ丸ゴ ProN W4"/>
                <a:ea typeface="ヒラギノ丸ゴ ProN W4"/>
                <a:cs typeface="ヒラギノ丸ゴ ProN W4"/>
              </a:rPr>
              <a:t> </a:t>
            </a:r>
            <a:r>
              <a:rPr lang="en-US" altLang="ja-JP" sz="2400" b="1" dirty="0" smtClean="0">
                <a:solidFill>
                  <a:schemeClr val="accent1"/>
                </a:solidFill>
                <a:latin typeface="ヒラギノ丸ゴ ProN W4"/>
                <a:ea typeface="ヒラギノ丸ゴ ProN W4"/>
                <a:cs typeface="ヒラギノ丸ゴ ProN W4"/>
              </a:rPr>
              <a:t>…</a:t>
            </a:r>
            <a:endParaRPr lang="ja-JP" altLang="en-US" sz="1100" dirty="0" smtClean="0">
              <a:solidFill>
                <a:schemeClr val="accent1"/>
              </a:solidFill>
              <a:latin typeface="ヒラギノ丸ゴ ProN W4"/>
            </a:endParaRPr>
          </a:p>
          <a:p>
            <a:pPr algn="r">
              <a:spcBef>
                <a:spcPct val="0"/>
              </a:spcBef>
            </a:pPr>
            <a:endParaRPr kumimoji="0" lang="en-US" sz="1167" b="0" i="0" u="none" strike="noStrike" kern="1200" cap="none" spc="0" normalizeH="0" baseline="0" noProof="0" dirty="0">
              <a:ln>
                <a:noFill/>
              </a:ln>
              <a:solidFill>
                <a:schemeClr val="accent1"/>
              </a:solidFill>
              <a:effectLst/>
              <a:uLnTx/>
              <a:uFillTx/>
              <a:latin typeface="ヒラギノ丸ゴ ProN W4"/>
              <a:ea typeface="ヒラギノ丸ゴ ProN W4"/>
              <a:cs typeface="ヒラギノ丸ゴ ProN W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732240" y="332656"/>
            <a:ext cx="2232025" cy="504825"/>
          </a:xfrm>
          <a:prstGeom prst="rect">
            <a:avLst/>
          </a:prstGeom>
        </p:spPr>
        <p:txBody>
          <a:bodyPr>
            <a:noAutofit/>
          </a:bodyPr>
          <a:lstStyle/>
          <a:p>
            <a:pPr algn="r"/>
            <a:r>
              <a:rPr kumimoji="1" lang="en-US" altLang="ja-JP" sz="3200" dirty="0" smtClean="0">
                <a:ea typeface="ヒラギノ丸ゴ ProN W4"/>
                <a:cs typeface="ヒラギノ丸ゴ ProN W4"/>
              </a:rPr>
              <a:t>Jurors</a:t>
            </a:r>
            <a:endParaRPr kumimoji="1" lang="ja-JP" altLang="en-US" sz="3200" dirty="0">
              <a:ea typeface="ヒラギノ丸ゴ ProN W4"/>
              <a:cs typeface="ヒラギノ丸ゴ ProN W4"/>
            </a:endParaRPr>
          </a:p>
        </p:txBody>
      </p:sp>
      <p:sp>
        <p:nvSpPr>
          <p:cNvPr id="9" name="テキスト ボックス 8"/>
          <p:cNvSpPr txBox="1"/>
          <p:nvPr/>
        </p:nvSpPr>
        <p:spPr>
          <a:xfrm>
            <a:off x="1331640" y="3284984"/>
            <a:ext cx="6512768" cy="1200329"/>
          </a:xfrm>
          <a:prstGeom prst="rect">
            <a:avLst/>
          </a:prstGeom>
          <a:noFill/>
        </p:spPr>
        <p:txBody>
          <a:bodyPr wrap="square" rtlCol="0">
            <a:spAutoFit/>
          </a:bodyPr>
          <a:lstStyle/>
          <a:p>
            <a:pPr algn="r"/>
            <a:r>
              <a:rPr lang="en-US" altLang="ja-JP" sz="900" b="1" dirty="0" smtClean="0">
                <a:solidFill>
                  <a:schemeClr val="tx1">
                    <a:lumMod val="85000"/>
                    <a:lumOff val="15000"/>
                  </a:schemeClr>
                </a:solidFill>
                <a:latin typeface="ヒラギノ丸ゴ ProN W4"/>
                <a:ea typeface="ヒラギノ丸ゴ ProN W4"/>
                <a:cs typeface="ヒラギノ丸ゴ ProN W4"/>
              </a:rPr>
              <a:t>Hiroshi </a:t>
            </a:r>
            <a:r>
              <a:rPr lang="en-US" altLang="ja-JP" sz="900" b="1" dirty="0" err="1" smtClean="0">
                <a:solidFill>
                  <a:schemeClr val="tx1">
                    <a:lumMod val="85000"/>
                    <a:lumOff val="15000"/>
                  </a:schemeClr>
                </a:solidFill>
                <a:latin typeface="ヒラギノ丸ゴ ProN W4"/>
                <a:ea typeface="ヒラギノ丸ゴ ProN W4"/>
                <a:cs typeface="ヒラギノ丸ゴ ProN W4"/>
              </a:rPr>
              <a:t>Senju</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pPr algn="r"/>
            <a:r>
              <a:rPr lang="en-US" altLang="ja-JP" sz="900" dirty="0" smtClean="0"/>
              <a:t>Painter </a:t>
            </a:r>
          </a:p>
          <a:p>
            <a:pPr algn="r"/>
            <a:r>
              <a:rPr lang="en-US" altLang="ja-JP" sz="900" dirty="0" smtClean="0">
                <a:solidFill>
                  <a:schemeClr val="tx1">
                    <a:lumMod val="85000"/>
                    <a:lumOff val="15000"/>
                  </a:schemeClr>
                </a:solidFill>
                <a:latin typeface="ヒラギノ丸ゴ ProN W4"/>
                <a:ea typeface="ヒラギノ丸ゴ ProN W4"/>
                <a:cs typeface="ヒラギノ丸ゴ ProN W4"/>
              </a:rPr>
              <a:t>The </a:t>
            </a:r>
            <a:r>
              <a:rPr lang="en-US" altLang="ja-JP" sz="900" dirty="0">
                <a:solidFill>
                  <a:schemeClr val="tx1">
                    <a:lumMod val="85000"/>
                    <a:lumOff val="15000"/>
                  </a:schemeClr>
                </a:solidFill>
                <a:latin typeface="ヒラギノ丸ゴ ProN W4"/>
                <a:ea typeface="ヒラギノ丸ゴ ProN W4"/>
                <a:cs typeface="ヒラギノ丸ゴ ProN W4"/>
              </a:rPr>
              <a:t>president of Kyoto University of Art &amp; Design from 2007 to 2013.</a:t>
            </a:r>
          </a:p>
          <a:p>
            <a:pPr algn="r"/>
            <a:r>
              <a:rPr lang="en-US" altLang="ja-JP" sz="900" dirty="0">
                <a:solidFill>
                  <a:schemeClr val="tx1">
                    <a:lumMod val="85000"/>
                    <a:lumOff val="15000"/>
                  </a:schemeClr>
                </a:solidFill>
                <a:latin typeface="ヒラギノ丸ゴ ProN W4"/>
                <a:ea typeface="ヒラギノ丸ゴ ProN W4"/>
                <a:cs typeface="ヒラギノ丸ゴ ProN W4"/>
              </a:rPr>
              <a:t>Professor of Kyoto University of Art &amp; Design.</a:t>
            </a:r>
          </a:p>
          <a:p>
            <a:pPr algn="r"/>
            <a:r>
              <a:rPr lang="en-US" altLang="ja-JP" sz="900" dirty="0">
                <a:solidFill>
                  <a:schemeClr val="tx1">
                    <a:lumMod val="85000"/>
                    <a:lumOff val="15000"/>
                  </a:schemeClr>
                </a:solidFill>
                <a:latin typeface="ヒラギノ丸ゴ ProN W4"/>
                <a:ea typeface="ヒラギノ丸ゴ ProN W4"/>
                <a:cs typeface="ヒラギノ丸ゴ ProN W4"/>
              </a:rPr>
              <a:t> Director of Koyodo Museum.</a:t>
            </a:r>
          </a:p>
          <a:p>
            <a:pPr algn="r"/>
            <a:r>
              <a:rPr lang="en-US" altLang="ja-JP" sz="900" dirty="0">
                <a:solidFill>
                  <a:schemeClr val="tx1">
                    <a:lumMod val="85000"/>
                    <a:lumOff val="15000"/>
                  </a:schemeClr>
                </a:solidFill>
                <a:latin typeface="ヒラギノ丸ゴ ProN W4"/>
                <a:ea typeface="ヒラギノ丸ゴ ProN W4"/>
                <a:cs typeface="ヒラギノ丸ゴ ProN W4"/>
              </a:rPr>
              <a:t>President of joint education system of Kyoto University of Art &amp; Design and Tohoku University of Art &amp; Design.</a:t>
            </a:r>
          </a:p>
          <a:p>
            <a:pPr algn="r"/>
            <a:r>
              <a:rPr lang="en-US" altLang="ja-JP" sz="900" dirty="0">
                <a:solidFill>
                  <a:schemeClr val="tx1">
                    <a:lumMod val="85000"/>
                    <a:lumOff val="15000"/>
                  </a:schemeClr>
                </a:solidFill>
                <a:latin typeface="ヒラギノ丸ゴ ProN W4"/>
                <a:ea typeface="ヒラギノ丸ゴ ProN W4"/>
                <a:cs typeface="ヒラギノ丸ゴ ProN W4"/>
              </a:rPr>
              <a:t>Member of masters committee of L'ÉCOLE of Van Cleef &amp; Arpels. Advisor of The Tokugawa Museum.</a:t>
            </a:r>
          </a:p>
          <a:p>
            <a:pPr algn="r"/>
            <a:endParaRPr kumimoji="1" lang="ja-JP" altLang="en-US" sz="900" dirty="0">
              <a:solidFill>
                <a:schemeClr val="tx1">
                  <a:lumMod val="85000"/>
                  <a:lumOff val="15000"/>
                </a:schemeClr>
              </a:solidFill>
              <a:latin typeface="ヒラギノ丸ゴ ProN W4"/>
              <a:ea typeface="ヒラギノ丸ゴ ProN W4"/>
              <a:cs typeface="ヒラギノ丸ゴ ProN W4"/>
            </a:endParaRPr>
          </a:p>
        </p:txBody>
      </p:sp>
      <p:sp>
        <p:nvSpPr>
          <p:cNvPr id="10" name="テキスト ボックス 9"/>
          <p:cNvSpPr txBox="1"/>
          <p:nvPr/>
        </p:nvSpPr>
        <p:spPr>
          <a:xfrm>
            <a:off x="2195736" y="908720"/>
            <a:ext cx="5620815" cy="1061829"/>
          </a:xfrm>
          <a:prstGeom prst="rect">
            <a:avLst/>
          </a:prstGeom>
          <a:noFill/>
        </p:spPr>
        <p:txBody>
          <a:bodyPr wrap="square" rtlCol="0">
            <a:spAutoFit/>
          </a:bodyPr>
          <a:lstStyle/>
          <a:p>
            <a:pPr algn="r"/>
            <a:r>
              <a:rPr lang="en-US" altLang="ja-JP" sz="900" b="1" dirty="0">
                <a:solidFill>
                  <a:schemeClr val="tx1">
                    <a:lumMod val="85000"/>
                    <a:lumOff val="15000"/>
                  </a:schemeClr>
                </a:solidFill>
                <a:latin typeface="ヒラギノ丸ゴ ProN W4"/>
                <a:ea typeface="ヒラギノ丸ゴ ProN W4"/>
                <a:cs typeface="ヒラギノ丸ゴ ProN W4"/>
              </a:rPr>
              <a:t>The chief juror</a:t>
            </a:r>
            <a:endParaRPr kumimoji="1" lang="en-US" altLang="ja-JP" sz="900" b="1" dirty="0">
              <a:solidFill>
                <a:schemeClr val="tx1">
                  <a:lumMod val="85000"/>
                  <a:lumOff val="15000"/>
                </a:schemeClr>
              </a:solidFill>
              <a:latin typeface="ヒラギノ丸ゴ ProN W4"/>
              <a:ea typeface="ヒラギノ丸ゴ ProN W4"/>
              <a:cs typeface="ヒラギノ丸ゴ ProN W4"/>
            </a:endParaRPr>
          </a:p>
          <a:p>
            <a:pPr algn="r"/>
            <a:r>
              <a:rPr lang="en-US" altLang="ja-JP" sz="900" b="1" dirty="0">
                <a:solidFill>
                  <a:schemeClr val="tx1">
                    <a:lumMod val="85000"/>
                    <a:lumOff val="15000"/>
                  </a:schemeClr>
                </a:solidFill>
                <a:latin typeface="ヒラギノ丸ゴ ProN W4"/>
                <a:ea typeface="ヒラギノ丸ゴ ProN W4"/>
                <a:cs typeface="ヒラギノ丸ゴ ProN W4"/>
              </a:rPr>
              <a:t>Ryohei Miyata</a:t>
            </a:r>
          </a:p>
          <a:p>
            <a:pPr algn="r"/>
            <a:r>
              <a:rPr lang="en-US" altLang="ja-JP" sz="900" dirty="0"/>
              <a:t>The president of Tokyo University of the Arts. </a:t>
            </a:r>
            <a:endParaRPr lang="en-US" altLang="ja-JP" sz="900" dirty="0">
              <a:solidFill>
                <a:schemeClr val="tx1">
                  <a:lumMod val="85000"/>
                  <a:lumOff val="15000"/>
                </a:schemeClr>
              </a:solidFill>
              <a:latin typeface="ヒラギノ丸ゴ ProN W4"/>
              <a:ea typeface="ヒラギノ丸ゴ ProN W4"/>
              <a:cs typeface="ヒラギノ丸ゴ ProN W4"/>
            </a:endParaRPr>
          </a:p>
          <a:p>
            <a:pPr algn="r"/>
            <a:r>
              <a:rPr lang="en-US" altLang="ja-JP" sz="900" dirty="0"/>
              <a:t>Councilor of Nitten. Director of Modern Crafts Arts Association.</a:t>
            </a:r>
            <a:br>
              <a:rPr lang="en-US" altLang="ja-JP" sz="900" dirty="0"/>
            </a:br>
            <a:r>
              <a:rPr lang="en-US" altLang="ja-JP" sz="900" dirty="0"/>
              <a:t>Research Fellow at Museum Furkunst und Gewerbe, Hamburg, under the Japanese government overseas research program since1990. </a:t>
            </a:r>
            <a:br>
              <a:rPr lang="en-US" altLang="ja-JP" sz="900" dirty="0"/>
            </a:br>
            <a:r>
              <a:rPr lang="en-US" altLang="ja-JP" sz="900" dirty="0">
                <a:solidFill>
                  <a:srgbClr val="000000"/>
                </a:solidFill>
                <a:latin typeface="News Gothic MT"/>
              </a:rPr>
              <a:t>  </a:t>
            </a:r>
            <a:r>
              <a:rPr lang="en-US" altLang="ja-JP" sz="900" dirty="0"/>
              <a:t>The President of Tokyo National University of Fine Arts and Music (2005).</a:t>
            </a:r>
            <a:endParaRPr lang="ja-JP" altLang="ja-JP" sz="900" dirty="0"/>
          </a:p>
        </p:txBody>
      </p:sp>
      <p:sp>
        <p:nvSpPr>
          <p:cNvPr id="11" name="テキスト ボックス 10"/>
          <p:cNvSpPr txBox="1"/>
          <p:nvPr/>
        </p:nvSpPr>
        <p:spPr>
          <a:xfrm>
            <a:off x="2051720" y="2204864"/>
            <a:ext cx="5791200" cy="1200329"/>
          </a:xfrm>
          <a:prstGeom prst="rect">
            <a:avLst/>
          </a:prstGeom>
          <a:noFill/>
        </p:spPr>
        <p:txBody>
          <a:bodyPr wrap="square" rtlCol="0">
            <a:spAutoFit/>
          </a:bodyPr>
          <a:lstStyle/>
          <a:p>
            <a:pPr algn="r"/>
            <a:r>
              <a:rPr lang="en-US" altLang="ja-JP" sz="900" b="1" dirty="0">
                <a:solidFill>
                  <a:schemeClr val="tx1">
                    <a:lumMod val="85000"/>
                    <a:lumOff val="15000"/>
                  </a:schemeClr>
                </a:solidFill>
                <a:latin typeface="ヒラギノ丸ゴ ProN W4"/>
                <a:ea typeface="ヒラギノ丸ゴ ProN W4"/>
                <a:cs typeface="ヒラギノ丸ゴ ProN W4"/>
              </a:rPr>
              <a:t>Akira Tatehata</a:t>
            </a:r>
          </a:p>
          <a:p>
            <a:pPr algn="r"/>
            <a:r>
              <a:rPr lang="en-US" altLang="ja-JP" sz="900" dirty="0"/>
              <a:t>Director of the National Museum of Art, Osaka Japan.</a:t>
            </a:r>
            <a:br>
              <a:rPr lang="en-US" altLang="ja-JP" sz="900" dirty="0"/>
            </a:br>
            <a:r>
              <a:rPr lang="en-US" altLang="ja-JP" sz="900" dirty="0"/>
              <a:t>Curator of the National Museum of Art, Osaka. </a:t>
            </a:r>
          </a:p>
          <a:p>
            <a:pPr algn="r"/>
            <a:r>
              <a:rPr lang="en-US" altLang="ja-JP" sz="900" dirty="0"/>
              <a:t>Professor of Tama Art University from 1995 to 2005. </a:t>
            </a:r>
          </a:p>
          <a:p>
            <a:pPr algn="r"/>
            <a:r>
              <a:rPr lang="en-US" altLang="ja-JP" sz="900" dirty="0"/>
              <a:t>Japanese commissioner for the Venice Biennale (1990, 1993). </a:t>
            </a:r>
          </a:p>
          <a:p>
            <a:pPr algn="r"/>
            <a:r>
              <a:rPr lang="en-US" altLang="ja-JP" sz="900" dirty="0"/>
              <a:t>Art director of Yokohama Triennale (2001). </a:t>
            </a:r>
          </a:p>
          <a:p>
            <a:pPr algn="r"/>
            <a:r>
              <a:rPr lang="en-US" altLang="ja-JP" sz="900" dirty="0"/>
              <a:t>A poet, received Rekitei Prize of New Poet (1991) and Takami Jun Award (2005).</a:t>
            </a:r>
            <a:endParaRPr kumimoji="1" lang="en-US" altLang="ja-JP" sz="900" dirty="0">
              <a:solidFill>
                <a:schemeClr val="tx1">
                  <a:lumMod val="85000"/>
                  <a:lumOff val="15000"/>
                </a:schemeClr>
              </a:solidFill>
              <a:latin typeface="ヒラギノ丸ゴ ProN W4"/>
              <a:ea typeface="ヒラギノ丸ゴ ProN W4"/>
              <a:cs typeface="ヒラギノ丸ゴ ProN W4"/>
            </a:endParaRPr>
          </a:p>
          <a:p>
            <a:pPr algn="r"/>
            <a:endParaRPr kumimoji="1" lang="ja-JP" altLang="en-US" sz="900" dirty="0">
              <a:solidFill>
                <a:schemeClr val="tx1">
                  <a:lumMod val="85000"/>
                  <a:lumOff val="15000"/>
                </a:schemeClr>
              </a:solidFill>
              <a:latin typeface="ヒラギノ丸ゴ ProN W4"/>
              <a:ea typeface="ヒラギノ丸ゴ ProN W4"/>
              <a:cs typeface="ヒラギノ丸ゴ ProN W4"/>
            </a:endParaRPr>
          </a:p>
        </p:txBody>
      </p:sp>
      <p:sp>
        <p:nvSpPr>
          <p:cNvPr id="12" name="テキスト ボックス 11"/>
          <p:cNvSpPr txBox="1"/>
          <p:nvPr/>
        </p:nvSpPr>
        <p:spPr>
          <a:xfrm>
            <a:off x="1043608" y="4365104"/>
            <a:ext cx="6840016" cy="923330"/>
          </a:xfrm>
          <a:prstGeom prst="rect">
            <a:avLst/>
          </a:prstGeom>
          <a:noFill/>
        </p:spPr>
        <p:txBody>
          <a:bodyPr wrap="square" rtlCol="0">
            <a:spAutoFit/>
          </a:bodyPr>
          <a:lstStyle/>
          <a:p>
            <a:pPr algn="r"/>
            <a:r>
              <a:rPr lang="en-US" altLang="ja-JP" sz="900" b="1" dirty="0">
                <a:solidFill>
                  <a:schemeClr val="tx1">
                    <a:lumMod val="85000"/>
                    <a:lumOff val="15000"/>
                  </a:schemeClr>
                </a:solidFill>
                <a:latin typeface="ヒラギノ丸ゴ ProN W4"/>
                <a:ea typeface="ヒラギノ丸ゴ ProN W4"/>
                <a:cs typeface="ヒラギノ丸ゴ ProN W4"/>
              </a:rPr>
              <a:t>Hiroshi Minamishima</a:t>
            </a:r>
          </a:p>
          <a:p>
            <a:pPr algn="r"/>
            <a:r>
              <a:rPr lang="en-US" altLang="ja-JP" sz="900" dirty="0">
                <a:solidFill>
                  <a:schemeClr val="tx1">
                    <a:lumMod val="85000"/>
                    <a:lumOff val="15000"/>
                  </a:schemeClr>
                </a:solidFill>
                <a:latin typeface="ヒラギノ丸ゴ ProN W4"/>
                <a:ea typeface="ヒラギノ丸ゴ ProN W4"/>
                <a:cs typeface="ヒラギノ丸ゴ ProN W4"/>
              </a:rPr>
              <a:t>Professor of Joshibi University of Art and Design and the former Director of Contemporary Art Museum,Kumamoto.</a:t>
            </a:r>
          </a:p>
          <a:p>
            <a:pPr algn="r"/>
            <a:r>
              <a:rPr lang="en-US" altLang="ja-JP" sz="900" dirty="0">
                <a:solidFill>
                  <a:schemeClr val="tx1">
                    <a:lumMod val="85000"/>
                    <a:lumOff val="15000"/>
                  </a:schemeClr>
                </a:solidFill>
                <a:latin typeface="ヒラギノ丸ゴ ProN W4"/>
                <a:ea typeface="ヒラギノ丸ゴ ProN W4"/>
                <a:cs typeface="ヒラギノ丸ゴ ProN W4"/>
              </a:rPr>
              <a:t> Graduated from the School of  Art and Design, University of Tsukuba.</a:t>
            </a:r>
          </a:p>
          <a:p>
            <a:pPr algn="r"/>
            <a:r>
              <a:rPr lang="en-US" altLang="ja-JP" sz="900" dirty="0">
                <a:solidFill>
                  <a:schemeClr val="tx1">
                    <a:lumMod val="85000"/>
                    <a:lumOff val="15000"/>
                  </a:schemeClr>
                </a:solidFill>
                <a:latin typeface="ヒラギノ丸ゴ ProN W4"/>
                <a:ea typeface="ヒラギノ丸ゴ ProN W4"/>
                <a:cs typeface="ヒラギノ丸ゴ ProN W4"/>
              </a:rPr>
              <a:t>Founding staff member of Iwaki City Art Museum and the Hiroshima City Museum of Contemporary Art.</a:t>
            </a:r>
          </a:p>
          <a:p>
            <a:pPr algn="r"/>
            <a:r>
              <a:rPr lang="en-US" altLang="ja-JP" sz="900" dirty="0">
                <a:solidFill>
                  <a:schemeClr val="tx1">
                    <a:lumMod val="85000"/>
                    <a:lumOff val="15000"/>
                  </a:schemeClr>
                </a:solidFill>
                <a:latin typeface="ヒラギノ丸ゴ ProN W4"/>
                <a:ea typeface="ヒラギノ丸ゴ ProN W4"/>
                <a:cs typeface="ヒラギノ丸ゴ ProN W4"/>
              </a:rPr>
              <a:t> Founding director of the Contemporary Art Museum, Kumamoto (CAMK).</a:t>
            </a:r>
          </a:p>
          <a:p>
            <a:pPr algn="r"/>
            <a:r>
              <a:rPr lang="en-US" altLang="ja-JP" sz="900" dirty="0">
                <a:solidFill>
                  <a:schemeClr val="tx1">
                    <a:lumMod val="85000"/>
                    <a:lumOff val="15000"/>
                  </a:schemeClr>
                </a:solidFill>
                <a:latin typeface="ヒラギノ丸ゴ ProN W4"/>
                <a:ea typeface="ヒラギノ丸ゴ ProN W4"/>
                <a:cs typeface="ヒラギノ丸ゴ ProN W4"/>
              </a:rPr>
              <a:t> Co-curators of the International Triennale of Contemporary Art (ITCA) 2008.</a:t>
            </a:r>
            <a:endParaRPr kumimoji="1" lang="ja-JP" altLang="en-US" sz="900" dirty="0">
              <a:solidFill>
                <a:schemeClr val="tx1">
                  <a:lumMod val="85000"/>
                  <a:lumOff val="15000"/>
                </a:schemeClr>
              </a:solidFill>
              <a:latin typeface="ヒラギノ丸ゴ ProN W4"/>
              <a:ea typeface="ヒラギノ丸ゴ ProN W4"/>
              <a:cs typeface="ヒラギノ丸ゴ ProN W4"/>
            </a:endParaRPr>
          </a:p>
        </p:txBody>
      </p:sp>
      <p:pic>
        <p:nvPicPr>
          <p:cNvPr id="4" name="Picture 2" descr="http://johokan.kyoto-seika.ac.jp/uploads/fckeditor/uid000005_20120326152955a1700b92.jpg">
            <a:hlinkClick r:id="rId3"/>
          </p:cNvPr>
          <p:cNvPicPr>
            <a:picLocks noChangeAspect="1" noChangeArrowheads="1"/>
          </p:cNvPicPr>
          <p:nvPr/>
        </p:nvPicPr>
        <p:blipFill>
          <a:blip r:embed="rId4" cstate="print"/>
          <a:srcRect/>
          <a:stretch>
            <a:fillRect/>
          </a:stretch>
        </p:blipFill>
        <p:spPr bwMode="auto">
          <a:xfrm>
            <a:off x="8028384" y="2204864"/>
            <a:ext cx="855389" cy="901824"/>
          </a:xfrm>
          <a:prstGeom prst="rect">
            <a:avLst/>
          </a:prstGeom>
          <a:noFill/>
        </p:spPr>
      </p:pic>
      <p:sp>
        <p:nvSpPr>
          <p:cNvPr id="15" name="正方形/長方形 14"/>
          <p:cNvSpPr/>
          <p:nvPr/>
        </p:nvSpPr>
        <p:spPr>
          <a:xfrm>
            <a:off x="1835696" y="5589240"/>
            <a:ext cx="6048672" cy="646331"/>
          </a:xfrm>
          <a:prstGeom prst="rect">
            <a:avLst/>
          </a:prstGeom>
        </p:spPr>
        <p:txBody>
          <a:bodyPr wrap="square">
            <a:spAutoFit/>
          </a:bodyPr>
          <a:lstStyle/>
          <a:p>
            <a:pPr algn="r"/>
            <a:r>
              <a:rPr lang="en-US" altLang="ja-JP" sz="900" b="1" dirty="0"/>
              <a:t>Yuji Akimoto</a:t>
            </a:r>
            <a:endParaRPr lang="en-US" altLang="ja-JP" sz="900" dirty="0"/>
          </a:p>
          <a:p>
            <a:pPr algn="r"/>
            <a:r>
              <a:rPr lang="en-US" altLang="ja-JP" sz="900" dirty="0"/>
              <a:t> Director of the 21st Century Museum of Contemporary Art since 2007.</a:t>
            </a:r>
          </a:p>
          <a:p>
            <a:pPr algn="r"/>
            <a:r>
              <a:rPr lang="en-US" altLang="ja-JP" sz="900" dirty="0"/>
              <a:t>Operation manager of museums for Benesse Holdings, Inc from 1991 to 2004.</a:t>
            </a:r>
          </a:p>
          <a:p>
            <a:pPr algn="r"/>
            <a:r>
              <a:rPr lang="en-US" altLang="ja-JP" sz="900" dirty="0"/>
              <a:t>Director of the International Triennale of KOGEI in Kanazawa.</a:t>
            </a:r>
            <a:endParaRPr lang="ja-JP" altLang="en-US" sz="900" dirty="0"/>
          </a:p>
        </p:txBody>
      </p:sp>
      <p:pic>
        <p:nvPicPr>
          <p:cNvPr id="16" name="図 15" descr="YAkimoto四角.jpg"/>
          <p:cNvPicPr>
            <a:picLocks noChangeAspect="1"/>
          </p:cNvPicPr>
          <p:nvPr/>
        </p:nvPicPr>
        <p:blipFill>
          <a:blip r:embed="rId5" cstate="print"/>
          <a:stretch>
            <a:fillRect/>
          </a:stretch>
        </p:blipFill>
        <p:spPr>
          <a:xfrm>
            <a:off x="8028384" y="5445224"/>
            <a:ext cx="864096" cy="864096"/>
          </a:xfrm>
          <a:prstGeom prst="rect">
            <a:avLst/>
          </a:prstGeom>
        </p:spPr>
      </p:pic>
      <p:sp>
        <p:nvSpPr>
          <p:cNvPr id="17" name="テキスト ボックス 16"/>
          <p:cNvSpPr txBox="1"/>
          <p:nvPr/>
        </p:nvSpPr>
        <p:spPr>
          <a:xfrm>
            <a:off x="7956376" y="6309320"/>
            <a:ext cx="1080120" cy="169277"/>
          </a:xfrm>
          <a:prstGeom prst="rect">
            <a:avLst/>
          </a:prstGeom>
          <a:noFill/>
        </p:spPr>
        <p:txBody>
          <a:bodyPr wrap="square" rtlCol="0">
            <a:spAutoFit/>
          </a:bodyPr>
          <a:lstStyle/>
          <a:p>
            <a:r>
              <a:rPr kumimoji="1" lang="en-US" altLang="ja-JP" sz="500" dirty="0" smtClean="0"/>
              <a:t>Photo by CHISATO HIKITA </a:t>
            </a:r>
            <a:endParaRPr kumimoji="1" lang="ja-JP" altLang="en-US" sz="500" dirty="0"/>
          </a:p>
        </p:txBody>
      </p:sp>
      <p:pic>
        <p:nvPicPr>
          <p:cNvPr id="18" name="図 17" descr="MINAMISHIMA四角.jpg"/>
          <p:cNvPicPr>
            <a:picLocks noChangeAspect="1"/>
          </p:cNvPicPr>
          <p:nvPr/>
        </p:nvPicPr>
        <p:blipFill>
          <a:blip r:embed="rId6" cstate="print"/>
          <a:stretch>
            <a:fillRect/>
          </a:stretch>
        </p:blipFill>
        <p:spPr>
          <a:xfrm>
            <a:off x="8028384" y="4437112"/>
            <a:ext cx="864096" cy="864096"/>
          </a:xfrm>
          <a:prstGeom prst="rect">
            <a:avLst/>
          </a:prstGeom>
        </p:spPr>
      </p:pic>
      <p:pic>
        <p:nvPicPr>
          <p:cNvPr id="19" name="図 18" descr="HSenju四角.png"/>
          <p:cNvPicPr>
            <a:picLocks noChangeAspect="1"/>
          </p:cNvPicPr>
          <p:nvPr/>
        </p:nvPicPr>
        <p:blipFill>
          <a:blip r:embed="rId7" cstate="print"/>
          <a:stretch>
            <a:fillRect/>
          </a:stretch>
        </p:blipFill>
        <p:spPr>
          <a:xfrm>
            <a:off x="8028384" y="3392194"/>
            <a:ext cx="864096" cy="864096"/>
          </a:xfrm>
          <a:prstGeom prst="rect">
            <a:avLst/>
          </a:prstGeom>
        </p:spPr>
      </p:pic>
      <p:pic>
        <p:nvPicPr>
          <p:cNvPr id="20" name="図 19" descr="RMiyata四角.jpg"/>
          <p:cNvPicPr>
            <a:picLocks noChangeAspect="1"/>
          </p:cNvPicPr>
          <p:nvPr/>
        </p:nvPicPr>
        <p:blipFill>
          <a:blip r:embed="rId8" cstate="print"/>
          <a:stretch>
            <a:fillRect/>
          </a:stretch>
        </p:blipFill>
        <p:spPr>
          <a:xfrm>
            <a:off x="8028384" y="1052736"/>
            <a:ext cx="864096" cy="8640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t="6142" b="20162"/>
          <a:stretch/>
        </p:blipFill>
        <p:spPr>
          <a:xfrm>
            <a:off x="8045704" y="5445224"/>
            <a:ext cx="842421" cy="886916"/>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b="19985"/>
          <a:stretch/>
        </p:blipFill>
        <p:spPr>
          <a:xfrm>
            <a:off x="8039446" y="3377608"/>
            <a:ext cx="848680" cy="843480"/>
          </a:xfrm>
          <a:prstGeom prst="rect">
            <a:avLst/>
          </a:prstGeom>
        </p:spPr>
      </p:pic>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b="21518"/>
          <a:stretch/>
        </p:blipFill>
        <p:spPr>
          <a:xfrm>
            <a:off x="8008514" y="1192977"/>
            <a:ext cx="859742" cy="860738"/>
          </a:xfrm>
          <a:prstGeom prst="rect">
            <a:avLst/>
          </a:prstGeom>
        </p:spPr>
      </p:pic>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23225" t="6961" r="48905" b="51783"/>
          <a:stretch/>
        </p:blipFill>
        <p:spPr>
          <a:xfrm>
            <a:off x="8024030" y="4447578"/>
            <a:ext cx="864096" cy="853630"/>
          </a:xfrm>
          <a:prstGeom prst="rect">
            <a:avLst/>
          </a:prstGeom>
        </p:spPr>
      </p:pic>
      <p:pic>
        <p:nvPicPr>
          <p:cNvPr id="3" name="図 2"/>
          <p:cNvPicPr>
            <a:picLocks noChangeAspect="1"/>
          </p:cNvPicPr>
          <p:nvPr/>
        </p:nvPicPr>
        <p:blipFill rotWithShape="1">
          <a:blip r:embed="rId7" cstate="print">
            <a:extLst>
              <a:ext uri="{28A0092B-C50C-407E-A947-70E740481C1C}">
                <a14:useLocalDpi xmlns:a14="http://schemas.microsoft.com/office/drawing/2010/main" val="0"/>
              </a:ext>
            </a:extLst>
          </a:blip>
          <a:srcRect l="14344" t="19802" r="28282" b="42626"/>
          <a:stretch/>
        </p:blipFill>
        <p:spPr>
          <a:xfrm>
            <a:off x="8028384" y="2292174"/>
            <a:ext cx="864096" cy="848794"/>
          </a:xfrm>
          <a:prstGeom prst="rect">
            <a:avLst/>
          </a:prstGeom>
        </p:spPr>
      </p:pic>
      <p:sp>
        <p:nvSpPr>
          <p:cNvPr id="2" name="タイトル 1"/>
          <p:cNvSpPr>
            <a:spLocks noGrp="1"/>
          </p:cNvSpPr>
          <p:nvPr>
            <p:ph type="title" idx="4294967295"/>
          </p:nvPr>
        </p:nvSpPr>
        <p:spPr>
          <a:xfrm>
            <a:off x="6732240" y="332656"/>
            <a:ext cx="2232025" cy="504825"/>
          </a:xfrm>
          <a:prstGeom prst="rect">
            <a:avLst/>
          </a:prstGeom>
        </p:spPr>
        <p:txBody>
          <a:bodyPr>
            <a:noAutofit/>
          </a:bodyPr>
          <a:lstStyle/>
          <a:p>
            <a:pPr algn="r"/>
            <a:r>
              <a:rPr kumimoji="1" lang="en-US" altLang="ja-JP" sz="3200" dirty="0" smtClean="0">
                <a:ea typeface="ヒラギノ丸ゴ ProN W4"/>
                <a:cs typeface="ヒラギノ丸ゴ ProN W4"/>
              </a:rPr>
              <a:t>Jurors</a:t>
            </a:r>
            <a:endParaRPr kumimoji="1" lang="ja-JP" altLang="en-US" sz="3200" dirty="0">
              <a:ea typeface="ヒラギノ丸ゴ ProN W4"/>
              <a:cs typeface="ヒラギノ丸ゴ ProN W4"/>
            </a:endParaRPr>
          </a:p>
        </p:txBody>
      </p:sp>
      <p:sp>
        <p:nvSpPr>
          <p:cNvPr id="9" name="テキスト ボックス 8"/>
          <p:cNvSpPr txBox="1"/>
          <p:nvPr/>
        </p:nvSpPr>
        <p:spPr>
          <a:xfrm>
            <a:off x="1331640" y="3284984"/>
            <a:ext cx="6512768" cy="646331"/>
          </a:xfrm>
          <a:prstGeom prst="rect">
            <a:avLst/>
          </a:prstGeom>
          <a:noFill/>
        </p:spPr>
        <p:txBody>
          <a:bodyPr wrap="square" rtlCol="0">
            <a:spAutoFit/>
          </a:bodyPr>
          <a:lstStyle/>
          <a:p>
            <a:pPr algn="r"/>
            <a:r>
              <a:rPr lang="en-US" altLang="ja-JP" sz="900" b="1" dirty="0">
                <a:solidFill>
                  <a:schemeClr val="tx1">
                    <a:lumMod val="85000"/>
                    <a:lumOff val="15000"/>
                  </a:schemeClr>
                </a:solidFill>
                <a:latin typeface="ヒラギノ丸ゴ ProN W4"/>
                <a:ea typeface="ヒラギノ丸ゴ ProN W4"/>
                <a:cs typeface="ヒラギノ丸ゴ ProN W4"/>
              </a:rPr>
              <a:t>Gregory </a:t>
            </a:r>
            <a:r>
              <a:rPr lang="en-US" altLang="ja-JP" sz="900" b="1" dirty="0" err="1" smtClean="0">
                <a:solidFill>
                  <a:schemeClr val="tx1">
                    <a:lumMod val="85000"/>
                    <a:lumOff val="15000"/>
                  </a:schemeClr>
                </a:solidFill>
                <a:latin typeface="ヒラギノ丸ゴ ProN W4"/>
                <a:ea typeface="ヒラギノ丸ゴ ProN W4"/>
                <a:cs typeface="ヒラギノ丸ゴ ProN W4"/>
              </a:rPr>
              <a:t>Amenoff</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pPr algn="r"/>
            <a:r>
              <a:rPr lang="en-US" altLang="ja-JP" sz="900" dirty="0" smtClean="0"/>
              <a:t>Painter</a:t>
            </a:r>
          </a:p>
          <a:p>
            <a:pPr algn="r"/>
            <a:r>
              <a:rPr lang="en-US" altLang="ja-JP" sz="900" dirty="0"/>
              <a:t>a </a:t>
            </a:r>
            <a:r>
              <a:rPr lang="en-US" altLang="ja-JP" sz="900" dirty="0" smtClean="0"/>
              <a:t>professor</a:t>
            </a:r>
            <a:r>
              <a:rPr lang="ja-JP" altLang="en-US" sz="900" dirty="0" smtClean="0"/>
              <a:t>　</a:t>
            </a:r>
            <a:r>
              <a:rPr lang="en-US" altLang="ja-JP" sz="900" dirty="0" smtClean="0"/>
              <a:t>of </a:t>
            </a:r>
            <a:r>
              <a:rPr lang="en-US" altLang="ja-JP" sz="900" dirty="0"/>
              <a:t>Columbia University </a:t>
            </a:r>
          </a:p>
          <a:p>
            <a:pPr algn="r"/>
            <a:r>
              <a:rPr lang="en-US" altLang="ja-JP" sz="900" dirty="0" smtClean="0"/>
              <a:t>the </a:t>
            </a:r>
            <a:r>
              <a:rPr lang="en-US" altLang="ja-JP" sz="900" dirty="0"/>
              <a:t>recipient of numerous awards from organizations including the American Academy of Arts and Letters</a:t>
            </a:r>
            <a:endParaRPr kumimoji="1" lang="ja-JP" altLang="en-US" sz="900" dirty="0">
              <a:solidFill>
                <a:schemeClr val="tx1">
                  <a:lumMod val="85000"/>
                  <a:lumOff val="15000"/>
                </a:schemeClr>
              </a:solidFill>
              <a:latin typeface="ヒラギノ丸ゴ ProN W4"/>
              <a:ea typeface="ヒラギノ丸ゴ ProN W4"/>
              <a:cs typeface="ヒラギノ丸ゴ ProN W4"/>
            </a:endParaRPr>
          </a:p>
        </p:txBody>
      </p:sp>
      <p:sp>
        <p:nvSpPr>
          <p:cNvPr id="10" name="テキスト ボックス 9"/>
          <p:cNvSpPr txBox="1"/>
          <p:nvPr/>
        </p:nvSpPr>
        <p:spPr>
          <a:xfrm>
            <a:off x="1547664" y="1192977"/>
            <a:ext cx="6268887" cy="507831"/>
          </a:xfrm>
          <a:prstGeom prst="rect">
            <a:avLst/>
          </a:prstGeom>
          <a:noFill/>
        </p:spPr>
        <p:txBody>
          <a:bodyPr wrap="square" rtlCol="0">
            <a:spAutoFit/>
          </a:bodyPr>
          <a:lstStyle/>
          <a:p>
            <a:pPr algn="r"/>
            <a:r>
              <a:rPr lang="en-US" altLang="ja-JP" sz="900" b="1" dirty="0">
                <a:solidFill>
                  <a:schemeClr val="tx1">
                    <a:lumMod val="85000"/>
                    <a:lumOff val="15000"/>
                  </a:schemeClr>
                </a:solidFill>
                <a:latin typeface="ヒラギノ丸ゴ ProN W4"/>
                <a:ea typeface="ヒラギノ丸ゴ ProN W4"/>
                <a:cs typeface="ヒラギノ丸ゴ ProN W4"/>
              </a:rPr>
              <a:t>Eric C. </a:t>
            </a:r>
            <a:r>
              <a:rPr lang="en-US" altLang="ja-JP" sz="900" b="1" dirty="0" smtClean="0">
                <a:solidFill>
                  <a:schemeClr val="tx1">
                    <a:lumMod val="85000"/>
                    <a:lumOff val="15000"/>
                  </a:schemeClr>
                </a:solidFill>
                <a:latin typeface="ヒラギノ丸ゴ ProN W4"/>
                <a:ea typeface="ヒラギノ丸ゴ ProN W4"/>
                <a:cs typeface="ヒラギノ丸ゴ ProN W4"/>
              </a:rPr>
              <a:t>Shiner</a:t>
            </a:r>
          </a:p>
          <a:p>
            <a:pPr algn="r"/>
            <a:r>
              <a:rPr lang="en-US" altLang="ja-JP" sz="900" dirty="0"/>
              <a:t> the Director of The Andy Warhol Museum, the most comprehensive single-artist museum in the </a:t>
            </a:r>
            <a:r>
              <a:rPr lang="en-US" altLang="ja-JP" sz="900" dirty="0" smtClean="0"/>
              <a:t>world.</a:t>
            </a:r>
            <a:r>
              <a:rPr lang="en-US" altLang="ja-JP" sz="900" dirty="0"/>
              <a:t> Shiner is a scholar of contemporary Japanese art and a leading authority on Andy Warhol</a:t>
            </a:r>
            <a:endParaRPr lang="ja-JP" altLang="ja-JP" sz="900" dirty="0"/>
          </a:p>
        </p:txBody>
      </p:sp>
      <p:sp>
        <p:nvSpPr>
          <p:cNvPr id="11" name="テキスト ボックス 10"/>
          <p:cNvSpPr txBox="1"/>
          <p:nvPr/>
        </p:nvSpPr>
        <p:spPr>
          <a:xfrm>
            <a:off x="2051720" y="2204864"/>
            <a:ext cx="5791200" cy="646331"/>
          </a:xfrm>
          <a:prstGeom prst="rect">
            <a:avLst/>
          </a:prstGeom>
          <a:noFill/>
        </p:spPr>
        <p:txBody>
          <a:bodyPr wrap="square" rtlCol="0">
            <a:spAutoFit/>
          </a:bodyPr>
          <a:lstStyle/>
          <a:p>
            <a:pPr algn="r"/>
            <a:r>
              <a:rPr lang="en-US" altLang="ja-JP" sz="900" b="1" dirty="0">
                <a:solidFill>
                  <a:schemeClr val="tx1">
                    <a:lumMod val="85000"/>
                    <a:lumOff val="15000"/>
                  </a:schemeClr>
                </a:solidFill>
                <a:latin typeface="ヒラギノ丸ゴ ProN W4"/>
                <a:ea typeface="ヒラギノ丸ゴ ProN W4"/>
                <a:cs typeface="ヒラギノ丸ゴ ProN W4"/>
              </a:rPr>
              <a:t>Brett Littman </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pPr algn="r"/>
            <a:r>
              <a:rPr lang="en-US" altLang="ja-JP" sz="900" dirty="0"/>
              <a:t>Executive </a:t>
            </a:r>
            <a:r>
              <a:rPr lang="en-US" altLang="ja-JP" sz="900" dirty="0" err="1"/>
              <a:t>direcotr</a:t>
            </a:r>
            <a:r>
              <a:rPr lang="en-US" altLang="ja-JP" sz="900" dirty="0"/>
              <a:t> of The Drawing Center since 2007.</a:t>
            </a:r>
          </a:p>
          <a:p>
            <a:pPr algn="r"/>
            <a:r>
              <a:rPr lang="en-US" altLang="ja-JP" sz="900" dirty="0"/>
              <a:t>Former deputy director of </a:t>
            </a:r>
            <a:r>
              <a:rPr lang="en-US" altLang="ja-JP" sz="900" dirty="0" err="1"/>
              <a:t>MoMA</a:t>
            </a:r>
            <a:r>
              <a:rPr lang="en-US" altLang="ja-JP" sz="900" dirty="0"/>
              <a:t> PS1 from 2003 to 2007.</a:t>
            </a:r>
          </a:p>
          <a:p>
            <a:pPr algn="r"/>
            <a:r>
              <a:rPr lang="en-US" altLang="ja-JP" sz="900" dirty="0"/>
              <a:t>Art an design critic, member of AICA/USA (International Art Critic Association).</a:t>
            </a:r>
          </a:p>
        </p:txBody>
      </p:sp>
      <p:sp>
        <p:nvSpPr>
          <p:cNvPr id="12" name="テキスト ボックス 11"/>
          <p:cNvSpPr txBox="1"/>
          <p:nvPr/>
        </p:nvSpPr>
        <p:spPr>
          <a:xfrm>
            <a:off x="1043608" y="4365104"/>
            <a:ext cx="6840016" cy="507831"/>
          </a:xfrm>
          <a:prstGeom prst="rect">
            <a:avLst/>
          </a:prstGeom>
          <a:noFill/>
        </p:spPr>
        <p:txBody>
          <a:bodyPr wrap="square" rtlCol="0">
            <a:spAutoFit/>
          </a:bodyPr>
          <a:lstStyle/>
          <a:p>
            <a:pPr algn="r"/>
            <a:r>
              <a:rPr lang="en-US" altLang="ja-JP" sz="900" b="1" dirty="0">
                <a:solidFill>
                  <a:schemeClr val="tx1">
                    <a:lumMod val="85000"/>
                    <a:lumOff val="15000"/>
                  </a:schemeClr>
                </a:solidFill>
                <a:latin typeface="ヒラギノ丸ゴ ProN W4"/>
                <a:ea typeface="ヒラギノ丸ゴ ProN W4"/>
                <a:cs typeface="ヒラギノ丸ゴ ProN W4"/>
              </a:rPr>
              <a:t>Kara Vander </a:t>
            </a:r>
            <a:r>
              <a:rPr lang="en-US" altLang="ja-JP" sz="900" b="1" dirty="0" err="1" smtClean="0">
                <a:solidFill>
                  <a:schemeClr val="tx1">
                    <a:lumMod val="85000"/>
                    <a:lumOff val="15000"/>
                  </a:schemeClr>
                </a:solidFill>
                <a:latin typeface="ヒラギノ丸ゴ ProN W4"/>
                <a:ea typeface="ヒラギノ丸ゴ ProN W4"/>
                <a:cs typeface="ヒラギノ丸ゴ ProN W4"/>
              </a:rPr>
              <a:t>Weg</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pPr algn="r"/>
            <a:r>
              <a:rPr lang="en-US" altLang="ja-JP" sz="900" dirty="0"/>
              <a:t>an exhibition coordinator at </a:t>
            </a:r>
            <a:r>
              <a:rPr lang="en-US" altLang="ja-JP" sz="900" dirty="0" err="1"/>
              <a:t>Gagosian</a:t>
            </a:r>
            <a:r>
              <a:rPr lang="en-US" altLang="ja-JP" sz="900" dirty="0"/>
              <a:t> Gallery in Manhattan, where she also manages artists, including John </a:t>
            </a:r>
            <a:r>
              <a:rPr lang="en-US" altLang="ja-JP" sz="900" dirty="0" err="1"/>
              <a:t>Currin</a:t>
            </a:r>
            <a:r>
              <a:rPr lang="en-US" altLang="ja-JP" sz="900" dirty="0"/>
              <a:t> and Walter De Maria. She graduated from Northwestern and has a master’s in art history from Williams. </a:t>
            </a:r>
            <a:endParaRPr kumimoji="1" lang="ja-JP" altLang="en-US" sz="900" dirty="0">
              <a:solidFill>
                <a:schemeClr val="tx1">
                  <a:lumMod val="85000"/>
                  <a:lumOff val="15000"/>
                </a:schemeClr>
              </a:solidFill>
              <a:latin typeface="ヒラギノ丸ゴ ProN W4"/>
              <a:ea typeface="ヒラギノ丸ゴ ProN W4"/>
              <a:cs typeface="ヒラギノ丸ゴ ProN W4"/>
            </a:endParaRPr>
          </a:p>
        </p:txBody>
      </p:sp>
      <p:sp>
        <p:nvSpPr>
          <p:cNvPr id="15" name="正方形/長方形 14"/>
          <p:cNvSpPr/>
          <p:nvPr/>
        </p:nvSpPr>
        <p:spPr>
          <a:xfrm>
            <a:off x="1835696" y="5589240"/>
            <a:ext cx="6048672" cy="507831"/>
          </a:xfrm>
          <a:prstGeom prst="rect">
            <a:avLst/>
          </a:prstGeom>
        </p:spPr>
        <p:txBody>
          <a:bodyPr wrap="square">
            <a:spAutoFit/>
          </a:bodyPr>
          <a:lstStyle/>
          <a:p>
            <a:pPr algn="r"/>
            <a:r>
              <a:rPr lang="en-US" altLang="ja-JP" sz="900" b="1" dirty="0"/>
              <a:t>Nicolas </a:t>
            </a:r>
            <a:r>
              <a:rPr lang="en-US" altLang="ja-JP" sz="900" b="1" dirty="0" err="1" smtClean="0"/>
              <a:t>Touron</a:t>
            </a:r>
            <a:endParaRPr lang="en-US" altLang="ja-JP" sz="900" b="1" dirty="0" smtClean="0"/>
          </a:p>
          <a:p>
            <a:pPr algn="r"/>
            <a:r>
              <a:rPr lang="en-US" altLang="ja-JP" sz="900" dirty="0" smtClean="0"/>
              <a:t> </a:t>
            </a:r>
            <a:r>
              <a:rPr lang="en-US" altLang="ja-JP" sz="900" dirty="0"/>
              <a:t>multi-media artist</a:t>
            </a:r>
            <a:r>
              <a:rPr lang="en-US" altLang="ja-JP" sz="900" dirty="0" smtClean="0"/>
              <a:t>.</a:t>
            </a:r>
          </a:p>
          <a:p>
            <a:pPr algn="r"/>
            <a:r>
              <a:rPr lang="en-US" altLang="ja-JP" sz="900" dirty="0"/>
              <a:t>professor at School of Visual Arts NY</a:t>
            </a:r>
            <a:endParaRPr lang="ja-JP" altLang="en-US" sz="900" dirty="0"/>
          </a:p>
        </p:txBody>
      </p:sp>
    </p:spTree>
    <p:extLst>
      <p:ext uri="{BB962C8B-B14F-4D97-AF65-F5344CB8AC3E}">
        <p14:creationId xmlns:p14="http://schemas.microsoft.com/office/powerpoint/2010/main" val="225917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32240" y="3356992"/>
            <a:ext cx="2190776" cy="457200"/>
          </a:xfrm>
        </p:spPr>
        <p:txBody>
          <a:bodyPr anchor="ctr">
            <a:normAutofit/>
          </a:bodyPr>
          <a:lstStyle/>
          <a:p>
            <a:pPr algn="r"/>
            <a:r>
              <a:rPr kumimoji="1" lang="en-US" altLang="ja-JP" sz="2400" dirty="0" smtClean="0">
                <a:latin typeface="ヒラギノ丸ゴ ProN W4"/>
                <a:ea typeface="ヒラギノ丸ゴ ProN W4"/>
                <a:cs typeface="ヒラギノ丸ゴ ProN W4"/>
              </a:rPr>
              <a:t>Judging</a:t>
            </a:r>
            <a:endParaRPr kumimoji="1" lang="ja-JP" altLang="en-US" sz="2400" dirty="0">
              <a:latin typeface="ヒラギノ丸ゴ ProN W4"/>
              <a:ea typeface="ヒラギノ丸ゴ ProN W4"/>
              <a:cs typeface="ヒラギノ丸ゴ ProN W4"/>
            </a:endParaRPr>
          </a:p>
        </p:txBody>
      </p:sp>
      <p:sp>
        <p:nvSpPr>
          <p:cNvPr id="9" name="テキスト ボックス 8"/>
          <p:cNvSpPr txBox="1"/>
          <p:nvPr/>
        </p:nvSpPr>
        <p:spPr>
          <a:xfrm>
            <a:off x="2051720" y="5688449"/>
            <a:ext cx="6884168" cy="1169551"/>
          </a:xfrm>
          <a:prstGeom prst="rect">
            <a:avLst/>
          </a:prstGeom>
          <a:noFill/>
        </p:spPr>
        <p:txBody>
          <a:bodyPr wrap="square" rtlCol="0">
            <a:spAutoFit/>
          </a:bodyPr>
          <a:lstStyle/>
          <a:p>
            <a:pPr algn="r"/>
            <a:r>
              <a:rPr lang="en-US" altLang="ja-JP" sz="1000" dirty="0"/>
              <a:t>Each artwork will be evaluated and graded </a:t>
            </a:r>
            <a:r>
              <a:rPr lang="en-US" altLang="ja-JP" sz="1000" dirty="0" smtClean="0"/>
              <a:t>by </a:t>
            </a:r>
            <a:r>
              <a:rPr lang="en-US" altLang="ja-JP" sz="1000" dirty="0"/>
              <a:t>each juror,</a:t>
            </a:r>
          </a:p>
          <a:p>
            <a:pPr algn="r"/>
            <a:r>
              <a:rPr lang="en-US" altLang="ja-JP" sz="1000" dirty="0"/>
              <a:t> and compete for ranking by the sum of total points.</a:t>
            </a:r>
            <a:endParaRPr lang="ja-JP" altLang="ja-JP" sz="1000" dirty="0"/>
          </a:p>
          <a:p>
            <a:pPr algn="r"/>
            <a:r>
              <a:rPr lang="en-US" altLang="ja-JP" sz="1000" dirty="0">
                <a:latin typeface="ヒラギノ丸ゴ ProN W4"/>
                <a:ea typeface="ヒラギノ丸ゴ ProN W4"/>
                <a:cs typeface="ヒラギノ丸ゴ ProN W4"/>
              </a:rPr>
              <a:t>The artwwork which gets highest score will take the </a:t>
            </a:r>
            <a:r>
              <a:rPr lang="en-US" altLang="ja-JP" sz="1000" dirty="0" smtClean="0">
                <a:latin typeface="ヒラギノ丸ゴ ProN W4"/>
                <a:ea typeface="ヒラギノ丸ゴ ProN W4"/>
                <a:cs typeface="ヒラギノ丸ゴ ProN W4"/>
              </a:rPr>
              <a:t>1st </a:t>
            </a:r>
            <a:r>
              <a:rPr lang="en-US" altLang="ja-JP" sz="1000" dirty="0">
                <a:latin typeface="ヒラギノ丸ゴ ProN W4"/>
                <a:ea typeface="ヒラギノ丸ゴ ProN W4"/>
                <a:cs typeface="ヒラギノ丸ゴ ProN W4"/>
              </a:rPr>
              <a:t>prize.</a:t>
            </a:r>
          </a:p>
          <a:p>
            <a:pPr algn="r"/>
            <a:r>
              <a:rPr lang="en-US" altLang="ja-JP" sz="1000" dirty="0"/>
              <a:t>Special Prizes will be awarded to the works in which each </a:t>
            </a:r>
            <a:r>
              <a:rPr lang="en-US" altLang="ja-JP" sz="1000" dirty="0" smtClean="0"/>
              <a:t>juror and each member of executive committee  </a:t>
            </a:r>
            <a:r>
              <a:rPr lang="en-US" altLang="ja-JP" sz="1000" dirty="0"/>
              <a:t>selects as the best.</a:t>
            </a:r>
            <a:endParaRPr lang="ja-JP" altLang="ja-JP" sz="1000" dirty="0"/>
          </a:p>
          <a:p>
            <a:pPr algn="r"/>
            <a:endParaRPr lang="en-US" altLang="ja-JP" sz="1000" dirty="0">
              <a:latin typeface="ヒラギノ丸ゴ ProN W4"/>
              <a:ea typeface="ヒラギノ丸ゴ ProN W4"/>
              <a:cs typeface="ヒラギノ丸ゴ ProN W4"/>
            </a:endParaRPr>
          </a:p>
          <a:p>
            <a:endParaRPr lang="ja-JP" altLang="en-US" sz="1000" b="1" dirty="0">
              <a:latin typeface="ヒラギノ丸ゴ ProN W4"/>
              <a:ea typeface="ヒラギノ丸ゴ ProN W4"/>
              <a:cs typeface="ヒラギノ丸ゴ ProN W4"/>
            </a:endParaRPr>
          </a:p>
          <a:p>
            <a:endParaRPr kumimoji="1" lang="ja-JP" altLang="en-US" sz="1000" dirty="0">
              <a:latin typeface="ヒラギノ丸ゴ ProN W4"/>
              <a:ea typeface="ヒラギノ丸ゴ ProN W4"/>
              <a:cs typeface="ヒラギノ丸ゴ ProN W4"/>
            </a:endParaRPr>
          </a:p>
        </p:txBody>
      </p:sp>
      <p:sp>
        <p:nvSpPr>
          <p:cNvPr id="11" name="タイトル 1"/>
          <p:cNvSpPr txBox="1">
            <a:spLocks/>
          </p:cNvSpPr>
          <p:nvPr/>
        </p:nvSpPr>
        <p:spPr>
          <a:xfrm>
            <a:off x="5220072" y="5229200"/>
            <a:ext cx="3714776" cy="64294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ja-JP" sz="2400" noProof="0" dirty="0" smtClean="0">
                <a:solidFill>
                  <a:srgbClr val="2C7C9F"/>
                </a:solidFill>
                <a:latin typeface="ヒラギノ丸ゴ ProN W4"/>
                <a:ea typeface="ヒラギノ丸ゴ ProN W4"/>
                <a:cs typeface="ヒラギノ丸ゴ ProN W4"/>
              </a:rPr>
              <a:t>Evaluating system</a:t>
            </a:r>
            <a:endParaRPr kumimoji="1" lang="ja-JP" altLang="en-US" sz="2400" b="0" i="0" u="none" strike="noStrike" kern="1200" cap="none" spc="0" normalizeH="0" baseline="0" noProof="0" dirty="0">
              <a:ln>
                <a:noFill/>
              </a:ln>
              <a:solidFill>
                <a:srgbClr val="2C7C9F"/>
              </a:solidFill>
              <a:effectLst/>
              <a:uLnTx/>
              <a:uFillTx/>
              <a:latin typeface="ヒラギノ丸ゴ ProN W4"/>
              <a:ea typeface="ヒラギノ丸ゴ ProN W4"/>
              <a:cs typeface="ヒラギノ丸ゴ ProN W4"/>
            </a:endParaRPr>
          </a:p>
        </p:txBody>
      </p:sp>
      <p:sp>
        <p:nvSpPr>
          <p:cNvPr id="12" name="Rectangle 11"/>
          <p:cNvSpPr/>
          <p:nvPr/>
        </p:nvSpPr>
        <p:spPr>
          <a:xfrm>
            <a:off x="1475656" y="764704"/>
            <a:ext cx="7439744" cy="3139321"/>
          </a:xfrm>
          <a:prstGeom prst="rect">
            <a:avLst/>
          </a:prstGeom>
        </p:spPr>
        <p:txBody>
          <a:bodyPr wrap="square">
            <a:spAutoFit/>
          </a:bodyPr>
          <a:lstStyle/>
          <a:p>
            <a:pPr marL="342900" lvl="0" indent="-342900" algn="r">
              <a:spcBef>
                <a:spcPct val="20000"/>
              </a:spcBef>
              <a:defRPr/>
            </a:pPr>
            <a:r>
              <a:rPr lang="en-US" altLang="ja-JP" sz="1000" dirty="0">
                <a:latin typeface="ヒラギノ丸ゴ ProN W4"/>
              </a:rPr>
              <a:t>【</a:t>
            </a:r>
            <a:r>
              <a:rPr lang="en-US" altLang="ja-JP" sz="1000" b="1" dirty="0"/>
              <a:t>Accepted Media</a:t>
            </a:r>
            <a:r>
              <a:rPr lang="en-US" altLang="ja-JP" sz="1000" dirty="0">
                <a:latin typeface="ヒラギノ丸ゴ ProN W4"/>
              </a:rPr>
              <a:t>】</a:t>
            </a:r>
            <a:endParaRPr lang="en-US" altLang="ja-JP" sz="1000" dirty="0">
              <a:latin typeface="ヒラギノ丸ゴ ProN W4"/>
              <a:ea typeface="ヒラギノ丸ゴ ProN W4"/>
              <a:cs typeface="ヒラギノ丸ゴ ProN W4"/>
            </a:endParaRPr>
          </a:p>
          <a:p>
            <a:pPr marL="342900" lvl="0" indent="-342900" algn="r">
              <a:spcBef>
                <a:spcPct val="20000"/>
              </a:spcBef>
              <a:defRPr/>
            </a:pPr>
            <a:r>
              <a:rPr lang="en-US" altLang="ja-JP" sz="1000" dirty="0"/>
              <a:t>2-Dimensional Work: oil, watercolor, acrylic , charcoal, graphite, pastel.</a:t>
            </a:r>
          </a:p>
          <a:p>
            <a:pPr marL="342900" lvl="0" indent="-342900" algn="r">
              <a:spcBef>
                <a:spcPct val="20000"/>
              </a:spcBef>
              <a:defRPr/>
            </a:pPr>
            <a:r>
              <a:rPr lang="ja-JP" altLang="en-US" sz="1000" dirty="0">
                <a:latin typeface="ヒラギノ丸ゴ ProN W4"/>
                <a:ea typeface="ヒラギノ丸ゴ ProN W4"/>
                <a:cs typeface="ヒラギノ丸ゴ ProN W4"/>
              </a:rPr>
              <a:t>（</a:t>
            </a:r>
            <a:r>
              <a:rPr lang="en-US" altLang="ja-JP" sz="1000" dirty="0">
                <a:latin typeface="ヒラギノ丸ゴ ProN W4"/>
                <a:ea typeface="ヒラギノ丸ゴ ProN W4"/>
                <a:cs typeface="ヒラギノ丸ゴ ProN W4"/>
              </a:rPr>
              <a:t>photography is not accepted</a:t>
            </a:r>
            <a:r>
              <a:rPr lang="ja-JP" altLang="en-US" sz="1000" dirty="0">
                <a:latin typeface="ヒラギノ丸ゴ ProN W4"/>
                <a:ea typeface="ヒラギノ丸ゴ ProN W4"/>
                <a:cs typeface="ヒラギノ丸ゴ ProN W4"/>
              </a:rPr>
              <a:t>）</a:t>
            </a:r>
            <a:endParaRPr lang="en-US" altLang="ja-JP" sz="1000" dirty="0">
              <a:latin typeface="ヒラギノ丸ゴ ProN W4"/>
              <a:ea typeface="ヒラギノ丸ゴ ProN W4"/>
              <a:cs typeface="ヒラギノ丸ゴ ProN W4"/>
            </a:endParaRPr>
          </a:p>
          <a:p>
            <a:pPr algn="r"/>
            <a:r>
              <a:rPr lang="ja-JP" altLang="ja-JP" sz="1000" b="1" dirty="0"/>
              <a:t>【</a:t>
            </a:r>
            <a:r>
              <a:rPr lang="en-US" altLang="ja-JP" sz="1000" b="1" dirty="0"/>
              <a:t>Eligibility</a:t>
            </a:r>
            <a:r>
              <a:rPr lang="ja-JP" altLang="ja-JP" sz="1000" b="1" dirty="0"/>
              <a:t>】</a:t>
            </a:r>
            <a:endParaRPr lang="ja-JP" altLang="ja-JP" sz="1000" dirty="0"/>
          </a:p>
          <a:p>
            <a:pPr algn="r"/>
            <a:r>
              <a:rPr lang="en-US" altLang="ja-JP" sz="1000" dirty="0"/>
              <a:t>All </a:t>
            </a:r>
            <a:r>
              <a:rPr lang="en-US" altLang="ja-JP" sz="1000" dirty="0" smtClean="0"/>
              <a:t>Nationality and Gender.</a:t>
            </a:r>
          </a:p>
          <a:p>
            <a:pPr algn="r"/>
            <a:r>
              <a:rPr lang="en-US" altLang="ja-JP" sz="1000" dirty="0" smtClean="0"/>
              <a:t>All artists 18 or older.</a:t>
            </a:r>
            <a:endParaRPr lang="ja-JP" altLang="ja-JP" sz="1000" dirty="0"/>
          </a:p>
          <a:p>
            <a:pPr algn="r"/>
            <a:r>
              <a:rPr lang="en-US" altLang="ja-JP" sz="1000" dirty="0"/>
              <a:t>Those who intend to advance in their art careers, aiming at becoming professionals.</a:t>
            </a:r>
            <a:endParaRPr lang="ja-JP" altLang="ja-JP" sz="1000" dirty="0"/>
          </a:p>
          <a:p>
            <a:pPr algn="r"/>
            <a:r>
              <a:rPr lang="en-US" altLang="ja-JP" sz="1000" dirty="0" smtClean="0"/>
              <a:t>Student </a:t>
            </a:r>
            <a:r>
              <a:rPr lang="en-US" altLang="ja-JP" sz="1000" dirty="0"/>
              <a:t>IDs </a:t>
            </a:r>
            <a:r>
              <a:rPr lang="en-US" altLang="ja-JP" sz="1000" dirty="0" smtClean="0"/>
              <a:t>required for the “Student Awards ”.</a:t>
            </a:r>
            <a:endParaRPr lang="ja-JP" altLang="ja-JP" sz="1000" dirty="0"/>
          </a:p>
          <a:p>
            <a:pPr algn="r"/>
            <a:r>
              <a:rPr lang="en-US" altLang="ja-JP" sz="1000" dirty="0"/>
              <a:t>This competition is for individual artists</a:t>
            </a:r>
            <a:r>
              <a:rPr lang="en-US" altLang="ja-JP" sz="1000" dirty="0" smtClean="0"/>
              <a:t>.</a:t>
            </a:r>
          </a:p>
          <a:p>
            <a:pPr algn="r"/>
            <a:r>
              <a:rPr lang="en-US" altLang="ja-JP" sz="1000" dirty="0" smtClean="0"/>
              <a:t>【</a:t>
            </a:r>
            <a:r>
              <a:rPr lang="en-US" altLang="ja-JP" sz="1000" b="1" dirty="0"/>
              <a:t>Entry </a:t>
            </a:r>
            <a:r>
              <a:rPr lang="en-US" altLang="ja-JP" sz="1000" b="1" dirty="0" smtClean="0"/>
              <a:t>Fee</a:t>
            </a:r>
            <a:r>
              <a:rPr lang="en-US" altLang="ja-JP" sz="1000" dirty="0" smtClean="0"/>
              <a:t>】</a:t>
            </a:r>
            <a:endParaRPr lang="en-US" altLang="ja-JP" sz="1000" dirty="0" smtClean="0"/>
          </a:p>
          <a:p>
            <a:pPr algn="r"/>
            <a:r>
              <a:rPr lang="en-US" altLang="ja-JP" sz="1000" dirty="0" smtClean="0"/>
              <a:t>General:$60 </a:t>
            </a:r>
            <a:r>
              <a:rPr lang="en-US" altLang="ja-JP" sz="1000" dirty="0"/>
              <a:t>for </a:t>
            </a:r>
            <a:r>
              <a:rPr lang="en-US" altLang="ja-JP" sz="1000" dirty="0" smtClean="0"/>
              <a:t>1image</a:t>
            </a:r>
            <a:r>
              <a:rPr lang="en-US" altLang="ja-JP" sz="1000" dirty="0"/>
              <a:t>, </a:t>
            </a:r>
            <a:r>
              <a:rPr lang="en-US" altLang="ja-JP" sz="1000" dirty="0"/>
              <a:t>$ </a:t>
            </a:r>
            <a:r>
              <a:rPr lang="en-US" altLang="ja-JP" sz="1000" dirty="0" smtClean="0"/>
              <a:t>100 </a:t>
            </a:r>
            <a:r>
              <a:rPr lang="en-US" altLang="ja-JP" sz="1000" dirty="0"/>
              <a:t>for </a:t>
            </a:r>
            <a:r>
              <a:rPr lang="en-US" altLang="ja-JP" sz="1000" dirty="0" smtClean="0"/>
              <a:t>2images,</a:t>
            </a:r>
            <a:r>
              <a:rPr lang="en-US" altLang="ja-JP" sz="1000" dirty="0"/>
              <a:t> $ </a:t>
            </a:r>
            <a:r>
              <a:rPr lang="en-US" altLang="ja-JP" sz="1000" dirty="0" smtClean="0"/>
              <a:t>140 </a:t>
            </a:r>
            <a:r>
              <a:rPr lang="en-US" altLang="ja-JP" sz="1000" dirty="0"/>
              <a:t>for </a:t>
            </a:r>
            <a:r>
              <a:rPr lang="en-US" altLang="ja-JP" sz="1000" dirty="0" smtClean="0"/>
              <a:t>3images </a:t>
            </a:r>
            <a:r>
              <a:rPr lang="en-US" altLang="ja-JP" sz="1000" dirty="0"/>
              <a:t>(max </a:t>
            </a:r>
            <a:r>
              <a:rPr lang="en-US" altLang="ja-JP" sz="1000" dirty="0" smtClean="0"/>
              <a:t>3)</a:t>
            </a:r>
          </a:p>
          <a:p>
            <a:pPr algn="r"/>
            <a:r>
              <a:rPr lang="en-US" altLang="ja-JP" sz="1000" dirty="0" smtClean="0"/>
              <a:t>Students:$40 </a:t>
            </a:r>
            <a:r>
              <a:rPr lang="en-US" altLang="ja-JP" sz="1000" dirty="0"/>
              <a:t>for 1image, </a:t>
            </a:r>
            <a:r>
              <a:rPr lang="en-US" altLang="ja-JP" sz="1000" dirty="0" smtClean="0"/>
              <a:t>$70for </a:t>
            </a:r>
            <a:r>
              <a:rPr lang="en-US" altLang="ja-JP" sz="1000" dirty="0"/>
              <a:t>2images, $ </a:t>
            </a:r>
            <a:r>
              <a:rPr lang="en-US" altLang="ja-JP" sz="1000" dirty="0" smtClean="0"/>
              <a:t>100 </a:t>
            </a:r>
            <a:r>
              <a:rPr lang="en-US" altLang="ja-JP" sz="1000" dirty="0"/>
              <a:t>for 3images </a:t>
            </a:r>
            <a:r>
              <a:rPr lang="en-US" altLang="ja-JP" sz="1000" dirty="0" smtClean="0"/>
              <a:t>(</a:t>
            </a:r>
            <a:r>
              <a:rPr lang="en-US" altLang="ja-JP" sz="1000" dirty="0"/>
              <a:t>max </a:t>
            </a:r>
            <a:r>
              <a:rPr lang="en-US" altLang="ja-JP" sz="1000" dirty="0" smtClean="0"/>
              <a:t>3)</a:t>
            </a:r>
            <a:endParaRPr lang="en-US" altLang="ja-JP" sz="1000" dirty="0" smtClean="0"/>
          </a:p>
          <a:p>
            <a:pPr algn="r"/>
            <a:r>
              <a:rPr lang="en-US" altLang="ja-JP" sz="1000" dirty="0" smtClean="0"/>
              <a:t>Students </a:t>
            </a:r>
            <a:r>
              <a:rPr lang="en-US" altLang="ja-JP" sz="1000" dirty="0" smtClean="0"/>
              <a:t>can get discount with submitting IDs </a:t>
            </a:r>
            <a:r>
              <a:rPr lang="en-US" altLang="ja-JP" sz="1000" dirty="0" smtClean="0"/>
              <a:t>【</a:t>
            </a:r>
            <a:r>
              <a:rPr lang="en-US" altLang="ja-JP" sz="1000" b="1" dirty="0" smtClean="0"/>
              <a:t>Guidelines</a:t>
            </a:r>
            <a:r>
              <a:rPr lang="en-US" altLang="ja-JP" sz="1000" dirty="0"/>
              <a:t>】</a:t>
            </a:r>
          </a:p>
          <a:p>
            <a:pPr algn="r"/>
            <a:r>
              <a:rPr lang="en-US" altLang="ja-JP" sz="1000" dirty="0"/>
              <a:t>All works must be the original art that have never been submitted to other  competitions.</a:t>
            </a:r>
            <a:endParaRPr lang="ja-JP" altLang="ja-JP" sz="1000" dirty="0"/>
          </a:p>
          <a:p>
            <a:pPr algn="r"/>
            <a:r>
              <a:rPr lang="en-US" altLang="ja-JP" sz="1000" dirty="0"/>
              <a:t>An artwork should be no larger than 117x117 centimeters (</a:t>
            </a:r>
            <a:r>
              <a:rPr lang="en-US" altLang="ja-JP" sz="1000" dirty="0" smtClean="0"/>
              <a:t>46</a:t>
            </a:r>
            <a:r>
              <a:rPr lang="en-US" altLang="ja-JP" sz="1000" dirty="0"/>
              <a:t>x46 inches), and there is no minimum size.</a:t>
            </a:r>
            <a:endParaRPr lang="ja-JP" altLang="ja-JP" sz="1000" dirty="0"/>
          </a:p>
          <a:p>
            <a:pPr algn="r"/>
            <a:r>
              <a:rPr lang="en-US" altLang="ja-JP" sz="1000" dirty="0"/>
              <a:t>All artwork must be framed or stretched, adequately wired and ready to hang.</a:t>
            </a:r>
            <a:endParaRPr lang="ja-JP" altLang="ja-JP" sz="1000" dirty="0"/>
          </a:p>
          <a:p>
            <a:pPr algn="r"/>
            <a:endParaRPr lang="ja-JP" altLang="ja-JP" sz="1000" dirty="0"/>
          </a:p>
          <a:p>
            <a:pPr marL="342900" lvl="0" indent="-342900" algn="r">
              <a:spcBef>
                <a:spcPct val="20000"/>
              </a:spcBef>
              <a:defRPr/>
            </a:pPr>
            <a:endParaRPr lang="en-US" altLang="ja-JP" sz="1000" dirty="0">
              <a:latin typeface="ヒラギノ丸ゴ ProN W4"/>
              <a:ea typeface="ヒラギノ丸ゴ ProN W4"/>
              <a:cs typeface="ヒラギノ丸ゴ ProN W4"/>
            </a:endParaRPr>
          </a:p>
          <a:p>
            <a:pPr marL="342900" lvl="0" indent="-342900">
              <a:spcBef>
                <a:spcPct val="20000"/>
              </a:spcBef>
              <a:defRPr/>
            </a:pPr>
            <a:endParaRPr lang="ja-JP" altLang="en-US" sz="1000" dirty="0">
              <a:latin typeface="ヒラギノ丸ゴ ProN W4"/>
            </a:endParaRPr>
          </a:p>
        </p:txBody>
      </p:sp>
      <p:sp>
        <p:nvSpPr>
          <p:cNvPr id="13" name="タイトル 1"/>
          <p:cNvSpPr txBox="1">
            <a:spLocks/>
          </p:cNvSpPr>
          <p:nvPr/>
        </p:nvSpPr>
        <p:spPr>
          <a:xfrm>
            <a:off x="4584487" y="333375"/>
            <a:ext cx="4276938" cy="503238"/>
          </a:xfrm>
          <a:prstGeom prst="rect">
            <a:avLst/>
          </a:prstGeom>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ja-JP" sz="2400" dirty="0">
                <a:solidFill>
                  <a:schemeClr val="accent1"/>
                </a:solidFill>
                <a:latin typeface="ヒラギノ丸ゴ ProN W4"/>
                <a:ea typeface="ヒラギノ丸ゴ ProN W4"/>
                <a:cs typeface="ヒラギノ丸ゴ ProN W4"/>
              </a:rPr>
              <a:t>Qualifications</a:t>
            </a:r>
            <a:r>
              <a:rPr lang="ja-JP" altLang="en-US" sz="2400" dirty="0">
                <a:solidFill>
                  <a:schemeClr val="accent1"/>
                </a:solidFill>
                <a:latin typeface="ヒラギノ丸ゴ ProN W4"/>
                <a:ea typeface="ヒラギノ丸ゴ ProN W4"/>
                <a:cs typeface="ヒラギノ丸ゴ ProN W4"/>
              </a:rPr>
              <a:t>＆</a:t>
            </a:r>
            <a:r>
              <a:rPr lang="en-US" altLang="ja-JP" sz="2400" dirty="0">
                <a:solidFill>
                  <a:schemeClr val="accent1"/>
                </a:solidFill>
                <a:latin typeface="ヒラギノ丸ゴ ProN W4"/>
                <a:ea typeface="ヒラギノ丸ゴ ProN W4"/>
                <a:cs typeface="ヒラギノ丸ゴ ProN W4"/>
              </a:rPr>
              <a:t>Condition</a:t>
            </a:r>
            <a:r>
              <a:rPr lang="en-US" altLang="ja-JP" sz="2400" dirty="0">
                <a:solidFill>
                  <a:schemeClr val="accent1"/>
                </a:solidFill>
                <a:latin typeface="News Gothic MT"/>
                <a:ea typeface="ヒラギノ丸ゴ ProN W4"/>
                <a:cs typeface="ヒラギノ丸ゴ ProN W4"/>
              </a:rPr>
              <a:t>s </a:t>
            </a:r>
            <a:endParaRPr kumimoji="1" lang="ja-JP" altLang="en-US" sz="2400" b="0" i="0" u="none" strike="noStrike" kern="1200" cap="none" spc="0" normalizeH="0" baseline="0" noProof="0" dirty="0">
              <a:ln>
                <a:noFill/>
              </a:ln>
              <a:solidFill>
                <a:schemeClr val="accent1"/>
              </a:solidFill>
              <a:effectLst/>
              <a:uLnTx/>
              <a:uFillTx/>
              <a:latin typeface="+mj-lt"/>
              <a:ea typeface="ヒラギノ丸ゴ ProN W4"/>
              <a:cs typeface="ヒラギノ丸ゴ ProN W4"/>
            </a:endParaRPr>
          </a:p>
        </p:txBody>
      </p:sp>
      <p:sp>
        <p:nvSpPr>
          <p:cNvPr id="14" name="TextBox 13"/>
          <p:cNvSpPr txBox="1"/>
          <p:nvPr/>
        </p:nvSpPr>
        <p:spPr>
          <a:xfrm>
            <a:off x="1763688" y="3751872"/>
            <a:ext cx="7109792" cy="1477328"/>
          </a:xfrm>
          <a:prstGeom prst="rect">
            <a:avLst/>
          </a:prstGeom>
          <a:noFill/>
        </p:spPr>
        <p:txBody>
          <a:bodyPr wrap="square" rtlCol="0">
            <a:spAutoFit/>
          </a:bodyPr>
          <a:lstStyle/>
          <a:p>
            <a:pPr algn="r">
              <a:buNone/>
            </a:pPr>
            <a:r>
              <a:rPr lang="en-US" altLang="ja-JP" sz="1000" b="1" dirty="0">
                <a:solidFill>
                  <a:schemeClr val="tx1">
                    <a:lumMod val="85000"/>
                    <a:lumOff val="15000"/>
                  </a:schemeClr>
                </a:solidFill>
                <a:latin typeface="ヒラギノ丸ゴ ProN W4"/>
                <a:ea typeface="ヒラギノ丸ゴ ProN W4"/>
                <a:cs typeface="ヒラギノ丸ゴ ProN W4"/>
              </a:rPr>
              <a:t>First round</a:t>
            </a:r>
          </a:p>
          <a:p>
            <a:pPr algn="r">
              <a:buNone/>
            </a:pPr>
            <a:r>
              <a:rPr lang="en-US" altLang="ja-JP" sz="1000" dirty="0"/>
              <a:t>The first round will be held at every base (NYC,Paris,Tokyo).</a:t>
            </a:r>
          </a:p>
          <a:p>
            <a:pPr algn="r"/>
            <a:r>
              <a:rPr lang="en-US" altLang="ja-JP" sz="1000" dirty="0"/>
              <a:t>In NYC and Paris, the jurors will evaluate all entries as digital images.</a:t>
            </a:r>
          </a:p>
          <a:p>
            <a:pPr algn="r"/>
            <a:r>
              <a:rPr lang="en-US" altLang="ja-JP" sz="1000" dirty="0"/>
              <a:t>In Tokyo, the jurors will evaluate the actual artworks.</a:t>
            </a:r>
          </a:p>
          <a:p>
            <a:pPr algn="r"/>
            <a:endParaRPr lang="en-US" altLang="ja-JP" sz="1000" dirty="0"/>
          </a:p>
          <a:p>
            <a:pPr algn="r">
              <a:buNone/>
            </a:pPr>
            <a:r>
              <a:rPr lang="en-US" altLang="ja-JP" sz="1000" b="1" dirty="0">
                <a:solidFill>
                  <a:schemeClr val="tx1">
                    <a:lumMod val="85000"/>
                    <a:lumOff val="15000"/>
                  </a:schemeClr>
                </a:solidFill>
                <a:latin typeface="ヒラギノ丸ゴ ProN W4"/>
                <a:ea typeface="ヒラギノ丸ゴ ProN W4"/>
                <a:cs typeface="ヒラギノ丸ゴ ProN W4"/>
              </a:rPr>
              <a:t>Final round</a:t>
            </a:r>
          </a:p>
          <a:p>
            <a:pPr algn="r"/>
            <a:r>
              <a:rPr lang="en-US" altLang="ja-JP" sz="1000" dirty="0"/>
              <a:t>The final round will be held in Tokyo, with the collection of actual art works.</a:t>
            </a:r>
          </a:p>
          <a:p>
            <a:pPr algn="r">
              <a:buNone/>
            </a:pPr>
            <a:r>
              <a:rPr lang="en-US" altLang="ja-JP" sz="1000" dirty="0">
                <a:solidFill>
                  <a:schemeClr val="tx1">
                    <a:lumMod val="85000"/>
                    <a:lumOff val="15000"/>
                  </a:schemeClr>
                </a:solidFill>
                <a:latin typeface="ヒラギノ丸ゴ ProN W4"/>
                <a:ea typeface="ヒラギノ丸ゴ ProN W4"/>
                <a:cs typeface="ヒラギノ丸ゴ ProN W4"/>
              </a:rPr>
              <a:t>We will invite international jurors for final round from each base.</a:t>
            </a:r>
          </a:p>
          <a:p>
            <a:pPr algn="r">
              <a:buNone/>
            </a:pPr>
            <a:r>
              <a:rPr lang="en-US" sz="1000" dirty="0">
                <a:solidFill>
                  <a:schemeClr val="tx1">
                    <a:lumMod val="85000"/>
                    <a:lumOff val="15000"/>
                  </a:schemeClr>
                </a:solidFill>
                <a:latin typeface="ヒラギノ丸ゴ ProN W4"/>
              </a:rPr>
              <a:t>Jurors will do the final evaluation and deterimine the awards.</a:t>
            </a:r>
            <a:endParaRPr lang="en-US"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sz="half" idx="1"/>
            <p:extLst>
              <p:ext uri="{D42A27DB-BD31-4B8C-83A1-F6EECF244321}">
                <p14:modId xmlns:p14="http://schemas.microsoft.com/office/powerpoint/2010/main" val="1683421258"/>
              </p:ext>
            </p:extLst>
          </p:nvPr>
        </p:nvGraphicFramePr>
        <p:xfrm>
          <a:off x="323528" y="908720"/>
          <a:ext cx="4104456" cy="4953382"/>
        </p:xfrm>
        <a:graphic>
          <a:graphicData uri="http://schemas.openxmlformats.org/drawingml/2006/table">
            <a:tbl>
              <a:tblPr firstRow="1" bandRow="1">
                <a:tableStyleId>{5940675A-B579-460E-94D1-54222C63F5DA}</a:tableStyleId>
              </a:tblPr>
              <a:tblGrid>
                <a:gridCol w="1683191">
                  <a:extLst>
                    <a:ext uri="{9D8B030D-6E8A-4147-A177-3AD203B41FA5}">
                      <a16:colId xmlns:a16="http://schemas.microsoft.com/office/drawing/2014/main" xmlns="" val="3703450067"/>
                    </a:ext>
                  </a:extLst>
                </a:gridCol>
                <a:gridCol w="2421265">
                  <a:extLst>
                    <a:ext uri="{9D8B030D-6E8A-4147-A177-3AD203B41FA5}">
                      <a16:colId xmlns:a16="http://schemas.microsoft.com/office/drawing/2014/main" xmlns="" val="1294287376"/>
                    </a:ext>
                  </a:extLst>
                </a:gridCol>
              </a:tblGrid>
              <a:tr h="792088">
                <a:tc>
                  <a:txBody>
                    <a:bodyPr/>
                    <a:lstStyle/>
                    <a:p>
                      <a:pPr algn="ctr"/>
                      <a:r>
                        <a:rPr kumimoji="1" lang="en-US" altLang="ja-JP" sz="1000" dirty="0" smtClean="0">
                          <a:latin typeface="ヒラギノ丸ゴ ProN W4"/>
                          <a:ea typeface="ヒラギノ丸ゴ ProN W4"/>
                          <a:cs typeface="ヒラギノ丸ゴ ProN W4"/>
                        </a:rPr>
                        <a:t>Gold</a:t>
                      </a:r>
                      <a:r>
                        <a:rPr kumimoji="1" lang="en-US" altLang="ja-JP" sz="1000" baseline="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800" dirty="0" smtClean="0">
                          <a:latin typeface="ヒラギノ丸ゴ ProN W4"/>
                          <a:ea typeface="ヒラギノ丸ゴ ProN W4"/>
                          <a:cs typeface="ヒラギノ丸ゴ ProN W4"/>
                        </a:rPr>
                        <a:t>$120,000</a:t>
                      </a:r>
                      <a:endParaRPr kumimoji="1" lang="en-US" altLang="ja-JP" sz="1800" dirty="0">
                        <a:latin typeface="ヒラギノ丸ゴ ProN W4"/>
                        <a:ea typeface="ヒラギノ丸ゴ ProN W4"/>
                        <a:cs typeface="ヒラギノ丸ゴ ProN W4"/>
                      </a:endParaRPr>
                    </a:p>
                    <a:p>
                      <a:pPr algn="ctr"/>
                      <a:r>
                        <a:rPr kumimoji="1" lang="en-US" altLang="ja-JP" sz="1000" dirty="0" smtClean="0">
                          <a:latin typeface="ヒラギノ丸ゴ ProN W4"/>
                          <a:ea typeface="ヒラギノ丸ゴ ProN W4"/>
                          <a:cs typeface="ヒラギノ丸ゴ ProN W4"/>
                        </a:rPr>
                        <a:t>Trophy,exhibition,</a:t>
                      </a:r>
                      <a:r>
                        <a:rPr lang="en-US" altLang="ja-JP" sz="1000" dirty="0" smtClean="0"/>
                        <a:t> art magazine article artist’s name and the work</a:t>
                      </a:r>
                      <a:endParaRPr kumimoji="1" lang="en-US" altLang="ja-JP" sz="10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1051528491"/>
                  </a:ext>
                </a:extLst>
              </a:tr>
              <a:tr h="714329">
                <a:tc>
                  <a:txBody>
                    <a:bodyPr/>
                    <a:lstStyle/>
                    <a:p>
                      <a:pPr algn="ctr"/>
                      <a:r>
                        <a:rPr kumimoji="1" lang="en-US" altLang="ja-JP" sz="1000" dirty="0" smtClean="0">
                          <a:latin typeface="ヒラギノ丸ゴ ProN W4"/>
                          <a:ea typeface="ヒラギノ丸ゴ ProN W4"/>
                          <a:cs typeface="ヒラギノ丸ゴ ProN W4"/>
                        </a:rPr>
                        <a:t>Silver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600" dirty="0" smtClean="0">
                          <a:latin typeface="ヒラギノ丸ゴ ProN W4"/>
                          <a:ea typeface="ヒラギノ丸ゴ ProN W4"/>
                          <a:cs typeface="ヒラギノ丸ゴ ProN W4"/>
                        </a:rPr>
                        <a:t>$30,000</a:t>
                      </a:r>
                    </a:p>
                    <a:p>
                      <a:pPr algn="ctr"/>
                      <a:r>
                        <a:rPr kumimoji="1" lang="en-US" altLang="ja-JP" sz="900" dirty="0" smtClean="0">
                          <a:latin typeface="ヒラギノ丸ゴ ProN W4"/>
                          <a:ea typeface="ヒラギノ丸ゴ ProN W4"/>
                          <a:cs typeface="ヒラギノ丸ゴ ProN W4"/>
                        </a:rPr>
                        <a:t>Trophy,exhibition,</a:t>
                      </a:r>
                      <a:r>
                        <a:rPr lang="en-US" altLang="ja-JP" sz="900" dirty="0" smtClean="0"/>
                        <a:t> art magazine article artist’s name and the work</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2485425751"/>
                  </a:ext>
                </a:extLst>
              </a:tr>
              <a:tr h="581815">
                <a:tc>
                  <a:txBody>
                    <a:bodyPr/>
                    <a:lstStyle/>
                    <a:p>
                      <a:pPr algn="ctr"/>
                      <a:r>
                        <a:rPr kumimoji="1" lang="en-US" altLang="ja-JP" sz="1000" dirty="0" smtClean="0">
                          <a:latin typeface="ヒラギノ丸ゴ ProN W4"/>
                          <a:ea typeface="ヒラギノ丸ゴ ProN W4"/>
                          <a:cs typeface="ヒラギノ丸ゴ ProN W4"/>
                        </a:rPr>
                        <a:t>Bronze</a:t>
                      </a:r>
                      <a:r>
                        <a:rPr kumimoji="1" lang="en-US" altLang="ja-JP" sz="1000" baseline="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400" dirty="0" smtClean="0">
                          <a:latin typeface="ヒラギノ丸ゴ ProN W4"/>
                          <a:ea typeface="ヒラギノ丸ゴ ProN W4"/>
                          <a:cs typeface="ヒラギノ丸ゴ ProN W4"/>
                        </a:rPr>
                        <a:t>$20,000</a:t>
                      </a:r>
                    </a:p>
                    <a:p>
                      <a:pPr algn="ctr"/>
                      <a:r>
                        <a:rPr kumimoji="1" lang="en-US" altLang="ja-JP" sz="900" dirty="0" smtClean="0">
                          <a:latin typeface="ヒラギノ丸ゴ ProN W4"/>
                          <a:ea typeface="ヒラギノ丸ゴ ProN W4"/>
                          <a:cs typeface="ヒラギノ丸ゴ ProN W4"/>
                        </a:rPr>
                        <a:t>Trophy,exhibition,</a:t>
                      </a:r>
                      <a:r>
                        <a:rPr lang="en-US" altLang="ja-JP" sz="900" dirty="0" smtClean="0"/>
                        <a:t> art magazine article artist’s name and the work</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1485495400"/>
                  </a:ext>
                </a:extLst>
              </a:tr>
              <a:tr h="504056">
                <a:tc>
                  <a:txBody>
                    <a:bodyPr/>
                    <a:lstStyle/>
                    <a:p>
                      <a:pPr algn="ctr"/>
                      <a:r>
                        <a:rPr kumimoji="1" lang="en-US" altLang="ja-JP" sz="1000" dirty="0" smtClean="0">
                          <a:latin typeface="ヒラギノ丸ゴ ProN W4"/>
                          <a:ea typeface="ヒラギノ丸ゴ ProN W4"/>
                          <a:cs typeface="ヒラギノ丸ゴ ProN W4"/>
                        </a:rPr>
                        <a:t>4</a:t>
                      </a:r>
                      <a:r>
                        <a:rPr kumimoji="1" lang="en-US" altLang="ja-JP" sz="1000" baseline="30000" dirty="0" smtClean="0">
                          <a:latin typeface="ヒラギノ丸ゴ ProN W4"/>
                          <a:ea typeface="ヒラギノ丸ゴ ProN W4"/>
                          <a:cs typeface="ヒラギノ丸ゴ ProN W4"/>
                        </a:rPr>
                        <a:t>th</a:t>
                      </a:r>
                      <a:r>
                        <a:rPr kumimoji="1" lang="en-US" altLang="ja-JP" sz="100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050" dirty="0" smtClean="0">
                          <a:latin typeface="ヒラギノ丸ゴ ProN W4"/>
                          <a:ea typeface="ヒラギノ丸ゴ ProN W4"/>
                          <a:cs typeface="ヒラギノ丸ゴ ProN W4"/>
                        </a:rPr>
                        <a:t>$3,000,</a:t>
                      </a:r>
                      <a:r>
                        <a:rPr kumimoji="1" lang="en-US" altLang="ja-JP" sz="900" dirty="0" smtClean="0">
                          <a:latin typeface="ヒラギノ丸ゴ ProN W4"/>
                          <a:ea typeface="ヒラギノ丸ゴ ProN W4"/>
                          <a:cs typeface="ヒラギノ丸ゴ ProN W4"/>
                        </a:rPr>
                        <a:t>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2555572205"/>
                  </a:ext>
                </a:extLst>
              </a:tr>
              <a:tr h="504056">
                <a:tc>
                  <a:txBody>
                    <a:bodyPr/>
                    <a:lstStyle/>
                    <a:p>
                      <a:pPr algn="ctr"/>
                      <a:r>
                        <a:rPr kumimoji="1" lang="en-US" altLang="ja-JP" sz="1000" dirty="0" smtClean="0">
                          <a:latin typeface="ヒラギノ丸ゴ ProN W4"/>
                          <a:ea typeface="ヒラギノ丸ゴ ProN W4"/>
                          <a:cs typeface="ヒラギノ丸ゴ ProN W4"/>
                        </a:rPr>
                        <a:t>5</a:t>
                      </a:r>
                      <a:r>
                        <a:rPr kumimoji="1" lang="en-US" altLang="ja-JP" sz="1000" baseline="30000" dirty="0" smtClean="0">
                          <a:latin typeface="ヒラギノ丸ゴ ProN W4"/>
                          <a:ea typeface="ヒラギノ丸ゴ ProN W4"/>
                          <a:cs typeface="ヒラギノ丸ゴ ProN W4"/>
                        </a:rPr>
                        <a:t>th</a:t>
                      </a:r>
                      <a:r>
                        <a:rPr kumimoji="1" lang="en-US" altLang="ja-JP" sz="1000" baseline="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050" dirty="0" smtClean="0">
                          <a:solidFill>
                            <a:schemeClr val="tx1"/>
                          </a:solidFill>
                          <a:latin typeface="ヒラギノ丸ゴ ProN W4"/>
                          <a:ea typeface="ヒラギノ丸ゴ ProN W4"/>
                          <a:cs typeface="ヒラギノ丸ゴ ProN W4"/>
                        </a:rPr>
                        <a:t>$2,000,</a:t>
                      </a:r>
                      <a:r>
                        <a:rPr kumimoji="1" lang="en-US" altLang="ja-JP" sz="900" dirty="0" smtClean="0">
                          <a:solidFill>
                            <a:schemeClr val="tx1"/>
                          </a:solidFill>
                          <a:latin typeface="ヒラギノ丸ゴ ProN W4"/>
                          <a:ea typeface="ヒラギノ丸ゴ ProN W4"/>
                          <a:cs typeface="ヒラギノ丸ゴ ProN W4"/>
                        </a:rPr>
                        <a:t>exhibition,</a:t>
                      </a:r>
                      <a:r>
                        <a:rPr lang="en-US" altLang="ja-JP" sz="900" dirty="0" smtClean="0">
                          <a:solidFill>
                            <a:schemeClr val="tx1"/>
                          </a:solidFill>
                        </a:rPr>
                        <a:t> art magazine article(artist’s name only)</a:t>
                      </a:r>
                      <a:endParaRPr kumimoji="1" lang="en-US" altLang="ja-JP" sz="900" dirty="0" smtClean="0">
                        <a:solidFill>
                          <a:schemeClr val="tx1"/>
                        </a:solidFill>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2061315428"/>
                  </a:ext>
                </a:extLst>
              </a:tr>
              <a:tr h="484501">
                <a:tc>
                  <a:txBody>
                    <a:bodyPr/>
                    <a:lstStyle/>
                    <a:p>
                      <a:pPr algn="ctr"/>
                      <a:r>
                        <a:rPr kumimoji="1" lang="en-US" altLang="ja-JP" sz="1000" dirty="0" smtClean="0">
                          <a:latin typeface="ヒラギノ丸ゴ ProN W4"/>
                          <a:ea typeface="ヒラギノ丸ゴ ProN W4"/>
                          <a:cs typeface="ヒラギノ丸ゴ ProN W4"/>
                        </a:rPr>
                        <a:t>6</a:t>
                      </a:r>
                      <a:r>
                        <a:rPr kumimoji="1" lang="en-US" altLang="ja-JP" sz="1000" baseline="30000" dirty="0" smtClean="0">
                          <a:latin typeface="ヒラギノ丸ゴ ProN W4"/>
                          <a:ea typeface="ヒラギノ丸ゴ ProN W4"/>
                          <a:cs typeface="ヒラギノ丸ゴ ProN W4"/>
                        </a:rPr>
                        <a:t>th</a:t>
                      </a:r>
                      <a:r>
                        <a:rPr kumimoji="1" lang="en-US" altLang="ja-JP" sz="100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900" dirty="0" smtClean="0">
                          <a:latin typeface="ヒラギノ丸ゴ ProN W4"/>
                          <a:ea typeface="ヒラギノ丸ゴ ProN W4"/>
                          <a:cs typeface="ヒラギノ丸ゴ ProN W4"/>
                        </a:rPr>
                        <a:t>$1,000,exhibition,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3383475222"/>
                  </a:ext>
                </a:extLst>
              </a:tr>
              <a:tr h="4845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200" dirty="0" smtClean="0">
                          <a:solidFill>
                            <a:schemeClr val="tx1"/>
                          </a:solidFill>
                          <a:latin typeface="+mn-lt"/>
                          <a:ea typeface="+mn-ea"/>
                          <a:cs typeface="+mn-cs"/>
                        </a:rPr>
                        <a:t>Special Prize from juror </a:t>
                      </a:r>
                      <a:r>
                        <a:rPr kumimoji="1" lang="en-US" altLang="ja-JP" sz="1000" kern="1200" dirty="0" smtClean="0">
                          <a:solidFill>
                            <a:schemeClr val="tx1"/>
                          </a:solidFill>
                          <a:latin typeface="ヒラギノ丸ゴ ProN W4"/>
                          <a:ea typeface="+mn-ea"/>
                          <a:cs typeface="+mn-cs"/>
                        </a:rPr>
                        <a:t>(about for 15)</a:t>
                      </a:r>
                      <a:endParaRPr kumimoji="1" lang="ja-JP" altLang="en-US" sz="1000" dirty="0" smtClean="0">
                        <a:latin typeface="ヒラギノ丸ゴ ProN W4"/>
                        <a:ea typeface="ヒラギノ丸ゴ ProN W4"/>
                        <a:cs typeface="ヒラギノ丸ゴ ProN W4"/>
                      </a:endParaRPr>
                    </a:p>
                  </a:txBody>
                  <a:tcPr anchor="ctr"/>
                </a:tc>
                <a:tc>
                  <a:txBody>
                    <a:bodyPr/>
                    <a:lstStyle/>
                    <a:p>
                      <a:pPr algn="ctr"/>
                      <a:r>
                        <a:rPr kumimoji="1" lang="en-US" altLang="ja-JP" sz="900" dirty="0" smtClean="0">
                          <a:latin typeface="ヒラギノ丸ゴ ProN W4"/>
                          <a:ea typeface="ヒラギノ丸ゴ ProN W4"/>
                          <a:cs typeface="ヒラギノ丸ゴ ProN W4"/>
                        </a:rPr>
                        <a:t>$1,000,exhibition,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4014422322"/>
                  </a:ext>
                </a:extLst>
              </a:tr>
              <a:tr h="385116">
                <a:tc>
                  <a:txBody>
                    <a:bodyPr/>
                    <a:lstStyle/>
                    <a:p>
                      <a:pPr algn="ctr"/>
                      <a:r>
                        <a:rPr kumimoji="1" lang="en-US" altLang="ja-JP" sz="900" dirty="0" smtClean="0">
                          <a:latin typeface="ヒラギノ丸ゴ ProN W4"/>
                          <a:ea typeface="ヒラギノ丸ゴ ProN W4"/>
                          <a:cs typeface="ヒラギノ丸ゴ ProN W4"/>
                        </a:rPr>
                        <a:t>Fine</a:t>
                      </a:r>
                      <a:r>
                        <a:rPr kumimoji="1" lang="en-US" altLang="ja-JP" sz="900" baseline="0" dirty="0" smtClean="0">
                          <a:latin typeface="ヒラギノ丸ゴ ProN W4"/>
                          <a:ea typeface="ヒラギノ丸ゴ ProN W4"/>
                          <a:cs typeface="ヒラギノ丸ゴ ProN W4"/>
                        </a:rPr>
                        <a:t> works</a:t>
                      </a:r>
                      <a:r>
                        <a:rPr kumimoji="1" lang="ja-JP" altLang="en-US" sz="900" dirty="0" smtClean="0">
                          <a:latin typeface="ヒラギノ丸ゴ ProN W4"/>
                          <a:ea typeface="ヒラギノ丸ゴ ProN W4"/>
                          <a:cs typeface="ヒラギノ丸ゴ ProN W4"/>
                        </a:rPr>
                        <a:t>（</a:t>
                      </a:r>
                      <a:r>
                        <a:rPr kumimoji="1" lang="en-US" altLang="ja-JP" sz="900" dirty="0" smtClean="0">
                          <a:latin typeface="ヒラギノ丸ゴ ProN W4"/>
                          <a:ea typeface="ヒラギノ丸ゴ ProN W4"/>
                          <a:cs typeface="ヒラギノ丸ゴ ProN W4"/>
                        </a:rPr>
                        <a:t>for</a:t>
                      </a:r>
                      <a:r>
                        <a:rPr kumimoji="1" lang="en-US" altLang="ja-JP" sz="900" baseline="0" dirty="0" smtClean="0">
                          <a:latin typeface="ヒラギノ丸ゴ ProN W4"/>
                          <a:ea typeface="ヒラギノ丸ゴ ProN W4"/>
                          <a:cs typeface="ヒラギノ丸ゴ ProN W4"/>
                        </a:rPr>
                        <a:t> 40</a:t>
                      </a:r>
                      <a:r>
                        <a:rPr kumimoji="1" lang="ja-JP" altLang="en-US" sz="900" dirty="0" smtClean="0">
                          <a:latin typeface="ヒラギノ丸ゴ ProN W4"/>
                          <a:ea typeface="ヒラギノ丸ゴ ProN W4"/>
                          <a:cs typeface="ヒラギノ丸ゴ ProN W4"/>
                        </a:rPr>
                        <a:t>）</a:t>
                      </a:r>
                      <a:endParaRPr kumimoji="1" lang="ja-JP" altLang="en-US" sz="900" dirty="0">
                        <a:latin typeface="ヒラギノ丸ゴ ProN W4"/>
                        <a:ea typeface="ヒラギノ丸ゴ ProN W4"/>
                        <a:cs typeface="ヒラギノ丸ゴ ProN W4"/>
                      </a:endParaRPr>
                    </a:p>
                  </a:txBody>
                  <a:tcPr anchor="ctr"/>
                </a:tc>
                <a:tc>
                  <a:txBody>
                    <a:bodyPr/>
                    <a:lstStyle/>
                    <a:p>
                      <a:pPr algn="ctr"/>
                      <a:r>
                        <a:rPr kumimoji="1" lang="en-US" altLang="ja-JP" sz="900" dirty="0" smtClean="0">
                          <a:latin typeface="ヒラギノ丸ゴ ProN W4"/>
                          <a:ea typeface="ヒラギノ丸ゴ ProN W4"/>
                          <a:cs typeface="ヒラギノ丸ゴ ProN W4"/>
                        </a:rPr>
                        <a:t>$700,exhibition,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3604630052"/>
                  </a:ext>
                </a:extLst>
              </a:tr>
              <a:tr h="298155">
                <a:tc>
                  <a:txBody>
                    <a:bodyPr/>
                    <a:lstStyle/>
                    <a:p>
                      <a:pPr algn="ctr"/>
                      <a:r>
                        <a:rPr kumimoji="1" lang="en-US" altLang="ja-JP" sz="1000" dirty="0" smtClean="0">
                          <a:latin typeface="ヒラギノ丸ゴ ProN W4"/>
                          <a:ea typeface="ヒラギノ丸ゴ ProN W4"/>
                          <a:cs typeface="ヒラギノ丸ゴ ProN W4"/>
                        </a:rPr>
                        <a:t>Selected works</a:t>
                      </a:r>
                      <a:r>
                        <a:rPr kumimoji="1" lang="ja-JP" altLang="en-US" sz="1000" dirty="0" smtClean="0">
                          <a:latin typeface="ヒラギノ丸ゴ ProN W4"/>
                          <a:ea typeface="ヒラギノ丸ゴ ProN W4"/>
                          <a:cs typeface="ヒラギノ丸ゴ ProN W4"/>
                        </a:rPr>
                        <a:t>（</a:t>
                      </a:r>
                      <a:r>
                        <a:rPr kumimoji="1" lang="en-US" altLang="ja-JP" sz="1000" dirty="0" smtClean="0">
                          <a:latin typeface="ヒラギノ丸ゴ ProN W4"/>
                          <a:ea typeface="ヒラギノ丸ゴ ProN W4"/>
                          <a:cs typeface="ヒラギノ丸ゴ ProN W4"/>
                        </a:rPr>
                        <a:t>about for</a:t>
                      </a:r>
                      <a:r>
                        <a:rPr kumimoji="1" lang="en-US" altLang="ja-JP" sz="1000" baseline="0" dirty="0" smtClean="0">
                          <a:latin typeface="ヒラギノ丸ゴ ProN W4"/>
                          <a:ea typeface="ヒラギノ丸ゴ ProN W4"/>
                          <a:cs typeface="ヒラギノ丸ゴ ProN W4"/>
                        </a:rPr>
                        <a:t> 120</a:t>
                      </a:r>
                      <a:r>
                        <a:rPr kumimoji="1" lang="ja-JP" altLang="en-US" sz="1000" dirty="0" smtClean="0">
                          <a:latin typeface="ヒラギノ丸ゴ ProN W4"/>
                          <a:ea typeface="ヒラギノ丸ゴ ProN W4"/>
                          <a:cs typeface="ヒラギノ丸ゴ ProN W4"/>
                        </a:rPr>
                        <a:t>）</a:t>
                      </a:r>
                      <a:endParaRPr kumimoji="1" lang="en-US" altLang="ja-JP" sz="1000" dirty="0" smtClean="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kern="1200" dirty="0" smtClean="0">
                          <a:solidFill>
                            <a:schemeClr val="tx1"/>
                          </a:solidFill>
                          <a:latin typeface="+mn-lt"/>
                          <a:ea typeface="+mn-ea"/>
                          <a:cs typeface="+mn-cs"/>
                        </a:rPr>
                        <a:t>All artists selected to final round will accept </a:t>
                      </a:r>
                      <a:r>
                        <a:rPr lang="ja-JP" altLang="en-US" sz="900" kern="1200" dirty="0" smtClean="0">
                          <a:solidFill>
                            <a:schemeClr val="tx1"/>
                          </a:solidFill>
                          <a:latin typeface="+mn-lt"/>
                          <a:ea typeface="+mn-ea"/>
                          <a:cs typeface="+mn-cs"/>
                        </a:rPr>
                        <a:t>＄</a:t>
                      </a:r>
                      <a:r>
                        <a:rPr lang="en-US" altLang="ja-JP" sz="900" kern="1200" dirty="0" smtClean="0">
                          <a:solidFill>
                            <a:schemeClr val="tx1"/>
                          </a:solidFill>
                          <a:latin typeface="+mn-lt"/>
                          <a:ea typeface="+mn-ea"/>
                          <a:cs typeface="+mn-cs"/>
                        </a:rPr>
                        <a:t>500</a:t>
                      </a:r>
                      <a:r>
                        <a:rPr lang="ja-JP" altLang="ja-JP" sz="900" kern="1200" dirty="0" smtClean="0">
                          <a:solidFill>
                            <a:schemeClr val="tx1"/>
                          </a:solidFill>
                          <a:latin typeface="+mn-lt"/>
                          <a:ea typeface="+mn-ea"/>
                          <a:cs typeface="+mn-cs"/>
                        </a:rPr>
                        <a:t>　</a:t>
                      </a:r>
                      <a:r>
                        <a:rPr lang="en-US" altLang="ja-JP" sz="900" kern="1200" dirty="0" smtClean="0">
                          <a:solidFill>
                            <a:schemeClr val="tx1"/>
                          </a:solidFill>
                          <a:latin typeface="+mn-lt"/>
                          <a:ea typeface="+mn-ea"/>
                          <a:cs typeface="+mn-cs"/>
                        </a:rPr>
                        <a:t>(except winners of the above-mentioned prize)</a:t>
                      </a:r>
                      <a:endParaRPr lang="ja-JP" altLang="ja-JP" sz="900" kern="1200" dirty="0" smtClean="0">
                        <a:solidFill>
                          <a:schemeClr val="tx1"/>
                        </a:solidFill>
                        <a:latin typeface="+mn-lt"/>
                        <a:ea typeface="+mn-ea"/>
                        <a:cs typeface="+mn-cs"/>
                      </a:endParaRPr>
                    </a:p>
                  </a:txBody>
                  <a:tcPr anchor="ctr"/>
                </a:tc>
                <a:extLst>
                  <a:ext uri="{0D108BD9-81ED-4DB2-BD59-A6C34878D82A}">
                    <a16:rowId xmlns:a16="http://schemas.microsoft.com/office/drawing/2014/main" xmlns="" val="1261096293"/>
                  </a:ext>
                </a:extLst>
              </a:tr>
            </a:tbl>
          </a:graphicData>
        </a:graphic>
      </p:graphicFrame>
      <p:sp>
        <p:nvSpPr>
          <p:cNvPr id="10" name="タイトル 1"/>
          <p:cNvSpPr txBox="1">
            <a:spLocks/>
          </p:cNvSpPr>
          <p:nvPr/>
        </p:nvSpPr>
        <p:spPr>
          <a:xfrm>
            <a:off x="5724128" y="404664"/>
            <a:ext cx="3214688" cy="518486"/>
          </a:xfrm>
          <a:prstGeom prst="rect">
            <a:avLst/>
          </a:prstGeom>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chemeClr val="accent1"/>
                </a:solidFill>
                <a:effectLst/>
                <a:uLnTx/>
                <a:uFillTx/>
                <a:latin typeface="ヒラギノ丸ゴ ProN W4"/>
                <a:ea typeface="ヒラギノ丸ゴ ProN W4"/>
                <a:cs typeface="ヒラギノ丸ゴ ProN W4"/>
              </a:rPr>
              <a:t>Student Awards</a:t>
            </a:r>
            <a:endParaRPr kumimoji="1" lang="ja-JP" altLang="en-US" sz="2400" b="0" i="0" u="none" strike="noStrike" kern="1200" cap="none" spc="0" normalizeH="0" baseline="0" noProof="0" dirty="0">
              <a:ln>
                <a:noFill/>
              </a:ln>
              <a:solidFill>
                <a:schemeClr val="accent1"/>
              </a:solidFill>
              <a:effectLst/>
              <a:uLnTx/>
              <a:uFillTx/>
              <a:latin typeface="ヒラギノ丸ゴ ProN W4"/>
              <a:ea typeface="ヒラギノ丸ゴ ProN W4"/>
              <a:cs typeface="ヒラギノ丸ゴ ProN W4"/>
            </a:endParaRPr>
          </a:p>
        </p:txBody>
      </p:sp>
      <p:graphicFrame>
        <p:nvGraphicFramePr>
          <p:cNvPr id="13" name="コンテンツ プレースホルダ 6"/>
          <p:cNvGraphicFramePr>
            <a:graphicFrameLocks noGrp="1"/>
          </p:cNvGraphicFramePr>
          <p:nvPr>
            <p:ph sz="half" idx="1"/>
            <p:extLst>
              <p:ext uri="{D42A27DB-BD31-4B8C-83A1-F6EECF244321}">
                <p14:modId xmlns:p14="http://schemas.microsoft.com/office/powerpoint/2010/main" val="1933753513"/>
              </p:ext>
            </p:extLst>
          </p:nvPr>
        </p:nvGraphicFramePr>
        <p:xfrm>
          <a:off x="4788024" y="908720"/>
          <a:ext cx="4104456" cy="4953382"/>
        </p:xfrm>
        <a:graphic>
          <a:graphicData uri="http://schemas.openxmlformats.org/drawingml/2006/table">
            <a:tbl>
              <a:tblPr firstRow="1" bandRow="1">
                <a:tableStyleId>{5940675A-B579-460E-94D1-54222C63F5DA}</a:tableStyleId>
              </a:tblPr>
              <a:tblGrid>
                <a:gridCol w="1683191">
                  <a:extLst>
                    <a:ext uri="{9D8B030D-6E8A-4147-A177-3AD203B41FA5}">
                      <a16:colId xmlns:a16="http://schemas.microsoft.com/office/drawing/2014/main" xmlns="" val="2758595697"/>
                    </a:ext>
                  </a:extLst>
                </a:gridCol>
                <a:gridCol w="2421265">
                  <a:extLst>
                    <a:ext uri="{9D8B030D-6E8A-4147-A177-3AD203B41FA5}">
                      <a16:colId xmlns:a16="http://schemas.microsoft.com/office/drawing/2014/main" xmlns="" val="1292540809"/>
                    </a:ext>
                  </a:extLst>
                </a:gridCol>
              </a:tblGrid>
              <a:tr h="792088">
                <a:tc>
                  <a:txBody>
                    <a:bodyPr/>
                    <a:lstStyle/>
                    <a:p>
                      <a:pPr algn="ctr"/>
                      <a:r>
                        <a:rPr kumimoji="1" lang="en-US" altLang="ja-JP" sz="1000" dirty="0" smtClean="0">
                          <a:latin typeface="ヒラギノ丸ゴ ProN W4"/>
                          <a:ea typeface="ヒラギノ丸ゴ ProN W4"/>
                          <a:cs typeface="ヒラギノ丸ゴ ProN W4"/>
                        </a:rPr>
                        <a:t>Gold</a:t>
                      </a:r>
                      <a:r>
                        <a:rPr kumimoji="1" lang="en-US" altLang="ja-JP" sz="1000" baseline="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800" dirty="0" smtClean="0">
                          <a:latin typeface="ヒラギノ丸ゴ ProN W4"/>
                          <a:ea typeface="ヒラギノ丸ゴ ProN W4"/>
                          <a:cs typeface="ヒラギノ丸ゴ ProN W4"/>
                        </a:rPr>
                        <a:t>$20,000</a:t>
                      </a:r>
                      <a:endParaRPr kumimoji="1" lang="en-US" altLang="ja-JP" sz="1800" dirty="0">
                        <a:latin typeface="ヒラギノ丸ゴ ProN W4"/>
                        <a:ea typeface="ヒラギノ丸ゴ ProN W4"/>
                        <a:cs typeface="ヒラギノ丸ゴ ProN W4"/>
                      </a:endParaRPr>
                    </a:p>
                    <a:p>
                      <a:pPr algn="ctr"/>
                      <a:r>
                        <a:rPr kumimoji="1" lang="en-US" altLang="ja-JP" sz="1000" dirty="0" smtClean="0">
                          <a:latin typeface="ヒラギノ丸ゴ ProN W4"/>
                          <a:ea typeface="ヒラギノ丸ゴ ProN W4"/>
                          <a:cs typeface="ヒラギノ丸ゴ ProN W4"/>
                        </a:rPr>
                        <a:t>Trophy,exhibition,</a:t>
                      </a:r>
                      <a:r>
                        <a:rPr lang="en-US" altLang="ja-JP" sz="1000" dirty="0" smtClean="0"/>
                        <a:t> art magazine article artist’s name and the work</a:t>
                      </a:r>
                      <a:endParaRPr kumimoji="1" lang="en-US" altLang="ja-JP" sz="10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3106067325"/>
                  </a:ext>
                </a:extLst>
              </a:tr>
              <a:tr h="714329">
                <a:tc>
                  <a:txBody>
                    <a:bodyPr/>
                    <a:lstStyle/>
                    <a:p>
                      <a:pPr algn="ctr"/>
                      <a:r>
                        <a:rPr kumimoji="1" lang="en-US" altLang="ja-JP" sz="1000" dirty="0" smtClean="0">
                          <a:latin typeface="ヒラギノ丸ゴ ProN W4"/>
                          <a:ea typeface="ヒラギノ丸ゴ ProN W4"/>
                          <a:cs typeface="ヒラギノ丸ゴ ProN W4"/>
                        </a:rPr>
                        <a:t>Silver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600" dirty="0" smtClean="0">
                          <a:latin typeface="ヒラギノ丸ゴ ProN W4"/>
                          <a:ea typeface="ヒラギノ丸ゴ ProN W4"/>
                          <a:cs typeface="ヒラギノ丸ゴ ProN W4"/>
                        </a:rPr>
                        <a:t>$10,000</a:t>
                      </a:r>
                    </a:p>
                    <a:p>
                      <a:pPr algn="ctr"/>
                      <a:r>
                        <a:rPr kumimoji="1" lang="en-US" altLang="ja-JP" sz="900" dirty="0" smtClean="0">
                          <a:latin typeface="ヒラギノ丸ゴ ProN W4"/>
                          <a:ea typeface="ヒラギノ丸ゴ ProN W4"/>
                          <a:cs typeface="ヒラギノ丸ゴ ProN W4"/>
                        </a:rPr>
                        <a:t>Trophy,exhibition,</a:t>
                      </a:r>
                      <a:r>
                        <a:rPr lang="en-US" altLang="ja-JP" sz="900" dirty="0" smtClean="0"/>
                        <a:t> art magazine article artist’s name and the work</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2393005654"/>
                  </a:ext>
                </a:extLst>
              </a:tr>
              <a:tr h="581815">
                <a:tc>
                  <a:txBody>
                    <a:bodyPr/>
                    <a:lstStyle/>
                    <a:p>
                      <a:pPr algn="ctr"/>
                      <a:r>
                        <a:rPr kumimoji="1" lang="en-US" altLang="ja-JP" sz="1000" dirty="0" smtClean="0">
                          <a:latin typeface="ヒラギノ丸ゴ ProN W4"/>
                          <a:ea typeface="ヒラギノ丸ゴ ProN W4"/>
                          <a:cs typeface="ヒラギノ丸ゴ ProN W4"/>
                        </a:rPr>
                        <a:t>Bronze</a:t>
                      </a:r>
                      <a:r>
                        <a:rPr kumimoji="1" lang="en-US" altLang="ja-JP" sz="1000" baseline="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400" dirty="0" smtClean="0">
                          <a:latin typeface="ヒラギノ丸ゴ ProN W4"/>
                          <a:ea typeface="ヒラギノ丸ゴ ProN W4"/>
                          <a:cs typeface="ヒラギノ丸ゴ ProN W4"/>
                        </a:rPr>
                        <a:t>$5,000</a:t>
                      </a:r>
                    </a:p>
                    <a:p>
                      <a:pPr algn="ctr"/>
                      <a:r>
                        <a:rPr kumimoji="1" lang="en-US" altLang="ja-JP" sz="900" dirty="0" smtClean="0">
                          <a:latin typeface="ヒラギノ丸ゴ ProN W4"/>
                          <a:ea typeface="ヒラギノ丸ゴ ProN W4"/>
                          <a:cs typeface="ヒラギノ丸ゴ ProN W4"/>
                        </a:rPr>
                        <a:t>Trophy,exhibition,</a:t>
                      </a:r>
                      <a:r>
                        <a:rPr lang="en-US" altLang="ja-JP" sz="900" dirty="0" smtClean="0"/>
                        <a:t> art magazine article artist’s name and the work</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3985329897"/>
                  </a:ext>
                </a:extLst>
              </a:tr>
              <a:tr h="504056">
                <a:tc>
                  <a:txBody>
                    <a:bodyPr/>
                    <a:lstStyle/>
                    <a:p>
                      <a:pPr algn="ctr"/>
                      <a:r>
                        <a:rPr kumimoji="1" lang="en-US" altLang="ja-JP" sz="1000" dirty="0" smtClean="0">
                          <a:latin typeface="ヒラギノ丸ゴ ProN W4"/>
                          <a:ea typeface="ヒラギノ丸ゴ ProN W4"/>
                          <a:cs typeface="ヒラギノ丸ゴ ProN W4"/>
                        </a:rPr>
                        <a:t>4</a:t>
                      </a:r>
                      <a:r>
                        <a:rPr kumimoji="1" lang="en-US" altLang="ja-JP" sz="1000" baseline="30000" dirty="0" smtClean="0">
                          <a:latin typeface="ヒラギノ丸ゴ ProN W4"/>
                          <a:ea typeface="ヒラギノ丸ゴ ProN W4"/>
                          <a:cs typeface="ヒラギノ丸ゴ ProN W4"/>
                        </a:rPr>
                        <a:t>th</a:t>
                      </a:r>
                      <a:r>
                        <a:rPr kumimoji="1" lang="en-US" altLang="ja-JP" sz="100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050" dirty="0" smtClean="0">
                          <a:latin typeface="ヒラギノ丸ゴ ProN W4"/>
                          <a:ea typeface="ヒラギノ丸ゴ ProN W4"/>
                          <a:cs typeface="ヒラギノ丸ゴ ProN W4"/>
                        </a:rPr>
                        <a:t>$3,000,</a:t>
                      </a:r>
                      <a:r>
                        <a:rPr kumimoji="1" lang="en-US" altLang="ja-JP" sz="900" dirty="0" smtClean="0">
                          <a:latin typeface="ヒラギノ丸ゴ ProN W4"/>
                          <a:ea typeface="ヒラギノ丸ゴ ProN W4"/>
                          <a:cs typeface="ヒラギノ丸ゴ ProN W4"/>
                        </a:rPr>
                        <a:t>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417875771"/>
                  </a:ext>
                </a:extLst>
              </a:tr>
              <a:tr h="504056">
                <a:tc>
                  <a:txBody>
                    <a:bodyPr/>
                    <a:lstStyle/>
                    <a:p>
                      <a:pPr algn="ctr"/>
                      <a:r>
                        <a:rPr kumimoji="1" lang="en-US" altLang="ja-JP" sz="1000" dirty="0" smtClean="0">
                          <a:latin typeface="ヒラギノ丸ゴ ProN W4"/>
                          <a:ea typeface="ヒラギノ丸ゴ ProN W4"/>
                          <a:cs typeface="ヒラギノ丸ゴ ProN W4"/>
                        </a:rPr>
                        <a:t>5</a:t>
                      </a:r>
                      <a:r>
                        <a:rPr kumimoji="1" lang="en-US" altLang="ja-JP" sz="1000" baseline="30000" dirty="0" smtClean="0">
                          <a:latin typeface="ヒラギノ丸ゴ ProN W4"/>
                          <a:ea typeface="ヒラギノ丸ゴ ProN W4"/>
                          <a:cs typeface="ヒラギノ丸ゴ ProN W4"/>
                        </a:rPr>
                        <a:t>th</a:t>
                      </a:r>
                      <a:r>
                        <a:rPr kumimoji="1" lang="en-US" altLang="ja-JP" sz="1000" baseline="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050" dirty="0" smtClean="0">
                          <a:latin typeface="ヒラギノ丸ゴ ProN W4"/>
                          <a:ea typeface="ヒラギノ丸ゴ ProN W4"/>
                          <a:cs typeface="ヒラギノ丸ゴ ProN W4"/>
                        </a:rPr>
                        <a:t>$2,000,</a:t>
                      </a:r>
                      <a:r>
                        <a:rPr kumimoji="1" lang="en-US" altLang="ja-JP" sz="900" dirty="0" smtClean="0">
                          <a:latin typeface="ヒラギノ丸ゴ ProN W4"/>
                          <a:ea typeface="ヒラギノ丸ゴ ProN W4"/>
                          <a:cs typeface="ヒラギノ丸ゴ ProN W4"/>
                        </a:rPr>
                        <a:t>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870867182"/>
                  </a:ext>
                </a:extLst>
              </a:tr>
              <a:tr h="484501">
                <a:tc>
                  <a:txBody>
                    <a:bodyPr/>
                    <a:lstStyle/>
                    <a:p>
                      <a:pPr algn="ctr"/>
                      <a:r>
                        <a:rPr kumimoji="1" lang="en-US" altLang="ja-JP" sz="1000" dirty="0" smtClean="0">
                          <a:latin typeface="ヒラギノ丸ゴ ProN W4"/>
                          <a:ea typeface="ヒラギノ丸ゴ ProN W4"/>
                          <a:cs typeface="ヒラギノ丸ゴ ProN W4"/>
                        </a:rPr>
                        <a:t>6</a:t>
                      </a:r>
                      <a:r>
                        <a:rPr kumimoji="1" lang="en-US" altLang="ja-JP" sz="1000" baseline="30000" dirty="0" smtClean="0">
                          <a:latin typeface="ヒラギノ丸ゴ ProN W4"/>
                          <a:ea typeface="ヒラギノ丸ゴ ProN W4"/>
                          <a:cs typeface="ヒラギノ丸ゴ ProN W4"/>
                        </a:rPr>
                        <a:t>th</a:t>
                      </a:r>
                      <a:r>
                        <a:rPr kumimoji="1" lang="en-US" altLang="ja-JP" sz="1000" dirty="0" smtClean="0">
                          <a:latin typeface="ヒラギノ丸ゴ ProN W4"/>
                          <a:ea typeface="ヒラギノ丸ゴ ProN W4"/>
                          <a:cs typeface="ヒラギノ丸ゴ ProN W4"/>
                        </a:rPr>
                        <a:t> prize</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900" dirty="0" smtClean="0">
                          <a:latin typeface="ヒラギノ丸ゴ ProN W4"/>
                          <a:ea typeface="ヒラギノ丸ゴ ProN W4"/>
                          <a:cs typeface="ヒラギノ丸ゴ ProN W4"/>
                        </a:rPr>
                        <a:t>$1,000,exhibition,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2238380769"/>
                  </a:ext>
                </a:extLst>
              </a:tr>
              <a:tr h="4845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200" dirty="0" smtClean="0">
                          <a:solidFill>
                            <a:schemeClr val="tx1"/>
                          </a:solidFill>
                          <a:latin typeface="+mn-lt"/>
                          <a:ea typeface="+mn-ea"/>
                          <a:cs typeface="+mn-cs"/>
                        </a:rPr>
                        <a:t>Special Prize from jurors </a:t>
                      </a:r>
                      <a:r>
                        <a:rPr kumimoji="1" lang="en-US" altLang="ja-JP" sz="1000" kern="1200" dirty="0" smtClean="0">
                          <a:solidFill>
                            <a:schemeClr val="tx1"/>
                          </a:solidFill>
                          <a:latin typeface="ヒラギノ丸ゴ ProN W4"/>
                          <a:ea typeface="+mn-ea"/>
                          <a:cs typeface="+mn-cs"/>
                        </a:rPr>
                        <a:t>(about for 15)</a:t>
                      </a:r>
                      <a:endParaRPr kumimoji="1" lang="ja-JP" altLang="en-US" sz="1000" dirty="0" smtClean="0">
                        <a:latin typeface="ヒラギノ丸ゴ ProN W4"/>
                        <a:ea typeface="ヒラギノ丸ゴ ProN W4"/>
                        <a:cs typeface="ヒラギノ丸ゴ ProN W4"/>
                      </a:endParaRPr>
                    </a:p>
                  </a:txBody>
                  <a:tcPr anchor="ctr"/>
                </a:tc>
                <a:tc>
                  <a:txBody>
                    <a:bodyPr/>
                    <a:lstStyle/>
                    <a:p>
                      <a:pPr algn="ctr"/>
                      <a:r>
                        <a:rPr kumimoji="1" lang="en-US" altLang="ja-JP" sz="900" dirty="0" smtClean="0">
                          <a:latin typeface="ヒラギノ丸ゴ ProN W4"/>
                          <a:ea typeface="ヒラギノ丸ゴ ProN W4"/>
                          <a:cs typeface="ヒラギノ丸ゴ ProN W4"/>
                        </a:rPr>
                        <a:t>$1,000,exhibition,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1512720976"/>
                  </a:ext>
                </a:extLst>
              </a:tr>
              <a:tr h="385116">
                <a:tc>
                  <a:txBody>
                    <a:bodyPr/>
                    <a:lstStyle/>
                    <a:p>
                      <a:pPr algn="ctr"/>
                      <a:r>
                        <a:rPr kumimoji="1" lang="en-US" altLang="ja-JP" sz="900" dirty="0" smtClean="0">
                          <a:latin typeface="ヒラギノ丸ゴ ProN W4"/>
                          <a:ea typeface="ヒラギノ丸ゴ ProN W4"/>
                          <a:cs typeface="ヒラギノ丸ゴ ProN W4"/>
                        </a:rPr>
                        <a:t>Fine</a:t>
                      </a:r>
                      <a:r>
                        <a:rPr kumimoji="1" lang="en-US" altLang="ja-JP" sz="900" baseline="0" dirty="0" smtClean="0">
                          <a:latin typeface="ヒラギノ丸ゴ ProN W4"/>
                          <a:ea typeface="ヒラギノ丸ゴ ProN W4"/>
                          <a:cs typeface="ヒラギノ丸ゴ ProN W4"/>
                        </a:rPr>
                        <a:t> works</a:t>
                      </a:r>
                      <a:r>
                        <a:rPr kumimoji="1" lang="ja-JP" altLang="en-US" sz="900" dirty="0" smtClean="0">
                          <a:latin typeface="ヒラギノ丸ゴ ProN W4"/>
                          <a:ea typeface="ヒラギノ丸ゴ ProN W4"/>
                          <a:cs typeface="ヒラギノ丸ゴ ProN W4"/>
                        </a:rPr>
                        <a:t>（</a:t>
                      </a:r>
                      <a:r>
                        <a:rPr kumimoji="1" lang="en-US" altLang="ja-JP" sz="900" dirty="0" smtClean="0">
                          <a:latin typeface="ヒラギノ丸ゴ ProN W4"/>
                          <a:ea typeface="ヒラギノ丸ゴ ProN W4"/>
                          <a:cs typeface="ヒラギノ丸ゴ ProN W4"/>
                        </a:rPr>
                        <a:t>for</a:t>
                      </a:r>
                      <a:r>
                        <a:rPr kumimoji="1" lang="en-US" altLang="ja-JP" sz="900" baseline="0" dirty="0" smtClean="0">
                          <a:latin typeface="ヒラギノ丸ゴ ProN W4"/>
                          <a:ea typeface="ヒラギノ丸ゴ ProN W4"/>
                          <a:cs typeface="ヒラギノ丸ゴ ProN W4"/>
                        </a:rPr>
                        <a:t> 10</a:t>
                      </a:r>
                      <a:r>
                        <a:rPr kumimoji="1" lang="ja-JP" altLang="en-US" sz="900" dirty="0" smtClean="0">
                          <a:latin typeface="ヒラギノ丸ゴ ProN W4"/>
                          <a:ea typeface="ヒラギノ丸ゴ ProN W4"/>
                          <a:cs typeface="ヒラギノ丸ゴ ProN W4"/>
                        </a:rPr>
                        <a:t>）</a:t>
                      </a:r>
                      <a:endParaRPr kumimoji="1" lang="ja-JP" altLang="en-US" sz="900" dirty="0">
                        <a:latin typeface="ヒラギノ丸ゴ ProN W4"/>
                        <a:ea typeface="ヒラギノ丸ゴ ProN W4"/>
                        <a:cs typeface="ヒラギノ丸ゴ ProN W4"/>
                      </a:endParaRPr>
                    </a:p>
                  </a:txBody>
                  <a:tcPr anchor="ctr"/>
                </a:tc>
                <a:tc>
                  <a:txBody>
                    <a:bodyPr/>
                    <a:lstStyle/>
                    <a:p>
                      <a:pPr algn="ctr"/>
                      <a:r>
                        <a:rPr kumimoji="1" lang="en-US" altLang="ja-JP" sz="900" dirty="0" smtClean="0">
                          <a:latin typeface="ヒラギノ丸ゴ ProN W4"/>
                          <a:ea typeface="ヒラギノ丸ゴ ProN W4"/>
                          <a:cs typeface="ヒラギノ丸ゴ ProN W4"/>
                        </a:rPr>
                        <a:t>$700,exhibition,</a:t>
                      </a:r>
                      <a:r>
                        <a:rPr lang="en-US" altLang="ja-JP" sz="900" dirty="0" smtClean="0"/>
                        <a:t> art magazine article(artist’s name only)</a:t>
                      </a:r>
                      <a:endParaRPr kumimoji="1" lang="en-US" altLang="ja-JP" sz="900" dirty="0" smtClean="0">
                        <a:latin typeface="ヒラギノ丸ゴ ProN W4"/>
                        <a:ea typeface="ヒラギノ丸ゴ ProN W4"/>
                        <a:cs typeface="ヒラギノ丸ゴ ProN W4"/>
                      </a:endParaRPr>
                    </a:p>
                  </a:txBody>
                  <a:tcPr anchor="ctr"/>
                </a:tc>
                <a:extLst>
                  <a:ext uri="{0D108BD9-81ED-4DB2-BD59-A6C34878D82A}">
                    <a16:rowId xmlns:a16="http://schemas.microsoft.com/office/drawing/2014/main" xmlns="" val="3815929652"/>
                  </a:ext>
                </a:extLst>
              </a:tr>
              <a:tr h="298155">
                <a:tc>
                  <a:txBody>
                    <a:bodyPr/>
                    <a:lstStyle/>
                    <a:p>
                      <a:pPr algn="ctr"/>
                      <a:r>
                        <a:rPr kumimoji="1" lang="en-US" altLang="ja-JP" sz="1000" dirty="0" smtClean="0">
                          <a:latin typeface="ヒラギノ丸ゴ ProN W4"/>
                          <a:ea typeface="ヒラギノ丸ゴ ProN W4"/>
                          <a:cs typeface="ヒラギノ丸ゴ ProN W4"/>
                        </a:rPr>
                        <a:t>Selected works</a:t>
                      </a:r>
                      <a:r>
                        <a:rPr kumimoji="1" lang="ja-JP" altLang="en-US" sz="1000" dirty="0" smtClean="0">
                          <a:latin typeface="ヒラギノ丸ゴ ProN W4"/>
                          <a:ea typeface="ヒラギノ丸ゴ ProN W4"/>
                          <a:cs typeface="ヒラギノ丸ゴ ProN W4"/>
                        </a:rPr>
                        <a:t>（</a:t>
                      </a:r>
                      <a:r>
                        <a:rPr kumimoji="1" lang="en-US" altLang="ja-JP" sz="1000" dirty="0" smtClean="0">
                          <a:latin typeface="ヒラギノ丸ゴ ProN W4"/>
                          <a:ea typeface="ヒラギノ丸ゴ ProN W4"/>
                          <a:cs typeface="ヒラギノ丸ゴ ProN W4"/>
                        </a:rPr>
                        <a:t>about for</a:t>
                      </a:r>
                      <a:r>
                        <a:rPr kumimoji="1" lang="en-US" altLang="ja-JP" sz="1000" baseline="0" dirty="0" smtClean="0">
                          <a:latin typeface="ヒラギノ丸ゴ ProN W4"/>
                          <a:ea typeface="ヒラギノ丸ゴ ProN W4"/>
                          <a:cs typeface="ヒラギノ丸ゴ ProN W4"/>
                        </a:rPr>
                        <a:t> 30</a:t>
                      </a:r>
                      <a:r>
                        <a:rPr kumimoji="1" lang="ja-JP" altLang="en-US" sz="1000" dirty="0" smtClean="0">
                          <a:latin typeface="ヒラギノ丸ゴ ProN W4"/>
                          <a:ea typeface="ヒラギノ丸ゴ ProN W4"/>
                          <a:cs typeface="ヒラギノ丸ゴ ProN W4"/>
                        </a:rPr>
                        <a:t>）</a:t>
                      </a:r>
                      <a:endParaRPr kumimoji="1" lang="en-US" altLang="ja-JP" sz="1000" dirty="0" smtClean="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kern="1200" dirty="0" smtClean="0">
                          <a:solidFill>
                            <a:schemeClr val="tx1"/>
                          </a:solidFill>
                          <a:latin typeface="+mn-lt"/>
                          <a:ea typeface="+mn-ea"/>
                          <a:cs typeface="+mn-cs"/>
                        </a:rPr>
                        <a:t>All artists selected to final round will accept </a:t>
                      </a:r>
                      <a:r>
                        <a:rPr kumimoji="1" lang="en-US" altLang="ja-JP" sz="900" dirty="0" smtClean="0">
                          <a:latin typeface="ヒラギノ丸ゴ ProN W4"/>
                          <a:ea typeface="ヒラギノ丸ゴ ProN W4"/>
                          <a:cs typeface="ヒラギノ丸ゴ ProN W4"/>
                        </a:rPr>
                        <a:t>$</a:t>
                      </a:r>
                      <a:r>
                        <a:rPr lang="en-US" altLang="ja-JP" sz="900" kern="1200" dirty="0" smtClean="0">
                          <a:solidFill>
                            <a:schemeClr val="tx1"/>
                          </a:solidFill>
                          <a:latin typeface="+mn-lt"/>
                          <a:ea typeface="+mn-ea"/>
                          <a:cs typeface="+mn-cs"/>
                        </a:rPr>
                        <a:t>500</a:t>
                      </a:r>
                      <a:r>
                        <a:rPr lang="ja-JP" altLang="ja-JP" sz="900" kern="1200" dirty="0" smtClean="0">
                          <a:solidFill>
                            <a:schemeClr val="tx1"/>
                          </a:solidFill>
                          <a:latin typeface="+mn-lt"/>
                          <a:ea typeface="+mn-ea"/>
                          <a:cs typeface="+mn-cs"/>
                        </a:rPr>
                        <a:t>　</a:t>
                      </a:r>
                      <a:r>
                        <a:rPr lang="en-US" altLang="ja-JP" sz="900" kern="1200" dirty="0" smtClean="0">
                          <a:solidFill>
                            <a:schemeClr val="tx1"/>
                          </a:solidFill>
                          <a:latin typeface="+mn-lt"/>
                          <a:ea typeface="+mn-ea"/>
                          <a:cs typeface="+mn-cs"/>
                        </a:rPr>
                        <a:t>(except winners of the above-mentioned prize)</a:t>
                      </a:r>
                      <a:endParaRPr lang="ja-JP" altLang="ja-JP" sz="900" kern="1200" dirty="0" smtClean="0">
                        <a:solidFill>
                          <a:schemeClr val="tx1"/>
                        </a:solidFill>
                        <a:latin typeface="+mn-lt"/>
                        <a:ea typeface="+mn-ea"/>
                        <a:cs typeface="+mn-cs"/>
                      </a:endParaRPr>
                    </a:p>
                  </a:txBody>
                  <a:tcPr anchor="ctr"/>
                </a:tc>
                <a:extLst>
                  <a:ext uri="{0D108BD9-81ED-4DB2-BD59-A6C34878D82A}">
                    <a16:rowId xmlns:a16="http://schemas.microsoft.com/office/drawing/2014/main" xmlns="" val="2727833485"/>
                  </a:ext>
                </a:extLst>
              </a:tr>
            </a:tbl>
          </a:graphicData>
        </a:graphic>
      </p:graphicFrame>
      <p:sp>
        <p:nvSpPr>
          <p:cNvPr id="15" name="テキスト ボックス 14"/>
          <p:cNvSpPr txBox="1"/>
          <p:nvPr/>
        </p:nvSpPr>
        <p:spPr>
          <a:xfrm>
            <a:off x="4894253" y="6021288"/>
            <a:ext cx="4091184" cy="253916"/>
          </a:xfrm>
          <a:prstGeom prst="rect">
            <a:avLst/>
          </a:prstGeom>
          <a:noFill/>
        </p:spPr>
        <p:txBody>
          <a:bodyPr wrap="none" rtlCol="0">
            <a:spAutoFit/>
          </a:bodyPr>
          <a:lstStyle/>
          <a:p>
            <a:pPr algn="r"/>
            <a:r>
              <a:rPr lang="en-US" altLang="ja-JP" sz="1050" dirty="0"/>
              <a:t>*Students can win both awards, general awards and students awards.</a:t>
            </a:r>
            <a:endParaRPr kumimoji="1" lang="ja-JP" altLang="en-US" sz="1050" dirty="0"/>
          </a:p>
        </p:txBody>
      </p:sp>
      <p:sp>
        <p:nvSpPr>
          <p:cNvPr id="8" name="タイトル 1"/>
          <p:cNvSpPr txBox="1">
            <a:spLocks/>
          </p:cNvSpPr>
          <p:nvPr/>
        </p:nvSpPr>
        <p:spPr>
          <a:xfrm>
            <a:off x="1259632" y="404664"/>
            <a:ext cx="3214936" cy="504056"/>
          </a:xfrm>
          <a:prstGeom prst="rect">
            <a:avLst/>
          </a:prstGeom>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chemeClr val="accent1"/>
                </a:solidFill>
                <a:effectLst/>
                <a:uLnTx/>
                <a:uFillTx/>
                <a:latin typeface="ヒラギノ丸ゴ ProN W4"/>
                <a:ea typeface="ヒラギノ丸ゴ ProN W4"/>
                <a:cs typeface="ヒラギノ丸ゴ ProN W4"/>
              </a:rPr>
              <a:t>General Awards</a:t>
            </a:r>
            <a:endParaRPr kumimoji="1" lang="ja-JP" altLang="en-US" sz="2400" b="0" i="0" u="none" strike="noStrike" kern="1200" cap="none" spc="0" normalizeH="0" baseline="0" noProof="0" dirty="0">
              <a:ln>
                <a:noFill/>
              </a:ln>
              <a:solidFill>
                <a:schemeClr val="accent1"/>
              </a:solidFill>
              <a:effectLst/>
              <a:uLnTx/>
              <a:uFillTx/>
              <a:latin typeface="ヒラギノ丸ゴ ProN W4"/>
              <a:ea typeface="ヒラギノ丸ゴ ProN W4"/>
              <a:cs typeface="ヒラギノ丸ゴ ProN W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34"/>
          <p:cNvSpPr>
            <a:spLocks noChangeArrowheads="1"/>
          </p:cNvSpPr>
          <p:nvPr/>
        </p:nvSpPr>
        <p:spPr bwMode="auto">
          <a:xfrm>
            <a:off x="251520" y="4293096"/>
            <a:ext cx="1224136" cy="1424770"/>
          </a:xfrm>
          <a:prstGeom prst="rect">
            <a:avLst/>
          </a:prstGeom>
          <a:noFill/>
          <a:ln w="9525">
            <a:noFill/>
            <a:miter lim="800000"/>
            <a:headEnd/>
            <a:tailEnd/>
          </a:ln>
          <a:effectLst/>
        </p:spPr>
        <p:txBody>
          <a:bodyPr wrap="none" anchor="ctr"/>
          <a:lstStyle/>
          <a:p>
            <a:pPr algn="ctr"/>
            <a:r>
              <a:rPr lang="en-US" altLang="ja-JP" sz="1400" b="1" dirty="0" smtClean="0">
                <a:latin typeface="ヒラギノ丸ゴ ProN W4"/>
                <a:ea typeface="ヒラギノ丸ゴ ProN W4"/>
                <a:cs typeface="ヒラギノ丸ゴ ProN W4"/>
              </a:rPr>
              <a:t>Paris</a:t>
            </a:r>
            <a:endParaRPr lang="ja-JP" altLang="en-US" sz="1400" b="1" dirty="0">
              <a:latin typeface="ヒラギノ丸ゴ ProN W4"/>
              <a:ea typeface="ヒラギノ丸ゴ ProN W4"/>
              <a:cs typeface="ヒラギノ丸ゴ ProN W4"/>
            </a:endParaRPr>
          </a:p>
        </p:txBody>
      </p:sp>
      <p:sp>
        <p:nvSpPr>
          <p:cNvPr id="61" name="タイトル 1"/>
          <p:cNvSpPr>
            <a:spLocks noGrp="1"/>
          </p:cNvSpPr>
          <p:nvPr>
            <p:ph type="title"/>
          </p:nvPr>
        </p:nvSpPr>
        <p:spPr>
          <a:xfrm>
            <a:off x="5562600" y="457200"/>
            <a:ext cx="3328982" cy="439718"/>
          </a:xfrm>
        </p:spPr>
        <p:txBody>
          <a:bodyPr>
            <a:noAutofit/>
          </a:bodyPr>
          <a:lstStyle/>
          <a:p>
            <a:pPr algn="r"/>
            <a:r>
              <a:rPr kumimoji="1" lang="en-US" altLang="ja-JP" sz="2800" dirty="0" smtClean="0">
                <a:latin typeface="ヒラギノ丸ゴ ProN W4"/>
                <a:ea typeface="ヒラギノ丸ゴ ProN W4"/>
                <a:cs typeface="ヒラギノ丸ゴ ProN W4"/>
              </a:rPr>
              <a:t>Schedule</a:t>
            </a:r>
            <a:endParaRPr kumimoji="1" lang="ja-JP" altLang="en-US" sz="2800" dirty="0">
              <a:latin typeface="ヒラギノ丸ゴ ProN W4"/>
              <a:ea typeface="ヒラギノ丸ゴ ProN W4"/>
              <a:cs typeface="ヒラギノ丸ゴ ProN W4"/>
            </a:endParaRPr>
          </a:p>
        </p:txBody>
      </p:sp>
      <p:sp>
        <p:nvSpPr>
          <p:cNvPr id="65" name="右矢印 64"/>
          <p:cNvSpPr/>
          <p:nvPr/>
        </p:nvSpPr>
        <p:spPr>
          <a:xfrm>
            <a:off x="6084168" y="3284984"/>
            <a:ext cx="1512168"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900" dirty="0" smtClean="0">
                <a:solidFill>
                  <a:schemeClr val="tx1"/>
                </a:solidFill>
                <a:latin typeface="ヒラギノ丸ゴ ProN W4"/>
                <a:ea typeface="ヒラギノ丸ゴ ProN W4"/>
                <a:cs typeface="ヒラギノ丸ゴ ProN W4"/>
              </a:rPr>
              <a:t>～●</a:t>
            </a:r>
            <a:r>
              <a:rPr lang="en-US" altLang="ja-JP" sz="900" dirty="0" smtClean="0">
                <a:solidFill>
                  <a:schemeClr val="tx1"/>
                </a:solidFill>
                <a:latin typeface="ヒラギノ丸ゴ ProN W4"/>
                <a:ea typeface="ヒラギノ丸ゴ ProN W4"/>
                <a:cs typeface="ヒラギノ丸ゴ ProN W4"/>
              </a:rPr>
              <a:t>/</a:t>
            </a:r>
            <a:r>
              <a:rPr lang="ja-JP" altLang="en-US" sz="900" dirty="0" smtClean="0">
                <a:solidFill>
                  <a:schemeClr val="tx1"/>
                </a:solidFill>
                <a:latin typeface="ヒラギノ丸ゴ ProN W4"/>
                <a:ea typeface="ヒラギノ丸ゴ ProN W4"/>
                <a:cs typeface="ヒラギノ丸ゴ ProN W4"/>
              </a:rPr>
              <a:t>●</a:t>
            </a:r>
            <a:endParaRPr lang="en-US" altLang="ja-JP" sz="900" dirty="0" smtClean="0">
              <a:solidFill>
                <a:schemeClr val="tx1"/>
              </a:solidFill>
              <a:latin typeface="ヒラギノ丸ゴ ProN W4"/>
              <a:ea typeface="ヒラギノ丸ゴ ProN W4"/>
              <a:cs typeface="ヒラギノ丸ゴ ProN W4"/>
            </a:endParaRPr>
          </a:p>
          <a:p>
            <a:pPr algn="ctr"/>
            <a:r>
              <a:rPr lang="en-US" altLang="ja-JP" sz="900" dirty="0" smtClean="0">
                <a:solidFill>
                  <a:schemeClr val="tx1"/>
                </a:solidFill>
                <a:latin typeface="ヒラギノ丸ゴ ProN W4"/>
                <a:ea typeface="ヒラギノ丸ゴ ProN W4"/>
                <a:cs typeface="ヒラギノ丸ゴ ProN W4"/>
              </a:rPr>
              <a:t>The finalists will ship their works to Japan</a:t>
            </a:r>
            <a:endParaRPr lang="ja-JP" altLang="en-US" sz="900" dirty="0">
              <a:solidFill>
                <a:schemeClr val="tx1"/>
              </a:solidFill>
              <a:latin typeface="ヒラギノ丸ゴ ProN W4"/>
              <a:ea typeface="ヒラギノ丸ゴ ProN W4"/>
              <a:cs typeface="ヒラギノ丸ゴ ProN W4"/>
            </a:endParaRPr>
          </a:p>
        </p:txBody>
      </p:sp>
      <p:grpSp>
        <p:nvGrpSpPr>
          <p:cNvPr id="48" name="グループ化 47"/>
          <p:cNvGrpSpPr/>
          <p:nvPr/>
        </p:nvGrpSpPr>
        <p:grpSpPr>
          <a:xfrm>
            <a:off x="179579" y="1124744"/>
            <a:ext cx="8964421" cy="4602400"/>
            <a:chOff x="179579" y="1447800"/>
            <a:chExt cx="8964421" cy="4602400"/>
          </a:xfrm>
        </p:grpSpPr>
        <p:grpSp>
          <p:nvGrpSpPr>
            <p:cNvPr id="3" name="グループ化 2"/>
            <p:cNvGrpSpPr/>
            <p:nvPr/>
          </p:nvGrpSpPr>
          <p:grpSpPr>
            <a:xfrm>
              <a:off x="179579" y="1447800"/>
              <a:ext cx="8964421" cy="4602400"/>
              <a:chOff x="348951" y="1237398"/>
              <a:chExt cx="8377475" cy="4411287"/>
            </a:xfrm>
          </p:grpSpPr>
          <p:grpSp>
            <p:nvGrpSpPr>
              <p:cNvPr id="4" name="Group 314"/>
              <p:cNvGrpSpPr>
                <a:grpSpLocks/>
              </p:cNvGrpSpPr>
              <p:nvPr/>
            </p:nvGrpSpPr>
            <p:grpSpPr bwMode="auto">
              <a:xfrm>
                <a:off x="348951" y="1237398"/>
                <a:ext cx="8377475" cy="4411287"/>
                <a:chOff x="215" y="522"/>
                <a:chExt cx="5879" cy="3456"/>
              </a:xfrm>
            </p:grpSpPr>
            <p:sp>
              <p:nvSpPr>
                <p:cNvPr id="7" name="Rectangle 6"/>
                <p:cNvSpPr>
                  <a:spLocks noChangeArrowheads="1"/>
                </p:cNvSpPr>
                <p:nvPr/>
              </p:nvSpPr>
              <p:spPr bwMode="auto">
                <a:xfrm>
                  <a:off x="1065" y="694"/>
                  <a:ext cx="4911" cy="3245"/>
                </a:xfrm>
                <a:prstGeom prst="rect">
                  <a:avLst/>
                </a:prstGeom>
                <a:gradFill flip="none" rotWithShape="1">
                  <a:gsLst>
                    <a:gs pos="100000">
                      <a:schemeClr val="accent1">
                        <a:shade val="100000"/>
                        <a:satMod val="120000"/>
                      </a:schemeClr>
                    </a:gs>
                    <a:gs pos="58000">
                      <a:schemeClr val="accent1">
                        <a:tint val="80000"/>
                        <a:shade val="100000"/>
                        <a:satMod val="150000"/>
                      </a:schemeClr>
                    </a:gs>
                    <a:gs pos="0">
                      <a:schemeClr val="accent1">
                        <a:tint val="50000"/>
                        <a:shade val="100000"/>
                        <a:satMod val="150000"/>
                      </a:schemeClr>
                    </a:gs>
                  </a:gsLst>
                  <a:lin ang="0" scaled="1"/>
                  <a:tileRect/>
                </a:gradFill>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lgn="ctr"/>
                  <a:endParaRPr lang="ja-JP" altLang="ja-JP" dirty="0">
                    <a:latin typeface="ヒラギノ丸ゴ ProN W4"/>
                    <a:ea typeface="ヒラギノ丸ゴ ProN W4"/>
                    <a:cs typeface="ヒラギノ丸ゴ ProN W4"/>
                  </a:endParaRPr>
                </a:p>
              </p:txBody>
            </p:sp>
            <p:grpSp>
              <p:nvGrpSpPr>
                <p:cNvPr id="8" name="Group 7"/>
                <p:cNvGrpSpPr>
                  <a:grpSpLocks/>
                </p:cNvGrpSpPr>
                <p:nvPr/>
              </p:nvGrpSpPr>
              <p:grpSpPr bwMode="auto">
                <a:xfrm>
                  <a:off x="1348" y="658"/>
                  <a:ext cx="3731" cy="3320"/>
                  <a:chOff x="1348" y="658"/>
                  <a:chExt cx="3731" cy="3320"/>
                </a:xfrm>
              </p:grpSpPr>
              <p:sp>
                <p:nvSpPr>
                  <p:cNvPr id="33" name="Line 8"/>
                  <p:cNvSpPr>
                    <a:spLocks noChangeShapeType="1"/>
                  </p:cNvSpPr>
                  <p:nvPr/>
                </p:nvSpPr>
                <p:spPr bwMode="auto">
                  <a:xfrm flipV="1">
                    <a:off x="2028"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4" name="Line 9"/>
                  <p:cNvSpPr>
                    <a:spLocks noChangeShapeType="1"/>
                  </p:cNvSpPr>
                  <p:nvPr/>
                </p:nvSpPr>
                <p:spPr bwMode="auto">
                  <a:xfrm flipV="1">
                    <a:off x="2387"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5" name="Line 10"/>
                  <p:cNvSpPr>
                    <a:spLocks noChangeShapeType="1"/>
                  </p:cNvSpPr>
                  <p:nvPr/>
                </p:nvSpPr>
                <p:spPr bwMode="auto">
                  <a:xfrm flipV="1">
                    <a:off x="2746"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6" name="Line 11"/>
                  <p:cNvSpPr>
                    <a:spLocks noChangeShapeType="1"/>
                  </p:cNvSpPr>
                  <p:nvPr/>
                </p:nvSpPr>
                <p:spPr bwMode="auto">
                  <a:xfrm flipV="1">
                    <a:off x="3105"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7" name="Line 12"/>
                  <p:cNvSpPr>
                    <a:spLocks noChangeShapeType="1"/>
                  </p:cNvSpPr>
                  <p:nvPr/>
                </p:nvSpPr>
                <p:spPr bwMode="auto">
                  <a:xfrm flipV="1">
                    <a:off x="3464"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8" name="Line 13"/>
                  <p:cNvSpPr>
                    <a:spLocks noChangeShapeType="1"/>
                  </p:cNvSpPr>
                  <p:nvPr/>
                </p:nvSpPr>
                <p:spPr bwMode="auto">
                  <a:xfrm flipV="1">
                    <a:off x="3993" y="712"/>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41" name="Line 16"/>
                  <p:cNvSpPr>
                    <a:spLocks noChangeShapeType="1"/>
                  </p:cNvSpPr>
                  <p:nvPr/>
                </p:nvSpPr>
                <p:spPr bwMode="auto">
                  <a:xfrm flipV="1">
                    <a:off x="1348" y="67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42" name="Line 17"/>
                  <p:cNvSpPr>
                    <a:spLocks noChangeShapeType="1"/>
                  </p:cNvSpPr>
                  <p:nvPr/>
                </p:nvSpPr>
                <p:spPr bwMode="auto">
                  <a:xfrm flipV="1">
                    <a:off x="5079" y="658"/>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grpSp>
            <p:grpSp>
              <p:nvGrpSpPr>
                <p:cNvPr id="9" name="Group 19"/>
                <p:cNvGrpSpPr>
                  <a:grpSpLocks/>
                </p:cNvGrpSpPr>
                <p:nvPr/>
              </p:nvGrpSpPr>
              <p:grpSpPr bwMode="auto">
                <a:xfrm>
                  <a:off x="262" y="522"/>
                  <a:ext cx="5715" cy="192"/>
                  <a:chOff x="262" y="522"/>
                  <a:chExt cx="5715" cy="192"/>
                </a:xfrm>
              </p:grpSpPr>
              <p:sp>
                <p:nvSpPr>
                  <p:cNvPr id="20" name="Rectangle 20"/>
                  <p:cNvSpPr>
                    <a:spLocks noChangeArrowheads="1"/>
                  </p:cNvSpPr>
                  <p:nvPr/>
                </p:nvSpPr>
                <p:spPr bwMode="auto">
                  <a:xfrm>
                    <a:off x="1348" y="550"/>
                    <a:ext cx="331"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10</a:t>
                    </a:r>
                    <a:endParaRPr lang="en-US" altLang="ja-JP" sz="1200" b="1" dirty="0">
                      <a:solidFill>
                        <a:schemeClr val="bg1"/>
                      </a:solidFill>
                      <a:latin typeface="ヒラギノ丸ゴ ProN W4"/>
                      <a:ea typeface="ヒラギノ丸ゴ ProN W4"/>
                      <a:cs typeface="ヒラギノ丸ゴ ProN W4"/>
                    </a:endParaRPr>
                  </a:p>
                </p:txBody>
              </p:sp>
              <p:sp>
                <p:nvSpPr>
                  <p:cNvPr id="21" name="Rectangle 21"/>
                  <p:cNvSpPr>
                    <a:spLocks noChangeArrowheads="1"/>
                  </p:cNvSpPr>
                  <p:nvPr/>
                </p:nvSpPr>
                <p:spPr bwMode="auto">
                  <a:xfrm>
                    <a:off x="1679" y="550"/>
                    <a:ext cx="331"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11</a:t>
                    </a:r>
                    <a:endParaRPr lang="en-US" altLang="ja-JP" sz="1200" b="1" dirty="0">
                      <a:solidFill>
                        <a:schemeClr val="bg1"/>
                      </a:solidFill>
                      <a:latin typeface="ヒラギノ丸ゴ ProN W4"/>
                      <a:ea typeface="ヒラギノ丸ゴ ProN W4"/>
                      <a:cs typeface="ヒラギノ丸ゴ ProN W4"/>
                    </a:endParaRPr>
                  </a:p>
                </p:txBody>
              </p:sp>
              <p:sp>
                <p:nvSpPr>
                  <p:cNvPr id="22" name="Rectangle 22"/>
                  <p:cNvSpPr>
                    <a:spLocks noChangeArrowheads="1"/>
                  </p:cNvSpPr>
                  <p:nvPr/>
                </p:nvSpPr>
                <p:spPr bwMode="auto">
                  <a:xfrm>
                    <a:off x="2009" y="550"/>
                    <a:ext cx="378"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12</a:t>
                    </a:r>
                    <a:endParaRPr lang="en-US" altLang="ja-JP" sz="1200" b="1" dirty="0">
                      <a:solidFill>
                        <a:schemeClr val="bg1"/>
                      </a:solidFill>
                      <a:latin typeface="ヒラギノ丸ゴ ProN W4"/>
                      <a:ea typeface="ヒラギノ丸ゴ ProN W4"/>
                      <a:cs typeface="ヒラギノ丸ゴ ProN W4"/>
                    </a:endParaRPr>
                  </a:p>
                </p:txBody>
              </p:sp>
              <p:sp>
                <p:nvSpPr>
                  <p:cNvPr id="23" name="Rectangle 23"/>
                  <p:cNvSpPr>
                    <a:spLocks noChangeArrowheads="1"/>
                  </p:cNvSpPr>
                  <p:nvPr/>
                </p:nvSpPr>
                <p:spPr bwMode="auto">
                  <a:xfrm>
                    <a:off x="2387" y="550"/>
                    <a:ext cx="331"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a:t>
                    </a:r>
                    <a:endParaRPr lang="en-US" altLang="ja-JP" sz="1200" b="1" dirty="0">
                      <a:solidFill>
                        <a:schemeClr val="bg1"/>
                      </a:solidFill>
                      <a:latin typeface="ヒラギノ丸ゴ ProN W4"/>
                      <a:ea typeface="ヒラギノ丸ゴ ProN W4"/>
                      <a:cs typeface="ヒラギノ丸ゴ ProN W4"/>
                    </a:endParaRPr>
                  </a:p>
                </p:txBody>
              </p:sp>
              <p:sp>
                <p:nvSpPr>
                  <p:cNvPr id="24" name="Rectangle 24"/>
                  <p:cNvSpPr>
                    <a:spLocks noChangeArrowheads="1"/>
                  </p:cNvSpPr>
                  <p:nvPr/>
                </p:nvSpPr>
                <p:spPr bwMode="auto">
                  <a:xfrm>
                    <a:off x="2718" y="550"/>
                    <a:ext cx="378"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2</a:t>
                    </a:r>
                  </a:p>
                </p:txBody>
              </p:sp>
              <p:sp>
                <p:nvSpPr>
                  <p:cNvPr id="25" name="Rectangle 25"/>
                  <p:cNvSpPr>
                    <a:spLocks noChangeArrowheads="1"/>
                  </p:cNvSpPr>
                  <p:nvPr/>
                </p:nvSpPr>
                <p:spPr bwMode="auto">
                  <a:xfrm>
                    <a:off x="3048" y="550"/>
                    <a:ext cx="425"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3</a:t>
                    </a:r>
                    <a:endParaRPr lang="en-US" altLang="ja-JP" sz="1200" b="1" dirty="0">
                      <a:solidFill>
                        <a:schemeClr val="bg1"/>
                      </a:solidFill>
                      <a:latin typeface="ヒラギノ丸ゴ ProN W4"/>
                      <a:ea typeface="ヒラギノ丸ゴ ProN W4"/>
                      <a:cs typeface="ヒラギノ丸ゴ ProN W4"/>
                    </a:endParaRPr>
                  </a:p>
                </p:txBody>
              </p:sp>
              <p:sp>
                <p:nvSpPr>
                  <p:cNvPr id="26" name="Rectangle 26"/>
                  <p:cNvSpPr>
                    <a:spLocks noChangeArrowheads="1"/>
                  </p:cNvSpPr>
                  <p:nvPr/>
                </p:nvSpPr>
                <p:spPr bwMode="auto">
                  <a:xfrm>
                    <a:off x="3473" y="550"/>
                    <a:ext cx="519"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4</a:t>
                    </a:r>
                    <a:endParaRPr lang="en-US" altLang="ja-JP" sz="1200" b="1" dirty="0">
                      <a:solidFill>
                        <a:schemeClr val="bg1"/>
                      </a:solidFill>
                      <a:latin typeface="ヒラギノ丸ゴ ProN W4"/>
                      <a:ea typeface="ヒラギノ丸ゴ ProN W4"/>
                      <a:cs typeface="ヒラギノ丸ゴ ProN W4"/>
                    </a:endParaRPr>
                  </a:p>
                </p:txBody>
              </p:sp>
              <p:sp>
                <p:nvSpPr>
                  <p:cNvPr id="28" name="Rectangle 28"/>
                  <p:cNvSpPr>
                    <a:spLocks noChangeArrowheads="1"/>
                  </p:cNvSpPr>
                  <p:nvPr/>
                </p:nvSpPr>
                <p:spPr bwMode="auto">
                  <a:xfrm>
                    <a:off x="1018" y="550"/>
                    <a:ext cx="378"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9</a:t>
                    </a:r>
                    <a:endParaRPr lang="en-US" altLang="ja-JP" sz="1200" b="1" dirty="0">
                      <a:solidFill>
                        <a:schemeClr val="bg1"/>
                      </a:solidFill>
                      <a:latin typeface="ヒラギノ丸ゴ ProN W4"/>
                      <a:ea typeface="ヒラギノ丸ゴ ProN W4"/>
                      <a:cs typeface="ヒラギノ丸ゴ ProN W4"/>
                    </a:endParaRPr>
                  </a:p>
                </p:txBody>
              </p:sp>
              <p:sp>
                <p:nvSpPr>
                  <p:cNvPr id="29" name="Rectangle 29"/>
                  <p:cNvSpPr>
                    <a:spLocks noChangeArrowheads="1"/>
                  </p:cNvSpPr>
                  <p:nvPr/>
                </p:nvSpPr>
                <p:spPr bwMode="auto">
                  <a:xfrm>
                    <a:off x="3993" y="533"/>
                    <a:ext cx="1086" cy="179"/>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ja-JP" altLang="en-US" sz="1200" b="1" dirty="0" smtClean="0">
                        <a:solidFill>
                          <a:schemeClr val="bg1"/>
                        </a:solidFill>
                        <a:latin typeface="ヒラギノ丸ゴ ProN W4"/>
                        <a:ea typeface="ヒラギノ丸ゴ ProN W4"/>
                        <a:cs typeface="ヒラギノ丸ゴ ProN W4"/>
                      </a:rPr>
                      <a:t>５</a:t>
                    </a:r>
                    <a:endParaRPr lang="en-US" altLang="ja-JP" sz="1200" b="1" dirty="0">
                      <a:solidFill>
                        <a:schemeClr val="bg1"/>
                      </a:solidFill>
                      <a:latin typeface="ヒラギノ丸ゴ ProN W4"/>
                      <a:ea typeface="ヒラギノ丸ゴ ProN W4"/>
                      <a:cs typeface="ヒラギノ丸ゴ ProN W4"/>
                    </a:endParaRPr>
                  </a:p>
                </p:txBody>
              </p:sp>
              <p:sp>
                <p:nvSpPr>
                  <p:cNvPr id="30" name="Rectangle 30"/>
                  <p:cNvSpPr>
                    <a:spLocks noChangeArrowheads="1"/>
                  </p:cNvSpPr>
                  <p:nvPr/>
                </p:nvSpPr>
                <p:spPr bwMode="auto">
                  <a:xfrm>
                    <a:off x="5079" y="522"/>
                    <a:ext cx="898" cy="190"/>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ja-JP" altLang="en-US" sz="1200" b="1" dirty="0" smtClean="0">
                        <a:solidFill>
                          <a:schemeClr val="bg1"/>
                        </a:solidFill>
                        <a:latin typeface="ヒラギノ丸ゴ ProN W4"/>
                        <a:ea typeface="ヒラギノ丸ゴ ProN W4"/>
                        <a:cs typeface="ヒラギノ丸ゴ ProN W4"/>
                      </a:rPr>
                      <a:t>６</a:t>
                    </a:r>
                    <a:endParaRPr lang="en-US" altLang="ja-JP" sz="1200" b="1" dirty="0" smtClean="0">
                      <a:solidFill>
                        <a:schemeClr val="bg1"/>
                      </a:solidFill>
                      <a:latin typeface="ヒラギノ丸ゴ ProN W4"/>
                      <a:ea typeface="ヒラギノ丸ゴ ProN W4"/>
                      <a:cs typeface="ヒラギノ丸ゴ ProN W4"/>
                    </a:endParaRPr>
                  </a:p>
                </p:txBody>
              </p:sp>
              <p:sp>
                <p:nvSpPr>
                  <p:cNvPr id="32" name="Rectangle 32"/>
                  <p:cNvSpPr>
                    <a:spLocks noChangeArrowheads="1"/>
                  </p:cNvSpPr>
                  <p:nvPr/>
                </p:nvSpPr>
                <p:spPr bwMode="auto">
                  <a:xfrm>
                    <a:off x="262" y="528"/>
                    <a:ext cx="803" cy="186"/>
                  </a:xfrm>
                  <a:prstGeom prst="rect">
                    <a:avLst/>
                  </a:prstGeom>
                  <a:solidFill>
                    <a:schemeClr val="accent1">
                      <a:lumMod val="50000"/>
                    </a:schemeClr>
                  </a:solidFill>
                  <a:ln w="9525">
                    <a:noFill/>
                    <a:miter lim="800000"/>
                    <a:headEnd/>
                    <a:tailEnd/>
                  </a:ln>
                  <a:effectLst/>
                </p:spPr>
                <p:txBody>
                  <a:bodyPr wrap="none" tIns="10800" bIns="10800" anchor="ctr"/>
                  <a:lstStyle/>
                  <a:p>
                    <a:pPr algn="ctr"/>
                    <a:endParaRPr lang="ja-JP" altLang="en-US" sz="1200" b="1" dirty="0">
                      <a:solidFill>
                        <a:schemeClr val="bg1"/>
                      </a:solidFill>
                      <a:latin typeface="ヒラギノ丸ゴ ProN W4"/>
                      <a:ea typeface="ヒラギノ丸ゴ ProN W4"/>
                      <a:cs typeface="ヒラギノ丸ゴ ProN W4"/>
                    </a:endParaRPr>
                  </a:p>
                </p:txBody>
              </p:sp>
            </p:grpSp>
            <p:sp>
              <p:nvSpPr>
                <p:cNvPr id="10" name="Rectangle 33"/>
                <p:cNvSpPr>
                  <a:spLocks noChangeArrowheads="1"/>
                </p:cNvSpPr>
                <p:nvPr/>
              </p:nvSpPr>
              <p:spPr bwMode="auto">
                <a:xfrm>
                  <a:off x="262" y="534"/>
                  <a:ext cx="5716" cy="3432"/>
                </a:xfrm>
                <a:prstGeom prst="rect">
                  <a:avLst/>
                </a:prstGeom>
                <a:noFill/>
                <a:ln w="57150" cmpd="sng">
                  <a:solidFill>
                    <a:schemeClr val="tx2"/>
                  </a:solidFill>
                  <a:miter lim="800000"/>
                  <a:headEnd/>
                  <a:tailEnd/>
                </a:ln>
                <a:effectLst/>
              </p:spPr>
              <p:txBody>
                <a:bodyPr wrap="none" anchor="ctr"/>
                <a:lstStyle/>
                <a:p>
                  <a:endParaRPr lang="ja-JP" altLang="en-US" dirty="0">
                    <a:latin typeface="ヒラギノ丸ゴ ProN W4"/>
                    <a:ea typeface="ヒラギノ丸ゴ ProN W4"/>
                    <a:cs typeface="ヒラギノ丸ゴ ProN W4"/>
                  </a:endParaRPr>
                </a:p>
              </p:txBody>
            </p:sp>
            <p:grpSp>
              <p:nvGrpSpPr>
                <p:cNvPr id="12" name="Group 312"/>
                <p:cNvGrpSpPr>
                  <a:grpSpLocks/>
                </p:cNvGrpSpPr>
                <p:nvPr/>
              </p:nvGrpSpPr>
              <p:grpSpPr bwMode="auto">
                <a:xfrm>
                  <a:off x="215" y="1831"/>
                  <a:ext cx="5879" cy="1051"/>
                  <a:chOff x="215" y="1831"/>
                  <a:chExt cx="5879" cy="1051"/>
                </a:xfrm>
              </p:grpSpPr>
              <p:sp>
                <p:nvSpPr>
                  <p:cNvPr id="15" name="Line 41"/>
                  <p:cNvSpPr>
                    <a:spLocks noChangeShapeType="1"/>
                  </p:cNvSpPr>
                  <p:nvPr/>
                </p:nvSpPr>
                <p:spPr bwMode="auto">
                  <a:xfrm>
                    <a:off x="371" y="2882"/>
                    <a:ext cx="5723" cy="0"/>
                  </a:xfrm>
                  <a:prstGeom prst="line">
                    <a:avLst/>
                  </a:prstGeom>
                  <a:noFill/>
                  <a:ln w="12700">
                    <a:solidFill>
                      <a:schemeClr val="bg2"/>
                    </a:solidFill>
                    <a:prstDash val="sysDot"/>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16" name="Line 42"/>
                  <p:cNvSpPr>
                    <a:spLocks noChangeShapeType="1"/>
                  </p:cNvSpPr>
                  <p:nvPr/>
                </p:nvSpPr>
                <p:spPr bwMode="auto">
                  <a:xfrm>
                    <a:off x="215" y="1831"/>
                    <a:ext cx="5723" cy="0"/>
                  </a:xfrm>
                  <a:prstGeom prst="line">
                    <a:avLst/>
                  </a:prstGeom>
                  <a:noFill/>
                  <a:ln w="12700">
                    <a:solidFill>
                      <a:schemeClr val="bg2"/>
                    </a:solidFill>
                    <a:prstDash val="sysDot"/>
                    <a:round/>
                    <a:headEnd/>
                    <a:tailEnd/>
                  </a:ln>
                  <a:effectLst/>
                </p:spPr>
                <p:txBody>
                  <a:bodyPr/>
                  <a:lstStyle/>
                  <a:p>
                    <a:endParaRPr lang="ja-JP" altLang="en-US" dirty="0">
                      <a:latin typeface="ヒラギノ丸ゴ ProN W4"/>
                      <a:ea typeface="ヒラギノ丸ゴ ProN W4"/>
                      <a:cs typeface="ヒラギノ丸ゴ ProN W4"/>
                    </a:endParaRPr>
                  </a:p>
                </p:txBody>
              </p:sp>
            </p:grpSp>
          </p:grpSp>
          <p:sp>
            <p:nvSpPr>
              <p:cNvPr id="5" name="Rectangle 34"/>
              <p:cNvSpPr>
                <a:spLocks noChangeArrowheads="1"/>
              </p:cNvSpPr>
              <p:nvPr/>
            </p:nvSpPr>
            <p:spPr bwMode="auto">
              <a:xfrm>
                <a:off x="394505" y="1476944"/>
                <a:ext cx="1131314" cy="1424770"/>
              </a:xfrm>
              <a:prstGeom prst="rect">
                <a:avLst/>
              </a:prstGeom>
              <a:noFill/>
              <a:ln w="9525">
                <a:noFill/>
                <a:miter lim="800000"/>
                <a:headEnd/>
                <a:tailEnd/>
              </a:ln>
              <a:effectLst/>
            </p:spPr>
            <p:txBody>
              <a:bodyPr wrap="none" anchor="ctr"/>
              <a:lstStyle/>
              <a:p>
                <a:pPr algn="ctr"/>
                <a:r>
                  <a:rPr lang="en-US" altLang="ja-JP" sz="1400" b="1" dirty="0" smtClean="0">
                    <a:latin typeface="ヒラギノ丸ゴ ProN W4"/>
                    <a:ea typeface="ヒラギノ丸ゴ ProN W4"/>
                    <a:cs typeface="ヒラギノ丸ゴ ProN W4"/>
                  </a:rPr>
                  <a:t>Tokyo</a:t>
                </a:r>
                <a:endParaRPr lang="ja-JP" altLang="en-US" sz="1400" b="1" dirty="0">
                  <a:latin typeface="ヒラギノ丸ゴ ProN W4"/>
                  <a:ea typeface="ヒラギノ丸ゴ ProN W4"/>
                  <a:cs typeface="ヒラギノ丸ゴ ProN W4"/>
                </a:endParaRPr>
              </a:p>
            </p:txBody>
          </p:sp>
          <p:sp>
            <p:nvSpPr>
              <p:cNvPr id="6" name="Rectangle 35"/>
              <p:cNvSpPr>
                <a:spLocks noChangeArrowheads="1"/>
              </p:cNvSpPr>
              <p:nvPr/>
            </p:nvSpPr>
            <p:spPr bwMode="auto">
              <a:xfrm>
                <a:off x="428596" y="2924944"/>
                <a:ext cx="1131314" cy="1296144"/>
              </a:xfrm>
              <a:prstGeom prst="rect">
                <a:avLst/>
              </a:prstGeom>
              <a:noFill/>
              <a:ln w="9525">
                <a:noFill/>
                <a:miter lim="800000"/>
                <a:headEnd/>
                <a:tailEnd/>
              </a:ln>
              <a:effectLst/>
            </p:spPr>
            <p:txBody>
              <a:bodyPr wrap="none" anchor="ctr"/>
              <a:lstStyle/>
              <a:p>
                <a:pPr algn="ctr"/>
                <a:r>
                  <a:rPr lang="en-US" altLang="ja-JP" sz="1400" b="1" dirty="0" smtClean="0">
                    <a:latin typeface="ヒラギノ丸ゴ ProN W4"/>
                    <a:ea typeface="ヒラギノ丸ゴ ProN W4"/>
                    <a:cs typeface="ヒラギノ丸ゴ ProN W4"/>
                  </a:rPr>
                  <a:t>New York</a:t>
                </a:r>
                <a:endParaRPr lang="ja-JP" altLang="en-US" sz="1400" b="1" dirty="0">
                  <a:latin typeface="ヒラギノ丸ゴ ProN W4"/>
                  <a:ea typeface="ヒラギノ丸ゴ ProN W4"/>
                  <a:cs typeface="ヒラギノ丸ゴ ProN W4"/>
                </a:endParaRPr>
              </a:p>
            </p:txBody>
          </p:sp>
        </p:grpSp>
        <p:sp>
          <p:nvSpPr>
            <p:cNvPr id="46" name="正方形/長方形 45"/>
            <p:cNvSpPr/>
            <p:nvPr/>
          </p:nvSpPr>
          <p:spPr>
            <a:xfrm>
              <a:off x="7668344" y="2276872"/>
              <a:ext cx="1152128" cy="338437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chemeClr val="tx1">
                      <a:lumMod val="95000"/>
                      <a:lumOff val="5000"/>
                    </a:schemeClr>
                  </a:solidFill>
                  <a:latin typeface="ヒラギノ丸ゴ ProN W4"/>
                  <a:ea typeface="ヒラギノ丸ゴ ProN W4"/>
                  <a:cs typeface="ヒラギノ丸ゴ ProN W4"/>
                </a:rPr>
                <a:t>6/10</a:t>
              </a:r>
            </a:p>
            <a:p>
              <a:pPr algn="ctr"/>
              <a:r>
                <a:rPr lang="en-US" altLang="ja-JP" sz="1000" dirty="0" smtClean="0">
                  <a:solidFill>
                    <a:schemeClr val="tx1">
                      <a:lumMod val="95000"/>
                      <a:lumOff val="5000"/>
                    </a:schemeClr>
                  </a:solidFill>
                  <a:latin typeface="ヒラギノ丸ゴ ProN W4"/>
                  <a:ea typeface="ヒラギノ丸ゴ ProN W4"/>
                  <a:cs typeface="ヒラギノ丸ゴ ProN W4"/>
                </a:rPr>
                <a:t>Final round</a:t>
              </a:r>
            </a:p>
            <a:p>
              <a:pPr algn="ctr"/>
              <a:r>
                <a:rPr lang="en-US" altLang="ja-JP" sz="1000" dirty="0" smtClean="0">
                  <a:solidFill>
                    <a:schemeClr val="tx1">
                      <a:lumMod val="95000"/>
                      <a:lumOff val="5000"/>
                    </a:schemeClr>
                  </a:solidFill>
                  <a:latin typeface="ヒラギノ丸ゴ ProN W4"/>
                  <a:ea typeface="ヒラギノ丸ゴ ProN W4"/>
                  <a:cs typeface="ヒラギノ丸ゴ ProN W4"/>
                </a:rPr>
                <a:t>And Reception party in Tokyo</a:t>
              </a:r>
            </a:p>
            <a:p>
              <a:pPr algn="ctr"/>
              <a:endParaRPr kumimoji="1" lang="en-US" altLang="ja-JP" sz="1000" dirty="0" smtClean="0">
                <a:solidFill>
                  <a:schemeClr val="tx1">
                    <a:lumMod val="95000"/>
                    <a:lumOff val="5000"/>
                  </a:schemeClr>
                </a:solidFill>
                <a:latin typeface="ヒラギノ丸ゴ ProN W4"/>
                <a:ea typeface="ヒラギノ丸ゴ ProN W4"/>
                <a:cs typeface="ヒラギノ丸ゴ ProN W4"/>
              </a:endParaRPr>
            </a:p>
            <a:p>
              <a:pPr algn="ctr"/>
              <a:r>
                <a:rPr lang="en-US" altLang="ja-JP" sz="1000" dirty="0" smtClean="0">
                  <a:solidFill>
                    <a:schemeClr val="tx1">
                      <a:lumMod val="95000"/>
                      <a:lumOff val="5000"/>
                    </a:schemeClr>
                  </a:solidFill>
                  <a:latin typeface="ヒラギノ丸ゴ ProN W4"/>
                  <a:ea typeface="ヒラギノ丸ゴ ProN W4"/>
                  <a:cs typeface="ヒラギノ丸ゴ ProN W4"/>
                </a:rPr>
                <a:t>6/11</a:t>
              </a:r>
              <a:r>
                <a:rPr lang="ja-JP" altLang="en-US" sz="1000" dirty="0" smtClean="0">
                  <a:solidFill>
                    <a:schemeClr val="tx1">
                      <a:lumMod val="95000"/>
                      <a:lumOff val="5000"/>
                    </a:schemeClr>
                  </a:solidFill>
                  <a:latin typeface="ヒラギノ丸ゴ ProN W4"/>
                  <a:ea typeface="ヒラギノ丸ゴ ProN W4"/>
                  <a:cs typeface="ヒラギノ丸ゴ ProN W4"/>
                </a:rPr>
                <a:t>～</a:t>
              </a:r>
              <a:r>
                <a:rPr lang="en-US" altLang="ja-JP" sz="1000" dirty="0" smtClean="0">
                  <a:solidFill>
                    <a:schemeClr val="tx1">
                      <a:lumMod val="95000"/>
                      <a:lumOff val="5000"/>
                    </a:schemeClr>
                  </a:solidFill>
                  <a:latin typeface="ヒラギノ丸ゴ ProN W4"/>
                  <a:ea typeface="ヒラギノ丸ゴ ProN W4"/>
                  <a:cs typeface="ヒラギノ丸ゴ ProN W4"/>
                </a:rPr>
                <a:t>6/30</a:t>
              </a:r>
            </a:p>
            <a:p>
              <a:pPr algn="ctr"/>
              <a:r>
                <a:rPr lang="en-US" altLang="ja-JP" sz="1000" dirty="0" smtClean="0">
                  <a:solidFill>
                    <a:schemeClr val="tx1">
                      <a:lumMod val="95000"/>
                      <a:lumOff val="5000"/>
                    </a:schemeClr>
                  </a:solidFill>
                  <a:latin typeface="ヒラギノ丸ゴ ProN W4"/>
                  <a:ea typeface="ヒラギノ丸ゴ ProN W4"/>
                  <a:cs typeface="ヒラギノ丸ゴ ProN W4"/>
                </a:rPr>
                <a:t>Exhibition i</a:t>
              </a:r>
              <a:r>
                <a:rPr kumimoji="1" lang="en-US" altLang="ja-JP" sz="1000" dirty="0" smtClean="0">
                  <a:solidFill>
                    <a:schemeClr val="tx1">
                      <a:lumMod val="95000"/>
                      <a:lumOff val="5000"/>
                    </a:schemeClr>
                  </a:solidFill>
                  <a:latin typeface="ヒラギノ丸ゴ ProN W4"/>
                  <a:ea typeface="ヒラギノ丸ゴ ProN W4"/>
                  <a:cs typeface="ヒラギノ丸ゴ ProN W4"/>
                </a:rPr>
                <a:t>n Tokyo</a:t>
              </a:r>
              <a:endParaRPr kumimoji="1" lang="ja-JP" altLang="en-US" sz="1000" dirty="0">
                <a:solidFill>
                  <a:schemeClr val="tx1">
                    <a:lumMod val="95000"/>
                    <a:lumOff val="5000"/>
                  </a:schemeClr>
                </a:solidFill>
                <a:latin typeface="ヒラギノ丸ゴ ProN W4"/>
                <a:ea typeface="ヒラギノ丸ゴ ProN W4"/>
                <a:cs typeface="ヒラギノ丸ゴ ProN W4"/>
              </a:endParaRPr>
            </a:p>
          </p:txBody>
        </p:sp>
        <p:sp>
          <p:nvSpPr>
            <p:cNvPr id="47" name="右矢印 46"/>
            <p:cNvSpPr/>
            <p:nvPr/>
          </p:nvSpPr>
          <p:spPr>
            <a:xfrm>
              <a:off x="4139952" y="1844824"/>
              <a:ext cx="1224136"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000" dirty="0" smtClean="0">
                  <a:solidFill>
                    <a:schemeClr val="tx1"/>
                  </a:solidFill>
                  <a:latin typeface="ヒラギノ丸ゴ ProN W4"/>
                  <a:ea typeface="ヒラギノ丸ゴ ProN W4"/>
                  <a:cs typeface="ヒラギノ丸ゴ ProN W4"/>
                </a:rPr>
                <a:t>2/2</a:t>
              </a:r>
              <a:r>
                <a:rPr lang="ja-JP" altLang="en-US" sz="1000" dirty="0" smtClean="0">
                  <a:solidFill>
                    <a:schemeClr val="tx1"/>
                  </a:solidFill>
                  <a:latin typeface="ヒラギノ丸ゴ ProN W4"/>
                  <a:ea typeface="ヒラギノ丸ゴ ProN W4"/>
                  <a:cs typeface="ヒラギノ丸ゴ ProN W4"/>
                </a:rPr>
                <a:t>～</a:t>
              </a:r>
              <a:r>
                <a:rPr lang="en-US" altLang="ja-JP" sz="1000" dirty="0" smtClean="0">
                  <a:solidFill>
                    <a:schemeClr val="tx1"/>
                  </a:solidFill>
                  <a:latin typeface="ヒラギノ丸ゴ ProN W4"/>
                  <a:ea typeface="ヒラギノ丸ゴ ProN W4"/>
                  <a:cs typeface="ヒラギノ丸ゴ ProN W4"/>
                </a:rPr>
                <a:t>4/17</a:t>
              </a:r>
            </a:p>
            <a:p>
              <a:r>
                <a:rPr lang="en-US" altLang="ja-JP" sz="1000" dirty="0" smtClean="0">
                  <a:solidFill>
                    <a:schemeClr val="tx1"/>
                  </a:solidFill>
                  <a:latin typeface="ヒラギノ丸ゴ ProN W4"/>
                  <a:ea typeface="ヒラギノ丸ゴ ProN W4"/>
                  <a:cs typeface="ヒラギノ丸ゴ ProN W4"/>
                </a:rPr>
                <a:t>Call for entries</a:t>
              </a:r>
            </a:p>
          </p:txBody>
        </p:sp>
        <p:sp>
          <p:nvSpPr>
            <p:cNvPr id="49" name="右矢印 48"/>
            <p:cNvSpPr/>
            <p:nvPr/>
          </p:nvSpPr>
          <p:spPr>
            <a:xfrm>
              <a:off x="1619672" y="1844824"/>
              <a:ext cx="2520280"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900" dirty="0" smtClean="0">
                  <a:solidFill>
                    <a:schemeClr val="tx1">
                      <a:lumMod val="85000"/>
                      <a:lumOff val="15000"/>
                    </a:schemeClr>
                  </a:solidFill>
                  <a:latin typeface="ヒラギノ丸ゴ ProN W4"/>
                  <a:ea typeface="ヒラギノ丸ゴ ProN W4"/>
                  <a:cs typeface="ヒラギノ丸ゴ ProN W4"/>
                </a:rPr>
                <a:t>Website opens</a:t>
              </a:r>
            </a:p>
            <a:p>
              <a:endParaRPr kumimoji="1" lang="en-US" altLang="ja-JP" sz="900" dirty="0" smtClean="0">
                <a:solidFill>
                  <a:schemeClr val="tx1">
                    <a:lumMod val="85000"/>
                    <a:lumOff val="15000"/>
                  </a:schemeClr>
                </a:solidFill>
                <a:latin typeface="ヒラギノ丸ゴ ProN W4"/>
                <a:ea typeface="ヒラギノ丸ゴ ProN W4"/>
                <a:cs typeface="ヒラギノ丸ゴ ProN W4"/>
              </a:endParaRPr>
            </a:p>
          </p:txBody>
        </p:sp>
        <p:sp>
          <p:nvSpPr>
            <p:cNvPr id="51" name="右矢印 50"/>
            <p:cNvSpPr/>
            <p:nvPr/>
          </p:nvSpPr>
          <p:spPr>
            <a:xfrm>
              <a:off x="1979712" y="3573016"/>
              <a:ext cx="1872208" cy="2016224"/>
            </a:xfrm>
            <a:prstGeom prst="rightArrow">
              <a:avLst>
                <a:gd name="adj1" fmla="val 50000"/>
                <a:gd name="adj2" fmla="val 47040"/>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900" dirty="0">
                  <a:solidFill>
                    <a:schemeClr val="tx1">
                      <a:lumMod val="85000"/>
                      <a:lumOff val="15000"/>
                    </a:schemeClr>
                  </a:solidFill>
                  <a:latin typeface="ヒラギノ丸ゴ ProN W4"/>
                  <a:ea typeface="ヒラギノ丸ゴ ProN W4"/>
                  <a:cs typeface="ヒラギノ丸ゴ ProN W4"/>
                </a:rPr>
                <a:t>English website opens</a:t>
              </a:r>
              <a:endParaRPr lang="en-US" altLang="ja-JP" sz="900" dirty="0" smtClean="0">
                <a:solidFill>
                  <a:schemeClr val="tx1">
                    <a:lumMod val="85000"/>
                    <a:lumOff val="15000"/>
                  </a:schemeClr>
                </a:solidFill>
                <a:latin typeface="ヒラギノ丸ゴ ProN W4"/>
                <a:ea typeface="ヒラギノ丸ゴ ProN W4"/>
                <a:cs typeface="ヒラギノ丸ゴ ProN W4"/>
              </a:endParaRPr>
            </a:p>
          </p:txBody>
        </p:sp>
        <p:sp>
          <p:nvSpPr>
            <p:cNvPr id="52" name="正方形/長方形 51"/>
            <p:cNvSpPr/>
            <p:nvPr/>
          </p:nvSpPr>
          <p:spPr>
            <a:xfrm>
              <a:off x="7020272" y="1844824"/>
              <a:ext cx="576064" cy="1152128"/>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ヒラギノ丸ゴ ProN W4"/>
                  <a:ea typeface="ヒラギノ丸ゴ ProN W4"/>
                  <a:cs typeface="ヒラギノ丸ゴ ProN W4"/>
                </a:rPr>
                <a:t>5/30</a:t>
              </a:r>
              <a:r>
                <a:rPr kumimoji="1" lang="ja-JP" altLang="en-US" sz="800" dirty="0" smtClean="0">
                  <a:solidFill>
                    <a:schemeClr val="tx1"/>
                  </a:solidFill>
                  <a:latin typeface="ヒラギノ丸ゴ ProN W4"/>
                  <a:ea typeface="ヒラギノ丸ゴ ProN W4"/>
                  <a:cs typeface="ヒラギノ丸ゴ ProN W4"/>
                </a:rPr>
                <a:t>・</a:t>
              </a:r>
              <a:r>
                <a:rPr kumimoji="1" lang="en-US" altLang="ja-JP" sz="800" dirty="0" smtClean="0">
                  <a:solidFill>
                    <a:schemeClr val="tx1"/>
                  </a:solidFill>
                  <a:latin typeface="ヒラギノ丸ゴ ProN W4"/>
                  <a:ea typeface="ヒラギノ丸ゴ ProN W4"/>
                  <a:cs typeface="ヒラギノ丸ゴ ProN W4"/>
                </a:rPr>
                <a:t>5/31</a:t>
              </a:r>
            </a:p>
            <a:p>
              <a:pPr algn="ctr"/>
              <a:r>
                <a:rPr lang="en-US" altLang="ja-JP" sz="800" dirty="0" smtClean="0">
                  <a:solidFill>
                    <a:schemeClr val="tx1"/>
                  </a:solidFill>
                  <a:latin typeface="ヒラギノ丸ゴ ProN W4"/>
                  <a:ea typeface="ヒラギノ丸ゴ ProN W4"/>
                  <a:cs typeface="ヒラギノ丸ゴ ProN W4"/>
                </a:rPr>
                <a:t>1</a:t>
              </a:r>
              <a:r>
                <a:rPr lang="en-US" altLang="ja-JP" sz="800" baseline="30000" dirty="0" smtClean="0">
                  <a:solidFill>
                    <a:schemeClr val="tx1"/>
                  </a:solidFill>
                  <a:latin typeface="ヒラギノ丸ゴ ProN W4"/>
                  <a:ea typeface="ヒラギノ丸ゴ ProN W4"/>
                  <a:cs typeface="ヒラギノ丸ゴ ProN W4"/>
                </a:rPr>
                <a:t>st</a:t>
              </a:r>
              <a:r>
                <a:rPr lang="en-US" altLang="ja-JP" sz="800" dirty="0" smtClean="0">
                  <a:solidFill>
                    <a:schemeClr val="tx1"/>
                  </a:solidFill>
                  <a:latin typeface="ヒラギノ丸ゴ ProN W4"/>
                  <a:ea typeface="ヒラギノ丸ゴ ProN W4"/>
                  <a:cs typeface="ヒラギノ丸ゴ ProN W4"/>
                </a:rPr>
                <a:t> round Judging</a:t>
              </a:r>
              <a:endParaRPr kumimoji="1" lang="ja-JP" altLang="en-US" sz="800" dirty="0">
                <a:solidFill>
                  <a:schemeClr val="tx1"/>
                </a:solidFill>
                <a:latin typeface="ヒラギノ丸ゴ ProN W4"/>
                <a:ea typeface="ヒラギノ丸ゴ ProN W4"/>
                <a:cs typeface="ヒラギノ丸ゴ ProN W4"/>
              </a:endParaRPr>
            </a:p>
          </p:txBody>
        </p:sp>
        <p:sp>
          <p:nvSpPr>
            <p:cNvPr id="59" name="右矢印 58"/>
            <p:cNvSpPr/>
            <p:nvPr/>
          </p:nvSpPr>
          <p:spPr>
            <a:xfrm>
              <a:off x="3779912" y="3284984"/>
              <a:ext cx="1296144"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000" dirty="0" smtClean="0">
                  <a:solidFill>
                    <a:schemeClr val="tx1"/>
                  </a:solidFill>
                  <a:latin typeface="ヒラギノ丸ゴ ProN W4"/>
                  <a:ea typeface="ヒラギノ丸ゴ ProN W4"/>
                  <a:cs typeface="ヒラギノ丸ゴ ProN W4"/>
                </a:rPr>
                <a:t>Call for entries</a:t>
              </a:r>
            </a:p>
          </p:txBody>
        </p:sp>
        <p:sp>
          <p:nvSpPr>
            <p:cNvPr id="60" name="右矢印 59"/>
            <p:cNvSpPr/>
            <p:nvPr/>
          </p:nvSpPr>
          <p:spPr>
            <a:xfrm>
              <a:off x="3779912" y="4653136"/>
              <a:ext cx="1296144"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000" dirty="0" smtClean="0">
                  <a:solidFill>
                    <a:schemeClr val="tx1"/>
                  </a:solidFill>
                  <a:latin typeface="ヒラギノ丸ゴ ProN W4"/>
                  <a:ea typeface="ヒラギノ丸ゴ ProN W4"/>
                  <a:cs typeface="ヒラギノ丸ゴ ProN W4"/>
                </a:rPr>
                <a:t>Call for entries</a:t>
              </a:r>
            </a:p>
          </p:txBody>
        </p:sp>
        <p:sp>
          <p:nvSpPr>
            <p:cNvPr id="62" name="正方形/長方形 61"/>
            <p:cNvSpPr/>
            <p:nvPr/>
          </p:nvSpPr>
          <p:spPr>
            <a:xfrm>
              <a:off x="5364088" y="3356992"/>
              <a:ext cx="576064" cy="108012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ヒラギノ丸ゴ ProN W4"/>
                  <a:ea typeface="ヒラギノ丸ゴ ProN W4"/>
                  <a:cs typeface="ヒラギノ丸ゴ ProN W4"/>
                </a:rPr>
                <a:t>1</a:t>
              </a:r>
              <a:r>
                <a:rPr lang="en-US" altLang="ja-JP" sz="800" baseline="30000" dirty="0" smtClean="0">
                  <a:solidFill>
                    <a:schemeClr val="tx1"/>
                  </a:solidFill>
                  <a:latin typeface="ヒラギノ丸ゴ ProN W4"/>
                  <a:ea typeface="ヒラギノ丸ゴ ProN W4"/>
                  <a:cs typeface="ヒラギノ丸ゴ ProN W4"/>
                </a:rPr>
                <a:t>st</a:t>
              </a:r>
              <a:r>
                <a:rPr lang="en-US" altLang="ja-JP" sz="800" dirty="0" smtClean="0">
                  <a:solidFill>
                    <a:schemeClr val="tx1"/>
                  </a:solidFill>
                  <a:latin typeface="ヒラギノ丸ゴ ProN W4"/>
                  <a:ea typeface="ヒラギノ丸ゴ ProN W4"/>
                  <a:cs typeface="ヒラギノ丸ゴ ProN W4"/>
                </a:rPr>
                <a:t> round Judging</a:t>
              </a:r>
              <a:endParaRPr kumimoji="1" lang="ja-JP" altLang="en-US" sz="800" dirty="0">
                <a:solidFill>
                  <a:schemeClr val="tx1"/>
                </a:solidFill>
                <a:latin typeface="ヒラギノ丸ゴ ProN W4"/>
                <a:ea typeface="ヒラギノ丸ゴ ProN W4"/>
                <a:cs typeface="ヒラギノ丸ゴ ProN W4"/>
              </a:endParaRPr>
            </a:p>
          </p:txBody>
        </p:sp>
        <p:sp>
          <p:nvSpPr>
            <p:cNvPr id="63" name="正方形/長方形 62"/>
            <p:cNvSpPr/>
            <p:nvPr/>
          </p:nvSpPr>
          <p:spPr>
            <a:xfrm>
              <a:off x="5364088" y="4725144"/>
              <a:ext cx="576064" cy="1152128"/>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ヒラギノ丸ゴ ProN W4"/>
                  <a:ea typeface="ヒラギノ丸ゴ ProN W4"/>
                  <a:cs typeface="ヒラギノ丸ゴ ProN W4"/>
                </a:rPr>
                <a:t>1</a:t>
              </a:r>
              <a:r>
                <a:rPr lang="en-US" altLang="ja-JP" sz="800" baseline="30000" dirty="0" smtClean="0">
                  <a:solidFill>
                    <a:schemeClr val="tx1"/>
                  </a:solidFill>
                  <a:latin typeface="ヒラギノ丸ゴ ProN W4"/>
                  <a:ea typeface="ヒラギノ丸ゴ ProN W4"/>
                  <a:cs typeface="ヒラギノ丸ゴ ProN W4"/>
                </a:rPr>
                <a:t>st</a:t>
              </a:r>
              <a:r>
                <a:rPr lang="en-US" altLang="ja-JP" sz="800" dirty="0" smtClean="0">
                  <a:solidFill>
                    <a:schemeClr val="tx1"/>
                  </a:solidFill>
                  <a:latin typeface="ヒラギノ丸ゴ ProN W4"/>
                  <a:ea typeface="ヒラギノ丸ゴ ProN W4"/>
                  <a:cs typeface="ヒラギノ丸ゴ ProN W4"/>
                </a:rPr>
                <a:t> round Judging</a:t>
              </a:r>
              <a:endParaRPr kumimoji="1" lang="ja-JP" altLang="en-US" sz="800" dirty="0">
                <a:solidFill>
                  <a:schemeClr val="tx1"/>
                </a:solidFill>
                <a:latin typeface="ヒラギノ丸ゴ ProN W4"/>
                <a:ea typeface="ヒラギノ丸ゴ ProN W4"/>
                <a:cs typeface="ヒラギノ丸ゴ ProN W4"/>
              </a:endParaRPr>
            </a:p>
          </p:txBody>
        </p:sp>
        <p:sp>
          <p:nvSpPr>
            <p:cNvPr id="66" name="右矢印 65"/>
            <p:cNvSpPr/>
            <p:nvPr/>
          </p:nvSpPr>
          <p:spPr>
            <a:xfrm>
              <a:off x="6084168" y="4653136"/>
              <a:ext cx="1512168"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900" dirty="0" smtClean="0">
                  <a:solidFill>
                    <a:schemeClr val="tx1"/>
                  </a:solidFill>
                  <a:latin typeface="ヒラギノ丸ゴ ProN W4"/>
                  <a:ea typeface="ヒラギノ丸ゴ ProN W4"/>
                  <a:cs typeface="ヒラギノ丸ゴ ProN W4"/>
                </a:rPr>
                <a:t>The finalists will ship their works to Japan</a:t>
              </a:r>
              <a:endParaRPr lang="ja-JP" altLang="en-US" sz="900" dirty="0">
                <a:solidFill>
                  <a:schemeClr val="tx1"/>
                </a:solidFill>
                <a:latin typeface="ヒラギノ丸ゴ ProN W4"/>
                <a:ea typeface="ヒラギノ丸ゴ ProN W4"/>
                <a:cs typeface="ヒラギノ丸ゴ ProN W4"/>
              </a:endParaRPr>
            </a:p>
          </p:txBody>
        </p:sp>
        <p:sp>
          <p:nvSpPr>
            <p:cNvPr id="67" name="右矢印 66"/>
            <p:cNvSpPr/>
            <p:nvPr/>
          </p:nvSpPr>
          <p:spPr>
            <a:xfrm>
              <a:off x="5148064" y="1844824"/>
              <a:ext cx="1872208"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900" dirty="0" smtClean="0">
                  <a:solidFill>
                    <a:schemeClr val="tx1"/>
                  </a:solidFill>
                  <a:latin typeface="ヒラギノ丸ゴ ProN W4"/>
                  <a:ea typeface="ヒラギノ丸ゴ ProN W4"/>
                  <a:cs typeface="ヒラギノ丸ゴ ProN W4"/>
                </a:rPr>
                <a:t>2/2</a:t>
              </a:r>
              <a:r>
                <a:rPr lang="ja-JP" altLang="en-US" sz="900" dirty="0" smtClean="0">
                  <a:solidFill>
                    <a:schemeClr val="tx1"/>
                  </a:solidFill>
                  <a:latin typeface="ヒラギノ丸ゴ ProN W4"/>
                  <a:ea typeface="ヒラギノ丸ゴ ProN W4"/>
                  <a:cs typeface="ヒラギノ丸ゴ ProN W4"/>
                </a:rPr>
                <a:t>～</a:t>
              </a:r>
              <a:r>
                <a:rPr lang="en-US" altLang="ja-JP" sz="900" dirty="0" smtClean="0">
                  <a:solidFill>
                    <a:schemeClr val="tx1"/>
                  </a:solidFill>
                  <a:latin typeface="ヒラギノ丸ゴ ProN W4"/>
                  <a:ea typeface="ヒラギノ丸ゴ ProN W4"/>
                  <a:cs typeface="ヒラギノ丸ゴ ProN W4"/>
                </a:rPr>
                <a:t>4/17</a:t>
              </a:r>
            </a:p>
            <a:p>
              <a:pPr algn="ctr"/>
              <a:r>
                <a:rPr lang="en-US" altLang="ja-JP" sz="900" dirty="0" smtClean="0">
                  <a:solidFill>
                    <a:schemeClr val="tx1"/>
                  </a:solidFill>
                  <a:latin typeface="ヒラギノ丸ゴ ProN W4"/>
                  <a:ea typeface="ヒラギノ丸ゴ ProN W4"/>
                  <a:cs typeface="ヒラギノ丸ゴ ProN W4"/>
                </a:rPr>
                <a:t>Each applicant</a:t>
              </a:r>
              <a:r>
                <a:rPr lang="ja-JP" altLang="en-US" sz="900" dirty="0" smtClean="0">
                  <a:solidFill>
                    <a:schemeClr val="tx1"/>
                  </a:solidFill>
                  <a:latin typeface="ヒラギノ丸ゴ ProN W4"/>
                  <a:ea typeface="ヒラギノ丸ゴ ProN W4"/>
                  <a:cs typeface="ヒラギノ丸ゴ ProN W4"/>
                </a:rPr>
                <a:t> </a:t>
              </a:r>
              <a:r>
                <a:rPr lang="en-US" altLang="ja-JP" sz="900" dirty="0" smtClean="0">
                  <a:solidFill>
                    <a:schemeClr val="tx1"/>
                  </a:solidFill>
                  <a:latin typeface="ヒラギノ丸ゴ ProN W4"/>
                  <a:ea typeface="ヒラギノ丸ゴ ProN W4"/>
                  <a:cs typeface="ヒラギノ丸ゴ ProN W4"/>
                </a:rPr>
                <a:t>will send  their actual art pieces </a:t>
              </a:r>
            </a:p>
          </p:txBody>
        </p:sp>
      </p:grpSp>
      <p:sp>
        <p:nvSpPr>
          <p:cNvPr id="53" name="右矢印 52"/>
          <p:cNvSpPr/>
          <p:nvPr/>
        </p:nvSpPr>
        <p:spPr>
          <a:xfrm>
            <a:off x="6084168" y="2924944"/>
            <a:ext cx="1512168"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900" dirty="0" smtClean="0">
                <a:solidFill>
                  <a:schemeClr val="tx1"/>
                </a:solidFill>
                <a:latin typeface="ヒラギノ丸ゴ ProN W4"/>
                <a:ea typeface="ヒラギノ丸ゴ ProN W4"/>
                <a:cs typeface="ヒラギノ丸ゴ ProN W4"/>
              </a:rPr>
              <a:t>The finalists will ship their works to Japan</a:t>
            </a:r>
            <a:endParaRPr lang="ja-JP" altLang="en-US" sz="900" dirty="0">
              <a:solidFill>
                <a:schemeClr val="tx1"/>
              </a:solidFill>
              <a:latin typeface="ヒラギノ丸ゴ ProN W4"/>
              <a:ea typeface="ヒラギノ丸ゴ ProN W4"/>
              <a:cs typeface="ヒラギノ丸ゴ ProN W4"/>
            </a:endParaRPr>
          </a:p>
        </p:txBody>
      </p:sp>
      <p:sp>
        <p:nvSpPr>
          <p:cNvPr id="54" name="テキスト ボックス 53"/>
          <p:cNvSpPr txBox="1"/>
          <p:nvPr/>
        </p:nvSpPr>
        <p:spPr>
          <a:xfrm>
            <a:off x="5386240" y="5949280"/>
            <a:ext cx="3757760" cy="261610"/>
          </a:xfrm>
          <a:prstGeom prst="rect">
            <a:avLst/>
          </a:prstGeom>
          <a:noFill/>
        </p:spPr>
        <p:txBody>
          <a:bodyPr wrap="none" rtlCol="0">
            <a:spAutoFit/>
          </a:bodyPr>
          <a:lstStyle/>
          <a:p>
            <a:pPr algn="r"/>
            <a:r>
              <a:rPr lang="en-US" altLang="ja-JP" sz="1100" dirty="0"/>
              <a:t>*The schedule details of New York and Paris is not finalized.</a:t>
            </a:r>
            <a:endParaRPr kumimoji="1" lang="ja-JP" alt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0" y="381000"/>
            <a:ext cx="2051720" cy="576064"/>
          </a:xfrm>
        </p:spPr>
        <p:txBody>
          <a:bodyPr wrap="none">
            <a:noAutofit/>
          </a:bodyPr>
          <a:lstStyle/>
          <a:p>
            <a:pPr algn="r"/>
            <a:r>
              <a:rPr lang="en-US" altLang="ja-JP" sz="2800" dirty="0" smtClean="0">
                <a:latin typeface="ヒラギノ丸ゴ ProN W4"/>
                <a:ea typeface="ヒラギノ丸ゴ ProN W4"/>
                <a:cs typeface="ヒラギノ丸ゴ ProN W4"/>
              </a:rPr>
              <a:t>Organization</a:t>
            </a:r>
            <a:endParaRPr kumimoji="1" lang="ja-JP" altLang="en-US" sz="2800" dirty="0">
              <a:latin typeface="ヒラギノ丸ゴ ProN W4"/>
              <a:ea typeface="ヒラギノ丸ゴ ProN W4"/>
              <a:cs typeface="ヒラギノ丸ゴ ProN W4"/>
            </a:endParaRPr>
          </a:p>
        </p:txBody>
      </p:sp>
      <p:grpSp>
        <p:nvGrpSpPr>
          <p:cNvPr id="12" name="グループ化 11"/>
          <p:cNvGrpSpPr/>
          <p:nvPr/>
        </p:nvGrpSpPr>
        <p:grpSpPr>
          <a:xfrm>
            <a:off x="1331640" y="1196752"/>
            <a:ext cx="6986737" cy="1761843"/>
            <a:chOff x="508524" y="-399132"/>
            <a:chExt cx="5311252" cy="2081628"/>
          </a:xfrm>
        </p:grpSpPr>
        <p:cxnSp>
          <p:nvCxnSpPr>
            <p:cNvPr id="13" name="直線コネクタ 12"/>
            <p:cNvCxnSpPr>
              <a:stCxn id="15" idx="2"/>
              <a:endCxn id="17" idx="0"/>
            </p:cNvCxnSpPr>
            <p:nvPr/>
          </p:nvCxnSpPr>
          <p:spPr>
            <a:xfrm>
              <a:off x="3220922" y="358402"/>
              <a:ext cx="4276" cy="885182"/>
            </a:xfrm>
            <a:prstGeom prst="line">
              <a:avLst/>
            </a:prstGeom>
          </p:spPr>
          <p:style>
            <a:lnRef idx="1">
              <a:schemeClr val="dk1"/>
            </a:lnRef>
            <a:fillRef idx="0">
              <a:schemeClr val="dk1"/>
            </a:fillRef>
            <a:effectRef idx="0">
              <a:schemeClr val="dk1"/>
            </a:effectRef>
            <a:fontRef idx="minor">
              <a:schemeClr val="tx1"/>
            </a:fontRef>
          </p:style>
        </p:cxnSp>
        <p:grpSp>
          <p:nvGrpSpPr>
            <p:cNvPr id="14" name="グループ化 13"/>
            <p:cNvGrpSpPr/>
            <p:nvPr/>
          </p:nvGrpSpPr>
          <p:grpSpPr>
            <a:xfrm>
              <a:off x="508524" y="-399132"/>
              <a:ext cx="5311252" cy="2081628"/>
              <a:chOff x="508524" y="-399132"/>
              <a:chExt cx="5311252" cy="2081628"/>
            </a:xfrm>
          </p:grpSpPr>
          <p:sp>
            <p:nvSpPr>
              <p:cNvPr id="15" name="Rectangle 1"/>
              <p:cNvSpPr>
                <a:spLocks noChangeArrowheads="1"/>
              </p:cNvSpPr>
              <p:nvPr/>
            </p:nvSpPr>
            <p:spPr bwMode="auto">
              <a:xfrm>
                <a:off x="1444343" y="-399132"/>
                <a:ext cx="3553158" cy="757534"/>
              </a:xfrm>
              <a:prstGeom prst="rect">
                <a:avLst/>
              </a:prstGeom>
              <a:solidFill>
                <a:srgbClr val="FFFFFF"/>
              </a:solidFill>
              <a:ln w="9525">
                <a:solidFill>
                  <a:srgbClr val="000000"/>
                </a:solidFill>
                <a:miter lim="800000"/>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altLang="ja-JP" sz="1400" dirty="0" smtClean="0">
                  <a:latin typeface="ヒラギノ丸ゴ ProN W4"/>
                  <a:ea typeface="ヒラギノ丸ゴ ProN W4"/>
                  <a:cs typeface="ヒラギノ丸ゴ ProN W4"/>
                </a:endParaRPr>
              </a:p>
              <a:p>
                <a:pPr algn="ctr">
                  <a:defRPr sz="1000"/>
                </a:pPr>
                <a:r>
                  <a:rPr lang="en-US" altLang="ja-JP" sz="1800" dirty="0" smtClean="0">
                    <a:latin typeface="ヒラギノ丸ゴ ProN W4"/>
                    <a:ea typeface="ヒラギノ丸ゴ ProN W4"/>
                    <a:cs typeface="ヒラギノ丸ゴ ProN W4"/>
                  </a:rPr>
                  <a:t>Art Olympia Executive Committee</a:t>
                </a:r>
                <a:endParaRPr lang="ja-JP" altLang="en-US" sz="1800" b="1" i="0" u="none" strike="noStrike" baseline="0" dirty="0">
                  <a:solidFill>
                    <a:schemeClr val="tx1">
                      <a:lumMod val="85000"/>
                      <a:lumOff val="15000"/>
                    </a:schemeClr>
                  </a:solidFill>
                  <a:latin typeface="ヒラギノ丸ゴ ProN W4"/>
                  <a:ea typeface="ヒラギノ丸ゴ ProN W4"/>
                  <a:cs typeface="ヒラギノ丸ゴ ProN W4"/>
                </a:endParaRPr>
              </a:p>
              <a:p>
                <a:pPr algn="ctr" rtl="0">
                  <a:defRPr sz="1000"/>
                </a:pPr>
                <a:endParaRPr lang="ja-JP" altLang="en-US" sz="1800" b="1" i="0" u="none" strike="noStrike" baseline="0" dirty="0">
                  <a:solidFill>
                    <a:schemeClr val="tx1">
                      <a:lumMod val="85000"/>
                      <a:lumOff val="15000"/>
                    </a:schemeClr>
                  </a:solidFill>
                  <a:latin typeface="ヒラギノ丸ゴ ProN W4"/>
                  <a:ea typeface="ヒラギノ丸ゴ ProN W4"/>
                  <a:cs typeface="ヒラギノ丸ゴ ProN W4"/>
                </a:endParaRPr>
              </a:p>
            </p:txBody>
          </p:sp>
          <p:sp>
            <p:nvSpPr>
              <p:cNvPr id="16" name="Rectangle 2"/>
              <p:cNvSpPr>
                <a:spLocks noChangeArrowheads="1"/>
              </p:cNvSpPr>
              <p:nvPr/>
            </p:nvSpPr>
            <p:spPr bwMode="auto">
              <a:xfrm>
                <a:off x="508524" y="1243584"/>
                <a:ext cx="1695080" cy="438912"/>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altLang="ja-JP" sz="500" dirty="0" smtClean="0">
                  <a:latin typeface="ヒラギノ丸ゴ ProN W4"/>
                  <a:ea typeface="ヒラギノ丸ゴ ProN W4"/>
                  <a:cs typeface="ヒラギノ丸ゴ ProN W4"/>
                </a:endParaRPr>
              </a:p>
              <a:p>
                <a:pPr algn="ctr">
                  <a:defRPr sz="1000"/>
                </a:pPr>
                <a:r>
                  <a:rPr lang="en-US" altLang="ja-JP" sz="1000" dirty="0" smtClean="0">
                    <a:latin typeface="ヒラギノ丸ゴ ProN W4"/>
                    <a:ea typeface="ヒラギノ丸ゴ ProN W4"/>
                    <a:cs typeface="ヒラギノ丸ゴ ProN W4"/>
                  </a:rPr>
                  <a:t>Living National Treasure Museum</a:t>
                </a:r>
                <a:endPar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endParaRPr>
              </a:p>
              <a:p>
                <a:pPr algn="ctr" rtl="0">
                  <a:defRPr sz="1000"/>
                </a:pPr>
                <a:r>
                  <a:rPr lang="en-US" altLang="ja-JP" sz="1000" dirty="0" smtClean="0">
                    <a:solidFill>
                      <a:schemeClr val="tx1">
                        <a:lumMod val="85000"/>
                        <a:lumOff val="15000"/>
                      </a:schemeClr>
                    </a:solidFill>
                    <a:latin typeface="ヒラギノ丸ゴ ProN W4"/>
                    <a:ea typeface="ヒラギノ丸ゴ ProN W4"/>
                    <a:cs typeface="ヒラギノ丸ゴ ProN W4"/>
                  </a:rPr>
                  <a:t>Manazuru Art Museum</a:t>
                </a:r>
                <a:endParaRPr lang="ja-JP" altLang="en-US" sz="1000"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p:txBody>
          </p:sp>
          <p:sp>
            <p:nvSpPr>
              <p:cNvPr id="17" name="Rectangle 3"/>
              <p:cNvSpPr>
                <a:spLocks noChangeArrowheads="1"/>
              </p:cNvSpPr>
              <p:nvPr/>
            </p:nvSpPr>
            <p:spPr bwMode="auto">
              <a:xfrm>
                <a:off x="2278941" y="1243584"/>
                <a:ext cx="1892514" cy="29260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altLang="ja-JP" sz="500" dirty="0" smtClean="0">
                  <a:latin typeface="ヒラギノ丸ゴ ProN W4"/>
                  <a:ea typeface="ヒラギノ丸ゴ ProN W4"/>
                  <a:cs typeface="ヒラギノ丸ゴ ProN W4"/>
                </a:endParaRPr>
              </a:p>
              <a:p>
                <a:pPr algn="ctr">
                  <a:defRPr sz="1000"/>
                </a:pPr>
                <a:r>
                  <a:rPr lang="en-US" altLang="ja-JP" sz="1000" dirty="0" smtClean="0">
                    <a:latin typeface="ヒラギノ丸ゴ ProN W4"/>
                    <a:ea typeface="ヒラギノ丸ゴ ProN W4"/>
                    <a:cs typeface="ヒラギノ丸ゴ ProN W4"/>
                  </a:rPr>
                  <a:t>Yamaguchi Artist Support</a:t>
                </a:r>
                <a:endPar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p:txBody>
          </p:sp>
          <p:sp>
            <p:nvSpPr>
              <p:cNvPr id="18" name="Rectangle 5"/>
              <p:cNvSpPr>
                <a:spLocks noChangeArrowheads="1"/>
              </p:cNvSpPr>
              <p:nvPr/>
            </p:nvSpPr>
            <p:spPr bwMode="auto">
              <a:xfrm>
                <a:off x="4724400" y="1243584"/>
                <a:ext cx="1095376" cy="29260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altLang="ja-JP" sz="500" dirty="0" smtClean="0">
                  <a:solidFill>
                    <a:schemeClr val="tx1">
                      <a:lumMod val="85000"/>
                      <a:lumOff val="15000"/>
                    </a:schemeClr>
                  </a:solidFill>
                  <a:latin typeface="ヒラギノ丸ゴ ProN W4"/>
                  <a:ea typeface="ヒラギノ丸ゴ ProN W4"/>
                  <a:cs typeface="ヒラギノ丸ゴ ProN W4"/>
                </a:endParaRPr>
              </a:p>
              <a:p>
                <a:pPr algn="ctr" rtl="0">
                  <a:defRPr sz="1000"/>
                </a:pPr>
                <a:r>
                  <a:rPr lang="en-US" altLang="ja-JP" sz="1000" dirty="0" smtClean="0">
                    <a:solidFill>
                      <a:schemeClr val="tx1">
                        <a:lumMod val="85000"/>
                        <a:lumOff val="15000"/>
                      </a:schemeClr>
                    </a:solidFill>
                    <a:latin typeface="ヒラギノ丸ゴ ProN W4"/>
                    <a:ea typeface="ヒラギノ丸ゴ ProN W4"/>
                    <a:cs typeface="ヒラギノ丸ゴ ProN W4"/>
                  </a:rPr>
                  <a:t>jurors</a:t>
                </a:r>
                <a:endParaRPr lang="ja-JP" altLang="en-US" sz="1000" i="0" u="none" strike="noStrike" baseline="0" dirty="0">
                  <a:solidFill>
                    <a:schemeClr val="tx1">
                      <a:lumMod val="85000"/>
                      <a:lumOff val="15000"/>
                    </a:schemeClr>
                  </a:solidFill>
                  <a:latin typeface="ヒラギノ丸ゴ ProN W4"/>
                  <a:ea typeface="ヒラギノ丸ゴ ProN W4"/>
                  <a:cs typeface="ヒラギノ丸ゴ ProN W4"/>
                </a:endParaRPr>
              </a:p>
              <a:p>
                <a:pPr algn="ctr" rtl="0">
                  <a:defRPr sz="1000"/>
                </a:pPr>
                <a:endParaRPr lang="ja-JP" altLang="en-US" sz="1200" i="0" u="none" strike="noStrike" baseline="0" dirty="0">
                  <a:solidFill>
                    <a:schemeClr val="tx1">
                      <a:lumMod val="85000"/>
                      <a:lumOff val="15000"/>
                    </a:schemeClr>
                  </a:solidFill>
                  <a:latin typeface="ヒラギノ丸ゴ ProN W4"/>
                  <a:ea typeface="ヒラギノ丸ゴ ProN W4"/>
                  <a:cs typeface="ヒラギノ丸ゴ ProN W4"/>
                </a:endParaRPr>
              </a:p>
              <a:p>
                <a:pPr algn="ctr" rtl="0">
                  <a:defRPr sz="1000"/>
                </a:pPr>
                <a:endParaRPr lang="ja-JP" altLang="en-US" sz="1200" i="0" u="none" strike="noStrike" baseline="0" dirty="0">
                  <a:solidFill>
                    <a:schemeClr val="tx1">
                      <a:lumMod val="85000"/>
                      <a:lumOff val="15000"/>
                    </a:schemeClr>
                  </a:solidFill>
                  <a:latin typeface="ヒラギノ丸ゴ ProN W4"/>
                  <a:ea typeface="ヒラギノ丸ゴ ProN W4"/>
                  <a:cs typeface="ヒラギノ丸ゴ ProN W4"/>
                </a:endParaRPr>
              </a:p>
            </p:txBody>
          </p:sp>
          <p:cxnSp>
            <p:nvCxnSpPr>
              <p:cNvPr id="19" name="直線コネクタ 18"/>
              <p:cNvCxnSpPr>
                <a:endCxn id="16" idx="0"/>
              </p:cNvCxnSpPr>
              <p:nvPr/>
            </p:nvCxnSpPr>
            <p:spPr>
              <a:xfrm>
                <a:off x="1356064" y="603504"/>
                <a:ext cx="1" cy="64008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1356064" y="603504"/>
                <a:ext cx="3920786" cy="6096"/>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a:endCxn id="18" idx="0"/>
              </p:cNvCxnSpPr>
              <p:nvPr/>
            </p:nvCxnSpPr>
            <p:spPr>
              <a:xfrm>
                <a:off x="5267325" y="609600"/>
                <a:ext cx="4763" cy="633984"/>
              </a:xfrm>
              <a:prstGeom prst="line">
                <a:avLst/>
              </a:prstGeom>
            </p:spPr>
            <p:style>
              <a:lnRef idx="1">
                <a:schemeClr val="dk1"/>
              </a:lnRef>
              <a:fillRef idx="0">
                <a:schemeClr val="dk1"/>
              </a:fillRef>
              <a:effectRef idx="0">
                <a:schemeClr val="dk1"/>
              </a:effectRef>
              <a:fontRef idx="minor">
                <a:schemeClr val="tx1"/>
              </a:fontRef>
            </p:style>
          </p:cxnSp>
        </p:grpSp>
      </p:grpSp>
      <p:sp>
        <p:nvSpPr>
          <p:cNvPr id="32" name="テキスト ボックス 31"/>
          <p:cNvSpPr txBox="1"/>
          <p:nvPr/>
        </p:nvSpPr>
        <p:spPr>
          <a:xfrm>
            <a:off x="5436096" y="3212976"/>
            <a:ext cx="3387530" cy="307777"/>
          </a:xfrm>
          <a:prstGeom prst="rect">
            <a:avLst/>
          </a:prstGeom>
          <a:noFill/>
        </p:spPr>
        <p:txBody>
          <a:bodyPr wrap="none" rtlCol="0" anchor="t">
            <a:spAutoFit/>
          </a:bodyPr>
          <a:lstStyle/>
          <a:p>
            <a:pPr algn="ctr">
              <a:defRPr sz="1000"/>
            </a:pPr>
            <a:r>
              <a:rPr lang="en-US" altLang="ja-JP" sz="1400" b="1" dirty="0" smtClean="0">
                <a:latin typeface="ヒラギノ丸ゴ ProN W4"/>
                <a:ea typeface="ヒラギノ丸ゴ ProN W4"/>
                <a:cs typeface="ヒラギノ丸ゴ ProN W4"/>
              </a:rPr>
              <a:t>Art Olympia Executive Committee</a:t>
            </a:r>
            <a:endParaRPr lang="ja-JP" altLang="en-US" sz="1400" b="1" dirty="0">
              <a:solidFill>
                <a:schemeClr val="tx1">
                  <a:lumMod val="85000"/>
                  <a:lumOff val="15000"/>
                </a:schemeClr>
              </a:solidFill>
              <a:latin typeface="ヒラギノ丸ゴ ProN W4"/>
              <a:ea typeface="ヒラギノ丸ゴ ProN W4"/>
              <a:cs typeface="ヒラギノ丸ゴ ProN W4"/>
            </a:endParaRPr>
          </a:p>
        </p:txBody>
      </p:sp>
      <p:graphicFrame>
        <p:nvGraphicFramePr>
          <p:cNvPr id="35" name="表 34"/>
          <p:cNvGraphicFramePr>
            <a:graphicFrameLocks noGrp="1"/>
          </p:cNvGraphicFramePr>
          <p:nvPr>
            <p:extLst>
              <p:ext uri="{D42A27DB-BD31-4B8C-83A1-F6EECF244321}">
                <p14:modId xmlns:p14="http://schemas.microsoft.com/office/powerpoint/2010/main" val="3004487024"/>
              </p:ext>
            </p:extLst>
          </p:nvPr>
        </p:nvGraphicFramePr>
        <p:xfrm>
          <a:off x="395536" y="3501008"/>
          <a:ext cx="8568952" cy="3049865"/>
        </p:xfrm>
        <a:graphic>
          <a:graphicData uri="http://schemas.openxmlformats.org/drawingml/2006/table">
            <a:tbl>
              <a:tblPr/>
              <a:tblGrid>
                <a:gridCol w="1133400">
                  <a:extLst>
                    <a:ext uri="{9D8B030D-6E8A-4147-A177-3AD203B41FA5}">
                      <a16:colId xmlns:a16="http://schemas.microsoft.com/office/drawing/2014/main" xmlns="" val="2368302448"/>
                    </a:ext>
                  </a:extLst>
                </a:gridCol>
                <a:gridCol w="1396540">
                  <a:extLst>
                    <a:ext uri="{9D8B030D-6E8A-4147-A177-3AD203B41FA5}">
                      <a16:colId xmlns:a16="http://schemas.microsoft.com/office/drawing/2014/main" xmlns="" val="280120151"/>
                    </a:ext>
                  </a:extLst>
                </a:gridCol>
                <a:gridCol w="6039012">
                  <a:extLst>
                    <a:ext uri="{9D8B030D-6E8A-4147-A177-3AD203B41FA5}">
                      <a16:colId xmlns:a16="http://schemas.microsoft.com/office/drawing/2014/main" xmlns="" val="950522885"/>
                    </a:ext>
                  </a:extLst>
                </a:gridCol>
              </a:tblGrid>
              <a:tr h="279919">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 </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name</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profile</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3663773"/>
                  </a:ext>
                </a:extLst>
              </a:tr>
              <a:tr h="486374">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The head</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of </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Committee</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member</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Nobuhiro</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Yamaguchi</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en-US" altLang="ja-JP" sz="1000" b="0" i="0" kern="1200" dirty="0" smtClean="0">
                          <a:solidFill>
                            <a:schemeClr val="tx1"/>
                          </a:solidFill>
                          <a:latin typeface="+mn-lt"/>
                          <a:ea typeface="+mn-ea"/>
                          <a:cs typeface="+mn-cs"/>
                        </a:rPr>
                        <a:t>Businessman. the founder of Art Olympia and the owner of the Living National Treasure Museum.</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7799831"/>
                  </a:ext>
                </a:extLst>
              </a:tr>
              <a:tr h="525277">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Committee</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member</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　</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Satoru</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Kitago</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en-US" altLang="ja-JP" sz="1000" b="0" i="0" u="none" strike="noStrike" kern="1200" dirty="0" smtClean="0">
                          <a:solidFill>
                            <a:schemeClr val="tx1">
                              <a:lumMod val="85000"/>
                              <a:lumOff val="15000"/>
                            </a:schemeClr>
                          </a:solidFill>
                          <a:latin typeface="ヒラギノ丸ゴ ProN W4"/>
                          <a:ea typeface="+mn-ea"/>
                          <a:cs typeface="+mn-cs"/>
                        </a:rPr>
                        <a:t>Sculptor.</a:t>
                      </a:r>
                      <a:r>
                        <a:rPr lang="en-US" altLang="ja-JP" sz="1000" b="0" i="0" kern="1200" dirty="0" smtClean="0">
                          <a:solidFill>
                            <a:schemeClr val="tx1"/>
                          </a:solidFill>
                          <a:latin typeface="+mn-lt"/>
                          <a:ea typeface="+mn-ea"/>
                          <a:cs typeface="+mn-cs"/>
                        </a:rPr>
                        <a:t>Trustee (Research)</a:t>
                      </a:r>
                      <a:r>
                        <a:rPr lang="ja-JP" altLang="en-US" sz="1000" b="0" i="0" kern="1200" dirty="0" smtClean="0">
                          <a:solidFill>
                            <a:schemeClr val="tx1"/>
                          </a:solidFill>
                          <a:latin typeface="+mn-lt"/>
                          <a:ea typeface="+mn-ea"/>
                          <a:cs typeface="+mn-cs"/>
                        </a:rPr>
                        <a:t>／</a:t>
                      </a:r>
                      <a:r>
                        <a:rPr lang="en-US" altLang="ja-JP" sz="1000" b="0" i="0" kern="1200" dirty="0" smtClean="0">
                          <a:solidFill>
                            <a:schemeClr val="tx1"/>
                          </a:solidFill>
                          <a:latin typeface="+mn-lt"/>
                          <a:ea typeface="+mn-ea"/>
                          <a:cs typeface="+mn-cs"/>
                        </a:rPr>
                        <a:t>Professor</a:t>
                      </a:r>
                      <a:r>
                        <a:rPr lang="en-US" altLang="ja-JP" sz="1000" b="0" i="0" kern="1200" baseline="0" dirty="0" smtClean="0">
                          <a:solidFill>
                            <a:schemeClr val="tx1"/>
                          </a:solidFill>
                          <a:latin typeface="+mn-lt"/>
                          <a:ea typeface="+mn-ea"/>
                          <a:cs typeface="+mn-cs"/>
                        </a:rPr>
                        <a:t> of </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Tokyo Univerisity of the Arts.</a:t>
                      </a:r>
                      <a:endPar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endParaRPr>
                    </a:p>
                    <a:p>
                      <a:pPr lvl="1" algn="l"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He was awarded </a:t>
                      </a:r>
                      <a:r>
                        <a:rPr lang="ja-JP" altLang="en-US" sz="1000" b="0" i="0" kern="1200" dirty="0" smtClean="0">
                          <a:solidFill>
                            <a:schemeClr val="tx1"/>
                          </a:solidFill>
                          <a:latin typeface="ヒラギノ丸ゴ ProN W4"/>
                          <a:ea typeface="+mn-ea"/>
                          <a:cs typeface="+mn-cs"/>
                        </a:rPr>
                        <a:t>Ｔ</a:t>
                      </a:r>
                      <a:r>
                        <a:rPr lang="en-US" altLang="ja-JP" sz="1000" b="0" i="0" kern="1200" dirty="0" smtClean="0">
                          <a:solidFill>
                            <a:schemeClr val="tx1"/>
                          </a:solidFill>
                          <a:latin typeface="ヒラギノ丸ゴ ProN W4"/>
                          <a:ea typeface="+mn-ea"/>
                          <a:cs typeface="+mn-cs"/>
                        </a:rPr>
                        <a:t>he First Constantine Brancusi "Encouragement" Prize</a:t>
                      </a:r>
                      <a:r>
                        <a:rPr lang="en-US" altLang="ja-JP" sz="1000" b="0" i="0" kern="1200" baseline="0" dirty="0" smtClean="0">
                          <a:solidFill>
                            <a:schemeClr val="tx1"/>
                          </a:solidFill>
                          <a:latin typeface="+mn-lt"/>
                          <a:ea typeface="+mn-ea"/>
                          <a:cs typeface="+mn-cs"/>
                        </a:rPr>
                        <a:t> in 2003.</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272592"/>
                  </a:ext>
                </a:extLst>
              </a:tr>
              <a:tr h="5252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Committee</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member</a:t>
                      </a:r>
                      <a:endPar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dirty="0" err="1" smtClean="0">
                          <a:effectLst/>
                        </a:rPr>
                        <a:t>Katsuki</a:t>
                      </a:r>
                      <a:r>
                        <a:rPr lang="en-US" altLang="ja-JP" sz="1000" b="0" dirty="0" smtClean="0">
                          <a:effectLst/>
                        </a:rPr>
                        <a:t> Yokoyama</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President of </a:t>
                      </a:r>
                      <a:r>
                        <a:rPr lang="en-US" altLang="ja-JP" sz="1000" b="0" i="0" u="none" strike="noStrike" dirty="0" err="1" smtClean="0">
                          <a:solidFill>
                            <a:schemeClr val="tx1">
                              <a:lumMod val="85000"/>
                              <a:lumOff val="15000"/>
                            </a:schemeClr>
                          </a:solidFill>
                          <a:latin typeface="ヒラギノ丸ゴ ProN W4"/>
                          <a:ea typeface="ヒラギノ丸ゴ ProN W4"/>
                          <a:cs typeface="ヒラギノ丸ゴ ProN W4"/>
                        </a:rPr>
                        <a:t>Joshibi</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 University of Art and Design and </a:t>
                      </a:r>
                      <a:r>
                        <a:rPr lang="en-US" altLang="ja-JP" sz="1000" b="0" i="0" u="none" strike="noStrike" dirty="0" err="1" smtClean="0">
                          <a:solidFill>
                            <a:schemeClr val="tx1">
                              <a:lumMod val="85000"/>
                              <a:lumOff val="15000"/>
                            </a:schemeClr>
                          </a:solidFill>
                          <a:latin typeface="ヒラギノ丸ゴ ProN W4"/>
                          <a:ea typeface="ヒラギノ丸ゴ ProN W4"/>
                          <a:cs typeface="ヒラギノ丸ゴ ProN W4"/>
                        </a:rPr>
                        <a:t>Joshibi</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 junior college of Art and Design.</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735">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Committee</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member</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Toyomi</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Hoshina</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en-US" altLang="ja-JP" sz="1000" b="0" i="0" kern="1200" dirty="0" smtClean="0">
                          <a:solidFill>
                            <a:schemeClr val="tx1"/>
                          </a:solidFill>
                          <a:latin typeface="+mn-lt"/>
                          <a:ea typeface="+mn-ea"/>
                          <a:cs typeface="+mn-cs"/>
                        </a:rPr>
                        <a:t>Professor,Dean of The Faculty of Fine Arts</a:t>
                      </a:r>
                      <a:r>
                        <a:rPr lang="en-US" altLang="ja-JP" sz="1000" b="0" i="0" u="none" strike="noStrike" kern="1200" baseline="0" dirty="0" smtClean="0">
                          <a:solidFill>
                            <a:schemeClr val="tx1">
                              <a:lumMod val="85000"/>
                              <a:lumOff val="15000"/>
                            </a:schemeClr>
                          </a:solidFill>
                          <a:latin typeface="ヒラギノ丸ゴ ProN W4"/>
                          <a:ea typeface="+mn-ea"/>
                          <a:cs typeface="+mn-cs"/>
                        </a:rPr>
                        <a:t> of </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Tokyo Univerisity of the Arts.</a:t>
                      </a:r>
                      <a:endPar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9428928"/>
                  </a:ext>
                </a:extLst>
              </a:tr>
              <a:tr h="438735">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Committee</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member</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Yoshiyuki</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Yabe</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Director of </a:t>
                      </a:r>
                      <a:r>
                        <a:rPr lang="en-US" altLang="ja-JP" sz="1000" dirty="0" smtClean="0">
                          <a:latin typeface="ヒラギノ丸ゴ ProN W4"/>
                          <a:ea typeface="ヒラギノ丸ゴ ProN W4"/>
                          <a:cs typeface="ヒラギノ丸ゴ ProN W4"/>
                        </a:rPr>
                        <a:t>Living National Treasure Museum.</a:t>
                      </a:r>
                      <a:endParaRPr lang="ja-JP" altLang="en-US" sz="1000" b="1" i="0" u="none" strike="noStrike" baseline="0" dirty="0" smtClean="0">
                        <a:solidFill>
                          <a:schemeClr val="tx1">
                            <a:lumMod val="85000"/>
                            <a:lumOff val="15000"/>
                          </a:schemeClr>
                        </a:solidFill>
                        <a:latin typeface="ヒラギノ丸ゴ ProN W4"/>
                        <a:ea typeface="ヒラギノ丸ゴ ProN W4"/>
                        <a:cs typeface="ヒラギノ丸ゴ ProN W4"/>
                      </a:endParaRPr>
                    </a:p>
                    <a:p>
                      <a:pPr lvl="1" algn="l"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China and tea ceremony </a:t>
                      </a:r>
                      <a:r>
                        <a:rPr lang="en-US" altLang="ja-JP" sz="1000" b="0" i="0" u="none" strike="noStrike" dirty="0" err="1" smtClean="0">
                          <a:solidFill>
                            <a:schemeClr val="tx1">
                              <a:lumMod val="85000"/>
                              <a:lumOff val="15000"/>
                            </a:schemeClr>
                          </a:solidFill>
                          <a:latin typeface="ヒラギノ丸ゴ ProN W4"/>
                          <a:ea typeface="ヒラギノ丸ゴ ProN W4"/>
                          <a:cs typeface="ヒラギノ丸ゴ ProN W4"/>
                        </a:rPr>
                        <a:t>historians</a:t>
                      </a:r>
                      <a:r>
                        <a:rPr lang="en-US" altLang="ja-JP" sz="1000" b="0" i="0" u="none" strike="noStrike" baseline="0" dirty="0" err="1" smtClean="0">
                          <a:solidFill>
                            <a:schemeClr val="tx1">
                              <a:lumMod val="85000"/>
                              <a:lumOff val="15000"/>
                            </a:schemeClr>
                          </a:solidFill>
                          <a:latin typeface="ヒラギノ丸ゴ ProN W4"/>
                          <a:ea typeface="ヒラギノ丸ゴ ProN W4"/>
                          <a:cs typeface="ヒラギノ丸ゴ ProN W4"/>
                        </a:rPr>
                        <a:t>,</a:t>
                      </a:r>
                      <a:r>
                        <a:rPr lang="en-US" altLang="ja-JP" sz="1000" b="0" i="0" u="none" strike="noStrike" dirty="0" err="1" smtClean="0">
                          <a:solidFill>
                            <a:schemeClr val="tx1">
                              <a:lumMod val="85000"/>
                              <a:lumOff val="15000"/>
                            </a:schemeClr>
                          </a:solidFill>
                          <a:latin typeface="ヒラギノ丸ゴ ProN W4"/>
                          <a:ea typeface="ヒラギノ丸ゴ ProN W4"/>
                          <a:cs typeface="ヒラギノ丸ゴ ProN W4"/>
                        </a:rPr>
                        <a:t>awarded</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 the 9</a:t>
                      </a:r>
                      <a:r>
                        <a:rPr lang="en-US" altLang="ja-JP" sz="1000" b="0" i="0" u="none" strike="noStrike" baseline="30000" dirty="0" smtClean="0">
                          <a:solidFill>
                            <a:schemeClr val="tx1">
                              <a:lumMod val="85000"/>
                              <a:lumOff val="15000"/>
                            </a:schemeClr>
                          </a:solidFill>
                          <a:latin typeface="ヒラギノ丸ゴ ProN W4"/>
                          <a:ea typeface="ヒラギノ丸ゴ ProN W4"/>
                          <a:cs typeface="ヒラギノ丸ゴ ProN W4"/>
                        </a:rPr>
                        <a:t>th</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 tea culture from the URASENKE award in 2011.</a:t>
                      </a:r>
                    </a:p>
                    <a:p>
                      <a:pPr lvl="1" algn="l"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Privious</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chief</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of </a:t>
                      </a: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Tokyo</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National Museum Ceramics office.</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558">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Committee</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member</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Shinichi</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Hara</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rPr>
                        <a:t>Associate professor</a:t>
                      </a:r>
                      <a:r>
                        <a:rPr lang="en-US" altLang="ja-JP" sz="1000" b="0" i="0" u="none" strike="noStrike" baseline="0" dirty="0" smtClean="0">
                          <a:solidFill>
                            <a:schemeClr val="tx1">
                              <a:lumMod val="85000"/>
                              <a:lumOff val="15000"/>
                            </a:schemeClr>
                          </a:solidFill>
                          <a:latin typeface="ヒラギノ丸ゴ ProN W4"/>
                          <a:ea typeface="ヒラギノ丸ゴ ProN W4"/>
                          <a:cs typeface="ヒラギノ丸ゴ ProN W4"/>
                        </a:rPr>
                        <a:t> of Sculpture of Tokyo Univerisity of the Arts.</a:t>
                      </a:r>
                      <a:endPar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4084783"/>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2665</TotalTime>
  <Words>1422</Words>
  <Application>Microsoft Office PowerPoint</Application>
  <PresentationFormat>画面に合わせる (4:3)</PresentationFormat>
  <Paragraphs>239</Paragraphs>
  <Slides>10</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Ｐゴシック</vt:lpstr>
      <vt:lpstr>News Gothic MT</vt:lpstr>
      <vt:lpstr>ヒラギノ丸ゴ ProN W4</vt:lpstr>
      <vt:lpstr>メイリオ</vt:lpstr>
      <vt:lpstr>Arial</vt:lpstr>
      <vt:lpstr>Wingdings 2</vt:lpstr>
      <vt:lpstr>Breeze</vt:lpstr>
      <vt:lpstr> Ａｒｔ　Olympia 2015  -from Art Olympia to the world-　  sponsored by：Art Olympia Executive Committee, Yamaguchi Artist Support, Living National Treasure Museum cooperated by : Toshima City,Tokyo</vt:lpstr>
      <vt:lpstr>PowerPoint プレゼンテーション</vt:lpstr>
      <vt:lpstr>PowerPoint プレゼンテーション</vt:lpstr>
      <vt:lpstr>Jurors</vt:lpstr>
      <vt:lpstr>Jurors</vt:lpstr>
      <vt:lpstr>Judging</vt:lpstr>
      <vt:lpstr>PowerPoint プレゼンテーション</vt:lpstr>
      <vt:lpstr>Schedule</vt:lpstr>
      <vt:lpstr>Organization</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アートオリンピック 2015</dc:title>
  <dc:creator>FJ-USER</dc:creator>
  <cp:lastModifiedBy>watanabe</cp:lastModifiedBy>
  <cp:revision>277</cp:revision>
  <cp:lastPrinted>2014-09-19T01:29:29Z</cp:lastPrinted>
  <dcterms:created xsi:type="dcterms:W3CDTF">2014-05-30T18:23:13Z</dcterms:created>
  <dcterms:modified xsi:type="dcterms:W3CDTF">2014-09-19T01:55:04Z</dcterms:modified>
</cp:coreProperties>
</file>