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0" r:id="rId2"/>
    <p:sldId id="257" r:id="rId3"/>
    <p:sldId id="259"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EAED0-721D-4644-B312-2009443E65D6}" type="datetimeFigureOut">
              <a:rPr kumimoji="1" lang="ja-JP" altLang="en-US" smtClean="0"/>
              <a:t>2014/7/12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A782A-A90C-4936-B6E3-07FEFC8545C5}" type="slidenum">
              <a:rPr kumimoji="1" lang="ja-JP" altLang="en-US" smtClean="0"/>
              <a:t>‹#›</a:t>
            </a:fld>
            <a:endParaRPr kumimoji="1" lang="ja-JP" altLang="en-US"/>
          </a:p>
        </p:txBody>
      </p:sp>
    </p:spTree>
    <p:extLst>
      <p:ext uri="{BB962C8B-B14F-4D97-AF65-F5344CB8AC3E}">
        <p14:creationId xmlns:p14="http://schemas.microsoft.com/office/powerpoint/2010/main" val="204236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300" u="sng">
                <a:solidFill>
                  <a:schemeClr val="tx1"/>
                </a:solidFill>
                <a:latin typeface="Times New Roman" pitchFamily="18" charset="0"/>
                <a:ea typeface="ＭＳ Ｐゴシック" pitchFamily="50" charset="-128"/>
              </a:defRPr>
            </a:lvl1pPr>
            <a:lvl2pPr marL="704242" indent="-270862" eaLnBrk="0" hangingPunct="0">
              <a:defRPr kumimoji="1" sz="2300" u="sng">
                <a:solidFill>
                  <a:schemeClr val="tx1"/>
                </a:solidFill>
                <a:latin typeface="Times New Roman" pitchFamily="18" charset="0"/>
                <a:ea typeface="ＭＳ Ｐゴシック" pitchFamily="50" charset="-128"/>
              </a:defRPr>
            </a:lvl2pPr>
            <a:lvl3pPr marL="1083450" indent="-216690" eaLnBrk="0" hangingPunct="0">
              <a:defRPr kumimoji="1" sz="2300" u="sng">
                <a:solidFill>
                  <a:schemeClr val="tx1"/>
                </a:solidFill>
                <a:latin typeface="Times New Roman" pitchFamily="18" charset="0"/>
                <a:ea typeface="ＭＳ Ｐゴシック" pitchFamily="50" charset="-128"/>
              </a:defRPr>
            </a:lvl3pPr>
            <a:lvl4pPr marL="1516830" indent="-216690" eaLnBrk="0" hangingPunct="0">
              <a:defRPr kumimoji="1" sz="2300" u="sng">
                <a:solidFill>
                  <a:schemeClr val="tx1"/>
                </a:solidFill>
                <a:latin typeface="Times New Roman" pitchFamily="18" charset="0"/>
                <a:ea typeface="ＭＳ Ｐゴシック" pitchFamily="50" charset="-128"/>
              </a:defRPr>
            </a:lvl4pPr>
            <a:lvl5pPr marL="1950209" indent="-216690" eaLnBrk="0" hangingPunct="0">
              <a:defRPr kumimoji="1" sz="2300" u="sng">
                <a:solidFill>
                  <a:schemeClr val="tx1"/>
                </a:solidFill>
                <a:latin typeface="Times New Roman" pitchFamily="18" charset="0"/>
                <a:ea typeface="ＭＳ Ｐゴシック" pitchFamily="50" charset="-128"/>
              </a:defRPr>
            </a:lvl5pPr>
            <a:lvl6pPr marL="2383589" indent="-216690" eaLnBrk="0" fontAlgn="base" hangingPunct="0">
              <a:spcBef>
                <a:spcPct val="0"/>
              </a:spcBef>
              <a:spcAft>
                <a:spcPct val="0"/>
              </a:spcAft>
              <a:defRPr kumimoji="1" sz="2300" u="sng">
                <a:solidFill>
                  <a:schemeClr val="tx1"/>
                </a:solidFill>
                <a:latin typeface="Times New Roman" pitchFamily="18" charset="0"/>
                <a:ea typeface="ＭＳ Ｐゴシック" pitchFamily="50" charset="-128"/>
              </a:defRPr>
            </a:lvl6pPr>
            <a:lvl7pPr marL="2816969" indent="-216690" eaLnBrk="0" fontAlgn="base" hangingPunct="0">
              <a:spcBef>
                <a:spcPct val="0"/>
              </a:spcBef>
              <a:spcAft>
                <a:spcPct val="0"/>
              </a:spcAft>
              <a:defRPr kumimoji="1" sz="2300" u="sng">
                <a:solidFill>
                  <a:schemeClr val="tx1"/>
                </a:solidFill>
                <a:latin typeface="Times New Roman" pitchFamily="18" charset="0"/>
                <a:ea typeface="ＭＳ Ｐゴシック" pitchFamily="50" charset="-128"/>
              </a:defRPr>
            </a:lvl7pPr>
            <a:lvl8pPr marL="3250349" indent="-216690" eaLnBrk="0" fontAlgn="base" hangingPunct="0">
              <a:spcBef>
                <a:spcPct val="0"/>
              </a:spcBef>
              <a:spcAft>
                <a:spcPct val="0"/>
              </a:spcAft>
              <a:defRPr kumimoji="1" sz="2300" u="sng">
                <a:solidFill>
                  <a:schemeClr val="tx1"/>
                </a:solidFill>
                <a:latin typeface="Times New Roman" pitchFamily="18" charset="0"/>
                <a:ea typeface="ＭＳ Ｐゴシック" pitchFamily="50" charset="-128"/>
              </a:defRPr>
            </a:lvl8pPr>
            <a:lvl9pPr marL="3683729" indent="-216690" eaLnBrk="0" fontAlgn="base" hangingPunct="0">
              <a:spcBef>
                <a:spcPct val="0"/>
              </a:spcBef>
              <a:spcAft>
                <a:spcPct val="0"/>
              </a:spcAft>
              <a:defRPr kumimoji="1" sz="2300" u="sng">
                <a:solidFill>
                  <a:schemeClr val="tx1"/>
                </a:solidFill>
                <a:latin typeface="Times New Roman" pitchFamily="18" charset="0"/>
                <a:ea typeface="ＭＳ Ｐゴシック" pitchFamily="50" charset="-128"/>
              </a:defRPr>
            </a:lvl9pPr>
          </a:lstStyle>
          <a:p>
            <a:pPr eaLnBrk="1" hangingPunct="1"/>
            <a:fld id="{A15685D1-6726-4BC0-8A4E-FA77117277BA}" type="slidenum">
              <a:rPr lang="ja-JP" altLang="en-US" sz="1200"/>
              <a:pPr eaLnBrk="1" hangingPunct="1"/>
              <a:t>1</a:t>
            </a:fld>
            <a:endParaRPr lang="ja-JP"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31602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248342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256957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89572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424496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127826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74608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410402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195526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105256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CCBF378-DD4F-4691-8C15-F2416BE45BBC}" type="datetimeFigureOut">
              <a:rPr kumimoji="1" lang="ja-JP" altLang="en-US" smtClean="0"/>
              <a:t>2014/7/12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413734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BF378-DD4F-4691-8C15-F2416BE45BBC}" type="datetimeFigureOut">
              <a:rPr kumimoji="1" lang="ja-JP" altLang="en-US" smtClean="0"/>
              <a:t>2014/7/12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2D6BC-C193-465D-AFDA-71A8E02E8945}" type="slidenum">
              <a:rPr kumimoji="1" lang="ja-JP" altLang="en-US" smtClean="0"/>
              <a:t>‹#›</a:t>
            </a:fld>
            <a:endParaRPr kumimoji="1" lang="ja-JP" altLang="en-US"/>
          </a:p>
        </p:txBody>
      </p:sp>
    </p:spTree>
    <p:extLst>
      <p:ext uri="{BB962C8B-B14F-4D97-AF65-F5344CB8AC3E}">
        <p14:creationId xmlns:p14="http://schemas.microsoft.com/office/powerpoint/2010/main" val="2059377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9538" y="130175"/>
            <a:ext cx="5084762" cy="3154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角丸四角形 69"/>
          <p:cNvSpPr/>
          <p:nvPr/>
        </p:nvSpPr>
        <p:spPr>
          <a:xfrm>
            <a:off x="5326063" y="163513"/>
            <a:ext cx="3733800" cy="2990850"/>
          </a:xfrm>
          <a:prstGeom prst="roundRect">
            <a:avLst>
              <a:gd name="adj" fmla="val 998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角丸四角形 70"/>
          <p:cNvSpPr/>
          <p:nvPr/>
        </p:nvSpPr>
        <p:spPr>
          <a:xfrm>
            <a:off x="5326063" y="130175"/>
            <a:ext cx="3733800" cy="314325"/>
          </a:xfrm>
          <a:prstGeom prst="round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u="none" dirty="0">
                <a:solidFill>
                  <a:schemeClr val="tx2"/>
                </a:solidFill>
                <a:latin typeface="HGPｺﾞｼｯｸE" panose="020B0900000000000000" pitchFamily="50" charset="-128"/>
                <a:ea typeface="HGPｺﾞｼｯｸE" panose="020B0900000000000000" pitchFamily="50" charset="-128"/>
              </a:rPr>
              <a:t>おもてなしアプリ「旅</a:t>
            </a:r>
            <a:r>
              <a:rPr lang="ja-JP" altLang="en-US" sz="1400" u="none" dirty="0" err="1">
                <a:solidFill>
                  <a:schemeClr val="tx2"/>
                </a:solidFill>
                <a:latin typeface="HGPｺﾞｼｯｸE" panose="020B0900000000000000" pitchFamily="50" charset="-128"/>
                <a:ea typeface="HGPｺﾞｼｯｸE" panose="020B0900000000000000" pitchFamily="50" charset="-128"/>
              </a:rPr>
              <a:t>ぷら</a:t>
            </a:r>
            <a:r>
              <a:rPr lang="ja-JP" altLang="en-US" sz="1400" u="none" dirty="0">
                <a:solidFill>
                  <a:schemeClr val="tx2"/>
                </a:solidFill>
                <a:latin typeface="HGPｺﾞｼｯｸE" panose="020B0900000000000000" pitchFamily="50" charset="-128"/>
                <a:ea typeface="HGPｺﾞｼｯｸE" panose="020B0900000000000000" pitchFamily="50" charset="-128"/>
              </a:rPr>
              <a:t>」のポイント</a:t>
            </a:r>
          </a:p>
        </p:txBody>
      </p:sp>
      <p:sp>
        <p:nvSpPr>
          <p:cNvPr id="4101" name="テキスト ボックス 71"/>
          <p:cNvSpPr txBox="1">
            <a:spLocks noChangeArrowheads="1"/>
          </p:cNvSpPr>
          <p:nvPr/>
        </p:nvSpPr>
        <p:spPr bwMode="auto">
          <a:xfrm>
            <a:off x="5454650" y="698500"/>
            <a:ext cx="35814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0975" indent="-180975"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latin typeface="HGPｺﾞｼｯｸE" pitchFamily="50" charset="-128"/>
                <a:ea typeface="HGPｺﾞｼｯｸE" pitchFamily="50" charset="-128"/>
              </a:rPr>
              <a:t>①旅行計画作成～検索・ナビゲーション・域内周遊をサポート</a:t>
            </a:r>
            <a:endParaRPr lang="en-US" altLang="ja-JP" sz="1400" u="none">
              <a:latin typeface="HGPｺﾞｼｯｸE" pitchFamily="50" charset="-128"/>
              <a:ea typeface="HGPｺﾞｼｯｸE" pitchFamily="50" charset="-128"/>
            </a:endParaRPr>
          </a:p>
          <a:p>
            <a:pPr eaLnBrk="1" hangingPunct="1"/>
            <a:r>
              <a:rPr lang="ja-JP" altLang="en-US" sz="1400" u="none">
                <a:latin typeface="HGPｺﾞｼｯｸE" pitchFamily="50" charset="-128"/>
                <a:ea typeface="HGPｺﾞｼｯｸE" pitchFamily="50" charset="-128"/>
              </a:rPr>
              <a:t>　　（他県からの流入も促進）</a:t>
            </a:r>
            <a:endParaRPr lang="en-US" altLang="ja-JP" sz="1400" u="none">
              <a:latin typeface="HGPｺﾞｼｯｸE" pitchFamily="50" charset="-128"/>
              <a:ea typeface="HGPｺﾞｼｯｸE" pitchFamily="50" charset="-128"/>
            </a:endParaRPr>
          </a:p>
          <a:p>
            <a:pPr eaLnBrk="1" hangingPunct="1"/>
            <a:r>
              <a:rPr lang="ja-JP" altLang="en-US" sz="1400" u="none">
                <a:latin typeface="HGPｺﾞｼｯｸE" pitchFamily="50" charset="-128"/>
                <a:ea typeface="HGPｺﾞｼｯｸE" pitchFamily="50" charset="-128"/>
              </a:rPr>
              <a:t>②地域の方々によるタイムリーな情報発信</a:t>
            </a:r>
            <a:endParaRPr lang="en-US" altLang="ja-JP" sz="1400" u="none">
              <a:latin typeface="HGPｺﾞｼｯｸE" pitchFamily="50" charset="-128"/>
              <a:ea typeface="HGPｺﾞｼｯｸE" pitchFamily="50" charset="-128"/>
            </a:endParaRPr>
          </a:p>
          <a:p>
            <a:pPr eaLnBrk="1" hangingPunct="1"/>
            <a:r>
              <a:rPr lang="ja-JP" altLang="en-US" sz="1400" u="none">
                <a:latin typeface="HGPｺﾞｼｯｸE" pitchFamily="50" charset="-128"/>
                <a:ea typeface="HGPｺﾞｼｯｸE" pitchFamily="50" charset="-128"/>
              </a:rPr>
              <a:t>　　（とれたて情報発信）</a:t>
            </a:r>
            <a:endParaRPr lang="en-US" altLang="ja-JP" sz="1400" u="none">
              <a:latin typeface="HGPｺﾞｼｯｸE" pitchFamily="50" charset="-128"/>
              <a:ea typeface="HGPｺﾞｼｯｸE" pitchFamily="50" charset="-128"/>
            </a:endParaRPr>
          </a:p>
          <a:p>
            <a:pPr eaLnBrk="1" hangingPunct="1"/>
            <a:r>
              <a:rPr lang="ja-JP" altLang="en-US" sz="1400" u="none">
                <a:latin typeface="HGPｺﾞｼｯｸE" pitchFamily="50" charset="-128"/>
                <a:ea typeface="HGPｺﾞｼｯｸE" pitchFamily="50" charset="-128"/>
              </a:rPr>
              <a:t>③「スポット情報」と「とれたて情報」が紐づく</a:t>
            </a:r>
            <a:endParaRPr lang="en-US" altLang="ja-JP" sz="1400" u="none">
              <a:latin typeface="HGPｺﾞｼｯｸE" pitchFamily="50" charset="-128"/>
              <a:ea typeface="HGPｺﾞｼｯｸE" pitchFamily="50" charset="-128"/>
            </a:endParaRPr>
          </a:p>
          <a:p>
            <a:pPr eaLnBrk="1" hangingPunct="1"/>
            <a:r>
              <a:rPr lang="ja-JP" altLang="en-US" sz="1400" u="none">
                <a:latin typeface="HGPｺﾞｼｯｸE" pitchFamily="50" charset="-128"/>
                <a:ea typeface="HGPｺﾞｼｯｸE" pitchFamily="50" charset="-128"/>
              </a:rPr>
              <a:t>　　⇒今、どこで何が起きているかが分かる</a:t>
            </a:r>
            <a:endParaRPr lang="en-US" altLang="ja-JP" sz="1400" u="none">
              <a:latin typeface="HGPｺﾞｼｯｸE" pitchFamily="50" charset="-128"/>
              <a:ea typeface="HGPｺﾞｼｯｸE" pitchFamily="50" charset="-128"/>
            </a:endParaRPr>
          </a:p>
          <a:p>
            <a:pPr eaLnBrk="1" hangingPunct="1"/>
            <a:r>
              <a:rPr lang="ja-JP" altLang="en-US" sz="1400" u="none">
                <a:latin typeface="HGPｺﾞｼｯｸE" pitchFamily="50" charset="-128"/>
                <a:ea typeface="HGPｺﾞｼｯｸE" pitchFamily="50" charset="-128"/>
              </a:rPr>
              <a:t>　　（ユーザの行動を促す仕組み）</a:t>
            </a:r>
            <a:endParaRPr lang="en-US" altLang="ja-JP" sz="1400" u="none">
              <a:latin typeface="HGPｺﾞｼｯｸE" pitchFamily="50" charset="-128"/>
              <a:ea typeface="HGPｺﾞｼｯｸE" pitchFamily="50" charset="-128"/>
            </a:endParaRPr>
          </a:p>
          <a:p>
            <a:pPr eaLnBrk="1" hangingPunct="1"/>
            <a:r>
              <a:rPr lang="ja-JP" altLang="en-US" sz="1400" u="none">
                <a:latin typeface="HGPｺﾞｼｯｸE" pitchFamily="50" charset="-128"/>
                <a:ea typeface="HGPｺﾞｼｯｸE" pitchFamily="50" charset="-128"/>
              </a:rPr>
              <a:t>④「行きたい」気持ちが持続しているうちに、計画、予約、そして行動へ。業界初、誘客が出来る観光アプリ</a:t>
            </a:r>
            <a:endParaRPr lang="en-US" altLang="ja-JP" sz="1400" u="none">
              <a:latin typeface="HGPｺﾞｼｯｸE" pitchFamily="50" charset="-128"/>
              <a:ea typeface="HGPｺﾞｼｯｸE" pitchFamily="50" charset="-128"/>
            </a:endParaRPr>
          </a:p>
        </p:txBody>
      </p:sp>
      <p:sp>
        <p:nvSpPr>
          <p:cNvPr id="74" name="テキスト ボックス 73"/>
          <p:cNvSpPr txBox="1"/>
          <p:nvPr/>
        </p:nvSpPr>
        <p:spPr>
          <a:xfrm>
            <a:off x="231775" y="106363"/>
            <a:ext cx="4719638" cy="708025"/>
          </a:xfrm>
          <a:prstGeom prst="rect">
            <a:avLst/>
          </a:prstGeom>
          <a:noFill/>
        </p:spPr>
        <p:txBody>
          <a:bodyPr wrap="none">
            <a:spAutoFit/>
          </a:bodyPr>
          <a:lstStyle/>
          <a:p>
            <a:pPr>
              <a:defRPr/>
            </a:pPr>
            <a:r>
              <a:rPr lang="ja-JP" altLang="en-US" sz="2000" u="none" dirty="0">
                <a:solidFill>
                  <a:srgbClr val="0070C0"/>
                </a:solidFill>
                <a:latin typeface="HGP創英角ﾎﾟｯﾌﾟ体" panose="040B0A00000000000000" pitchFamily="50" charset="-128"/>
                <a:ea typeface="HGP創英角ﾎﾟｯﾌﾟ体" panose="040B0A00000000000000" pitchFamily="50" charset="-128"/>
              </a:rPr>
              <a:t>観光アプリを通じて、地域の観光事業者と</a:t>
            </a:r>
            <a:endParaRPr lang="en-US" altLang="ja-JP" sz="2000" u="none" dirty="0">
              <a:solidFill>
                <a:srgbClr val="0070C0"/>
              </a:solidFill>
              <a:latin typeface="HGP創英角ﾎﾟｯﾌﾟ体" panose="040B0A00000000000000" pitchFamily="50" charset="-128"/>
              <a:ea typeface="HGP創英角ﾎﾟｯﾌﾟ体" panose="040B0A00000000000000" pitchFamily="50" charset="-128"/>
            </a:endParaRPr>
          </a:p>
          <a:p>
            <a:pPr>
              <a:defRPr/>
            </a:pPr>
            <a:r>
              <a:rPr lang="ja-JP" altLang="en-US" sz="2000" u="none" dirty="0">
                <a:solidFill>
                  <a:srgbClr val="0070C0"/>
                </a:solidFill>
                <a:latin typeface="HGP創英角ﾎﾟｯﾌﾟ体" panose="040B0A00000000000000" pitchFamily="50" charset="-128"/>
                <a:ea typeface="HGP創英角ﾎﾟｯﾌﾟ体" panose="040B0A00000000000000" pitchFamily="50" charset="-128"/>
              </a:rPr>
              <a:t>旅行者をつなぐ、おもてなしアプリ！！</a:t>
            </a:r>
          </a:p>
        </p:txBody>
      </p:sp>
      <p:sp>
        <p:nvSpPr>
          <p:cNvPr id="53" name="正方形/長方形 52"/>
          <p:cNvSpPr/>
          <p:nvPr/>
        </p:nvSpPr>
        <p:spPr>
          <a:xfrm>
            <a:off x="125413" y="3860800"/>
            <a:ext cx="2460625" cy="1449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ja-JP" altLang="en-US" sz="1400" i="1" u="none" dirty="0">
                <a:solidFill>
                  <a:schemeClr val="tx2"/>
                </a:solidFill>
                <a:latin typeface="HGPｺﾞｼｯｸE" panose="020B0900000000000000" pitchFamily="50" charset="-128"/>
                <a:ea typeface="HGPｺﾞｼｯｸE" panose="020B0900000000000000" pitchFamily="50" charset="-128"/>
              </a:rPr>
              <a:t>国内旅行者</a:t>
            </a:r>
          </a:p>
        </p:txBody>
      </p:sp>
      <p:sp>
        <p:nvSpPr>
          <p:cNvPr id="54" name="正方形/長方形 53"/>
          <p:cNvSpPr/>
          <p:nvPr/>
        </p:nvSpPr>
        <p:spPr>
          <a:xfrm>
            <a:off x="2571750" y="3860800"/>
            <a:ext cx="2455863" cy="1449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r" fontAlgn="auto">
              <a:spcBef>
                <a:spcPts val="0"/>
              </a:spcBef>
              <a:spcAft>
                <a:spcPts val="0"/>
              </a:spcAft>
              <a:defRPr/>
            </a:pPr>
            <a:r>
              <a:rPr lang="ja-JP" altLang="en-US" sz="1400" i="1" u="none" dirty="0">
                <a:solidFill>
                  <a:schemeClr val="tx2"/>
                </a:solidFill>
                <a:latin typeface="HGPｺﾞｼｯｸE" panose="020B0900000000000000" pitchFamily="50" charset="-128"/>
                <a:ea typeface="HGPｺﾞｼｯｸE" panose="020B0900000000000000" pitchFamily="50" charset="-128"/>
              </a:rPr>
              <a:t>外国人観光客</a:t>
            </a:r>
          </a:p>
        </p:txBody>
      </p:sp>
      <p:sp>
        <p:nvSpPr>
          <p:cNvPr id="55" name="正方形/長方形 54"/>
          <p:cNvSpPr/>
          <p:nvPr/>
        </p:nvSpPr>
        <p:spPr>
          <a:xfrm>
            <a:off x="125413" y="5302250"/>
            <a:ext cx="2460625"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fontAlgn="auto">
              <a:spcBef>
                <a:spcPts val="0"/>
              </a:spcBef>
              <a:spcAft>
                <a:spcPts val="0"/>
              </a:spcAft>
              <a:defRPr/>
            </a:pPr>
            <a:r>
              <a:rPr lang="ja-JP" altLang="en-US" sz="1400" i="1" u="none" dirty="0">
                <a:solidFill>
                  <a:schemeClr val="tx2"/>
                </a:solidFill>
                <a:latin typeface="HGPｺﾞｼｯｸE" panose="020B0900000000000000" pitchFamily="50" charset="-128"/>
                <a:ea typeface="HGPｺﾞｼｯｸE" panose="020B0900000000000000" pitchFamily="50" charset="-128"/>
              </a:rPr>
              <a:t>観光事業者</a:t>
            </a:r>
          </a:p>
        </p:txBody>
      </p:sp>
      <p:sp>
        <p:nvSpPr>
          <p:cNvPr id="56" name="正方形/長方形 55"/>
          <p:cNvSpPr/>
          <p:nvPr/>
        </p:nvSpPr>
        <p:spPr>
          <a:xfrm>
            <a:off x="2571750" y="5302250"/>
            <a:ext cx="2455863"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r" fontAlgn="auto">
              <a:spcBef>
                <a:spcPts val="0"/>
              </a:spcBef>
              <a:spcAft>
                <a:spcPts val="0"/>
              </a:spcAft>
              <a:defRPr/>
            </a:pPr>
            <a:r>
              <a:rPr lang="ja-JP" altLang="en-US" sz="1400" i="1" u="none" dirty="0">
                <a:solidFill>
                  <a:schemeClr val="tx2"/>
                </a:solidFill>
                <a:latin typeface="HGPｺﾞｼｯｸE" panose="020B0900000000000000" pitchFamily="50" charset="-128"/>
                <a:ea typeface="HGPｺﾞｼｯｸE" panose="020B0900000000000000" pitchFamily="50" charset="-128"/>
              </a:rPr>
              <a:t>観光協会様</a:t>
            </a:r>
          </a:p>
        </p:txBody>
      </p:sp>
      <p:sp>
        <p:nvSpPr>
          <p:cNvPr id="57" name="テキスト ボックス 8"/>
          <p:cNvSpPr txBox="1">
            <a:spLocks noChangeArrowheads="1"/>
          </p:cNvSpPr>
          <p:nvPr/>
        </p:nvSpPr>
        <p:spPr bwMode="auto">
          <a:xfrm>
            <a:off x="109538" y="4157663"/>
            <a:ext cx="24765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慣れない</a:t>
            </a:r>
            <a:r>
              <a:rPr lang="ja-JP" altLang="en-US" sz="1050" u="none" dirty="0">
                <a:solidFill>
                  <a:schemeClr val="tx2"/>
                </a:solidFill>
                <a:latin typeface="HGPｺﾞｼｯｸE" panose="020B0900000000000000" pitchFamily="50" charset="-128"/>
                <a:ea typeface="HGPｺﾞｼｯｸE" panose="020B0900000000000000" pitchFamily="50" charset="-128"/>
              </a:rPr>
              <a:t>土地</a:t>
            </a:r>
            <a:r>
              <a:rPr lang="ja-JP" altLang="en-US" sz="1050" u="none" dirty="0" smtClean="0">
                <a:solidFill>
                  <a:schemeClr val="tx2"/>
                </a:solidFill>
                <a:latin typeface="HGPｺﾞｼｯｸE" panose="020B0900000000000000" pitchFamily="50" charset="-128"/>
                <a:ea typeface="HGPｺﾞｼｯｸE" panose="020B0900000000000000" pitchFamily="50" charset="-128"/>
              </a:rPr>
              <a:t>でももう迷わない。観る、食べる、泊まる、遊ぶが揃う旅ガイド。</a:t>
            </a:r>
            <a:endParaRPr lang="en-US" altLang="ja-JP" sz="1050" u="none" dirty="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今</a:t>
            </a:r>
            <a:r>
              <a:rPr lang="ja-JP" altLang="en-US" sz="1050" u="none" dirty="0">
                <a:solidFill>
                  <a:schemeClr val="tx2"/>
                </a:solidFill>
                <a:latin typeface="HGPｺﾞｼｯｸE" panose="020B0900000000000000" pitchFamily="50" charset="-128"/>
                <a:ea typeface="HGPｺﾞｼｯｸE" panose="020B0900000000000000" pitchFamily="50" charset="-128"/>
              </a:rPr>
              <a:t>何</a:t>
            </a:r>
            <a:r>
              <a:rPr lang="ja-JP" altLang="en-US" sz="1050" u="none" dirty="0" smtClean="0">
                <a:solidFill>
                  <a:schemeClr val="tx2"/>
                </a:solidFill>
                <a:latin typeface="HGPｺﾞｼｯｸE" panose="020B0900000000000000" pitchFamily="50" charset="-128"/>
                <a:ea typeface="HGPｺﾞｼｯｸE" panose="020B0900000000000000" pitchFamily="50" charset="-128"/>
              </a:rPr>
              <a:t>が起きているか、が分かる生きたガイド。</a:t>
            </a:r>
            <a:endParaRPr lang="en-US" altLang="ja-JP" sz="1050" u="none" dirty="0" smtClean="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行きたいと思ったらすぐ計画を。いつでも、どこでも、簡単計画作成。</a:t>
            </a:r>
            <a:endParaRPr lang="ja-JP" altLang="en-US" sz="1050" u="none" dirty="0">
              <a:solidFill>
                <a:schemeClr val="tx2"/>
              </a:solidFill>
              <a:latin typeface="HGPｺﾞｼｯｸE" panose="020B0900000000000000" pitchFamily="50" charset="-128"/>
              <a:ea typeface="HGPｺﾞｼｯｸE" panose="020B0900000000000000" pitchFamily="50" charset="-128"/>
            </a:endParaRPr>
          </a:p>
        </p:txBody>
      </p:sp>
      <p:sp>
        <p:nvSpPr>
          <p:cNvPr id="58" name="テキスト ボックス 9"/>
          <p:cNvSpPr txBox="1">
            <a:spLocks noChangeArrowheads="1"/>
          </p:cNvSpPr>
          <p:nvPr/>
        </p:nvSpPr>
        <p:spPr bwMode="auto">
          <a:xfrm>
            <a:off x="2559050" y="4160838"/>
            <a:ext cx="24495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defRPr sz="1000">
                <a:latin typeface="Calibri" pitchFamily="34" charset="0"/>
                <a:ea typeface="ＭＳ Ｐゴシック" charset="-128"/>
              </a:defRPr>
            </a:lvl1pPr>
            <a:lvl2pPr marL="742950" indent="-285750">
              <a:defRPr>
                <a:latin typeface="Calibri" pitchFamily="34" charset="0"/>
                <a:ea typeface="ＭＳ Ｐゴシック" charset="-128"/>
              </a:defRPr>
            </a:lvl2pPr>
            <a:lvl3pPr marL="1143000" indent="-228600">
              <a:defRPr>
                <a:latin typeface="Calibri" pitchFamily="34" charset="0"/>
                <a:ea typeface="ＭＳ Ｐゴシック" charset="-128"/>
              </a:defRPr>
            </a:lvl3pPr>
            <a:lvl4pPr marL="1600200" indent="-228600">
              <a:defRPr>
                <a:latin typeface="Calibri" pitchFamily="34" charset="0"/>
                <a:ea typeface="ＭＳ Ｐゴシック" charset="-128"/>
              </a:defRPr>
            </a:lvl4pPr>
            <a:lvl5pPr marL="2057400" indent="-228600">
              <a:defRPr>
                <a:latin typeface="Calibri" pitchFamily="34" charset="0"/>
                <a:ea typeface="ＭＳ Ｐゴシック" charset="-128"/>
              </a:defRPr>
            </a:lvl5pPr>
            <a:lvl6pPr marL="2514600" indent="-228600" fontAlgn="base">
              <a:spcBef>
                <a:spcPct val="0"/>
              </a:spcBef>
              <a:spcAft>
                <a:spcPct val="0"/>
              </a:spcAft>
              <a:defRPr>
                <a:latin typeface="Calibri" pitchFamily="34" charset="0"/>
                <a:ea typeface="ＭＳ Ｐゴシック" charset="-128"/>
              </a:defRPr>
            </a:lvl6pPr>
            <a:lvl7pPr marL="2971800" indent="-228600" fontAlgn="base">
              <a:spcBef>
                <a:spcPct val="0"/>
              </a:spcBef>
              <a:spcAft>
                <a:spcPct val="0"/>
              </a:spcAft>
              <a:defRPr>
                <a:latin typeface="Calibri" pitchFamily="34" charset="0"/>
                <a:ea typeface="ＭＳ Ｐゴシック" charset="-128"/>
              </a:defRPr>
            </a:lvl7pPr>
            <a:lvl8pPr marL="3429000" indent="-228600" fontAlgn="base">
              <a:spcBef>
                <a:spcPct val="0"/>
              </a:spcBef>
              <a:spcAft>
                <a:spcPct val="0"/>
              </a:spcAft>
              <a:defRPr>
                <a:latin typeface="Calibri" pitchFamily="34" charset="0"/>
                <a:ea typeface="ＭＳ Ｐゴシック" charset="-128"/>
              </a:defRPr>
            </a:lvl8pPr>
            <a:lvl9pPr marL="3886200" indent="-228600" fontAlgn="base">
              <a:spcBef>
                <a:spcPct val="0"/>
              </a:spcBef>
              <a:spcAft>
                <a:spcPct val="0"/>
              </a:spcAft>
              <a:defRPr>
                <a:latin typeface="Calibri" pitchFamily="34" charset="0"/>
                <a:ea typeface="ＭＳ Ｐゴシック" charset="-128"/>
              </a:defRPr>
            </a:lvl9pPr>
          </a:lstStyle>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外国人にとって、旅アプリを使うことは当たり前。</a:t>
            </a:r>
            <a:endParaRPr lang="en-US" altLang="ja-JP" sz="1050" u="none" dirty="0" smtClean="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タイムリーな情報も手に入る、まさに「お・も・て・な・し」アプリ。</a:t>
            </a:r>
            <a:endParaRPr lang="en-US" altLang="ja-JP" sz="1050" u="none" dirty="0">
              <a:solidFill>
                <a:schemeClr val="tx2"/>
              </a:solidFill>
              <a:latin typeface="HGPｺﾞｼｯｸE" panose="020B0900000000000000" pitchFamily="50" charset="-128"/>
              <a:ea typeface="HGPｺﾞｼｯｸE" panose="020B0900000000000000" pitchFamily="50" charset="-128"/>
            </a:endParaRPr>
          </a:p>
        </p:txBody>
      </p:sp>
      <p:sp>
        <p:nvSpPr>
          <p:cNvPr id="59" name="テキスト ボックス 10"/>
          <p:cNvSpPr txBox="1">
            <a:spLocks noChangeArrowheads="1"/>
          </p:cNvSpPr>
          <p:nvPr/>
        </p:nvSpPr>
        <p:spPr bwMode="auto">
          <a:xfrm>
            <a:off x="109538" y="5373688"/>
            <a:ext cx="24765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defRPr sz="1000">
                <a:latin typeface="Calibri" pitchFamily="34" charset="0"/>
                <a:ea typeface="ＭＳ Ｐゴシック" charset="-128"/>
              </a:defRPr>
            </a:lvl1pPr>
            <a:lvl2pPr marL="742950" indent="-285750">
              <a:defRPr>
                <a:latin typeface="Calibri" pitchFamily="34" charset="0"/>
                <a:ea typeface="ＭＳ Ｐゴシック" charset="-128"/>
              </a:defRPr>
            </a:lvl2pPr>
            <a:lvl3pPr marL="1143000" indent="-228600">
              <a:defRPr>
                <a:latin typeface="Calibri" pitchFamily="34" charset="0"/>
                <a:ea typeface="ＭＳ Ｐゴシック" charset="-128"/>
              </a:defRPr>
            </a:lvl3pPr>
            <a:lvl4pPr marL="1600200" indent="-228600">
              <a:defRPr>
                <a:latin typeface="Calibri" pitchFamily="34" charset="0"/>
                <a:ea typeface="ＭＳ Ｐゴシック" charset="-128"/>
              </a:defRPr>
            </a:lvl4pPr>
            <a:lvl5pPr marL="2057400" indent="-228600">
              <a:defRPr>
                <a:latin typeface="Calibri" pitchFamily="34" charset="0"/>
                <a:ea typeface="ＭＳ Ｐゴシック" charset="-128"/>
              </a:defRPr>
            </a:lvl5pPr>
            <a:lvl6pPr marL="2514600" indent="-228600" fontAlgn="base">
              <a:spcBef>
                <a:spcPct val="0"/>
              </a:spcBef>
              <a:spcAft>
                <a:spcPct val="0"/>
              </a:spcAft>
              <a:defRPr>
                <a:latin typeface="Calibri" pitchFamily="34" charset="0"/>
                <a:ea typeface="ＭＳ Ｐゴシック" charset="-128"/>
              </a:defRPr>
            </a:lvl6pPr>
            <a:lvl7pPr marL="2971800" indent="-228600" fontAlgn="base">
              <a:spcBef>
                <a:spcPct val="0"/>
              </a:spcBef>
              <a:spcAft>
                <a:spcPct val="0"/>
              </a:spcAft>
              <a:defRPr>
                <a:latin typeface="Calibri" pitchFamily="34" charset="0"/>
                <a:ea typeface="ＭＳ Ｐゴシック" charset="-128"/>
              </a:defRPr>
            </a:lvl7pPr>
            <a:lvl8pPr marL="3429000" indent="-228600" fontAlgn="base">
              <a:spcBef>
                <a:spcPct val="0"/>
              </a:spcBef>
              <a:spcAft>
                <a:spcPct val="0"/>
              </a:spcAft>
              <a:defRPr>
                <a:latin typeface="Calibri" pitchFamily="34" charset="0"/>
                <a:ea typeface="ＭＳ Ｐゴシック" charset="-128"/>
              </a:defRPr>
            </a:lvl8pPr>
            <a:lvl9pPr marL="3886200" indent="-228600" fontAlgn="base">
              <a:spcBef>
                <a:spcPct val="0"/>
              </a:spcBef>
              <a:spcAft>
                <a:spcPct val="0"/>
              </a:spcAft>
              <a:defRPr>
                <a:latin typeface="Calibri" pitchFamily="34" charset="0"/>
                <a:ea typeface="ＭＳ Ｐゴシック" charset="-128"/>
              </a:defRPr>
            </a:lvl9pPr>
          </a:lstStyle>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エリアに注目を集める。人を呼び込み、経済効果をもたらす。</a:t>
            </a:r>
            <a:endParaRPr lang="en-US" altLang="ja-JP" sz="1050" u="none" dirty="0" smtClean="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事業のアピールもできる。無料で宣伝ができて、売上アップ！</a:t>
            </a:r>
            <a:endParaRPr lang="en-US" altLang="ja-JP" sz="1050" u="none" dirty="0" smtClean="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en-US" altLang="ja-JP" sz="1050" u="none" dirty="0" smtClean="0">
                <a:solidFill>
                  <a:schemeClr val="tx2"/>
                </a:solidFill>
                <a:latin typeface="HGPｺﾞｼｯｸE" panose="020B0900000000000000" pitchFamily="50" charset="-128"/>
                <a:ea typeface="HGPｺﾞｼｯｸE" panose="020B0900000000000000" pitchFamily="50" charset="-128"/>
              </a:rPr>
              <a:t>Facebook</a:t>
            </a:r>
            <a:r>
              <a:rPr lang="ja-JP" altLang="en-US" sz="1050" u="none" dirty="0" smtClean="0">
                <a:solidFill>
                  <a:schemeClr val="tx2"/>
                </a:solidFill>
                <a:latin typeface="HGPｺﾞｼｯｸE" panose="020B0900000000000000" pitchFamily="50" charset="-128"/>
                <a:ea typeface="HGPｺﾞｼｯｸE" panose="020B0900000000000000" pitchFamily="50" charset="-128"/>
              </a:rPr>
              <a:t>連携による相乗効果</a:t>
            </a:r>
            <a:endParaRPr lang="en-US" altLang="ja-JP" sz="1050" u="none" dirty="0" smtClean="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体験メニュー、着地型商品も掲載。</a:t>
            </a:r>
            <a:endParaRPr lang="ja-JP" altLang="en-US" sz="1050" u="none" dirty="0">
              <a:solidFill>
                <a:schemeClr val="tx2"/>
              </a:solidFill>
              <a:latin typeface="HGPｺﾞｼｯｸE" panose="020B0900000000000000" pitchFamily="50" charset="-128"/>
              <a:ea typeface="HGPｺﾞｼｯｸE" panose="020B0900000000000000" pitchFamily="50" charset="-128"/>
            </a:endParaRPr>
          </a:p>
        </p:txBody>
      </p:sp>
      <p:sp>
        <p:nvSpPr>
          <p:cNvPr id="60" name="テキスト ボックス 11"/>
          <p:cNvSpPr txBox="1">
            <a:spLocks noChangeArrowheads="1"/>
          </p:cNvSpPr>
          <p:nvPr/>
        </p:nvSpPr>
        <p:spPr bwMode="auto">
          <a:xfrm>
            <a:off x="2555875" y="5384800"/>
            <a:ext cx="246538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defRPr sz="1000">
                <a:latin typeface="Calibri" pitchFamily="34" charset="0"/>
                <a:ea typeface="ＭＳ Ｐゴシック" charset="-128"/>
              </a:defRPr>
            </a:lvl1pPr>
            <a:lvl2pPr marL="742950" indent="-285750">
              <a:defRPr>
                <a:latin typeface="Calibri" pitchFamily="34" charset="0"/>
                <a:ea typeface="ＭＳ Ｐゴシック" charset="-128"/>
              </a:defRPr>
            </a:lvl2pPr>
            <a:lvl3pPr marL="1143000" indent="-228600">
              <a:defRPr>
                <a:latin typeface="Calibri" pitchFamily="34" charset="0"/>
                <a:ea typeface="ＭＳ Ｐゴシック" charset="-128"/>
              </a:defRPr>
            </a:lvl3pPr>
            <a:lvl4pPr marL="1600200" indent="-228600">
              <a:defRPr>
                <a:latin typeface="Calibri" pitchFamily="34" charset="0"/>
                <a:ea typeface="ＭＳ Ｐゴシック" charset="-128"/>
              </a:defRPr>
            </a:lvl4pPr>
            <a:lvl5pPr marL="2057400" indent="-228600">
              <a:defRPr>
                <a:latin typeface="Calibri" pitchFamily="34" charset="0"/>
                <a:ea typeface="ＭＳ Ｐゴシック" charset="-128"/>
              </a:defRPr>
            </a:lvl5pPr>
            <a:lvl6pPr marL="2514600" indent="-228600" fontAlgn="base">
              <a:spcBef>
                <a:spcPct val="0"/>
              </a:spcBef>
              <a:spcAft>
                <a:spcPct val="0"/>
              </a:spcAft>
              <a:defRPr>
                <a:latin typeface="Calibri" pitchFamily="34" charset="0"/>
                <a:ea typeface="ＭＳ Ｐゴシック" charset="-128"/>
              </a:defRPr>
            </a:lvl6pPr>
            <a:lvl7pPr marL="2971800" indent="-228600" fontAlgn="base">
              <a:spcBef>
                <a:spcPct val="0"/>
              </a:spcBef>
              <a:spcAft>
                <a:spcPct val="0"/>
              </a:spcAft>
              <a:defRPr>
                <a:latin typeface="Calibri" pitchFamily="34" charset="0"/>
                <a:ea typeface="ＭＳ Ｐゴシック" charset="-128"/>
              </a:defRPr>
            </a:lvl7pPr>
            <a:lvl8pPr marL="3429000" indent="-228600" fontAlgn="base">
              <a:spcBef>
                <a:spcPct val="0"/>
              </a:spcBef>
              <a:spcAft>
                <a:spcPct val="0"/>
              </a:spcAft>
              <a:defRPr>
                <a:latin typeface="Calibri" pitchFamily="34" charset="0"/>
                <a:ea typeface="ＭＳ Ｐゴシック" charset="-128"/>
              </a:defRPr>
            </a:lvl8pPr>
            <a:lvl9pPr marL="3886200" indent="-228600" fontAlgn="base">
              <a:spcBef>
                <a:spcPct val="0"/>
              </a:spcBef>
              <a:spcAft>
                <a:spcPct val="0"/>
              </a:spcAft>
              <a:defRPr>
                <a:latin typeface="Calibri" pitchFamily="34" charset="0"/>
                <a:ea typeface="ＭＳ Ｐゴシック" charset="-128"/>
              </a:defRPr>
            </a:lvl9pPr>
          </a:lstStyle>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会員様の観光事業を強力にサポート。</a:t>
            </a:r>
            <a:endParaRPr lang="en-US" altLang="ja-JP" sz="1050" u="none" dirty="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旅行者の域内周遊をサポート。</a:t>
            </a:r>
            <a:endParaRPr lang="en-US" altLang="ja-JP" sz="1050" u="none" dirty="0" smtClean="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集客、誘客、他県からの流入促進。地域活性、観光振興。</a:t>
            </a:r>
            <a:endParaRPr lang="en-US" altLang="ja-JP" sz="1050" u="none" dirty="0" smtClean="0">
              <a:solidFill>
                <a:schemeClr val="tx2"/>
              </a:solidFill>
              <a:latin typeface="HGPｺﾞｼｯｸE" panose="020B0900000000000000" pitchFamily="50" charset="-128"/>
              <a:ea typeface="HGPｺﾞｼｯｸE" panose="020B0900000000000000" pitchFamily="50" charset="-128"/>
            </a:endParaRPr>
          </a:p>
          <a:p>
            <a:pPr marL="85725" indent="-85725">
              <a:buFont typeface="Arial" panose="020B0604020202020204" pitchFamily="34" charset="0"/>
              <a:buChar char="•"/>
              <a:defRPr/>
            </a:pPr>
            <a:r>
              <a:rPr lang="ja-JP" altLang="en-US" sz="1050" u="none" dirty="0" smtClean="0">
                <a:solidFill>
                  <a:schemeClr val="tx2"/>
                </a:solidFill>
                <a:latin typeface="HGPｺﾞｼｯｸE" panose="020B0900000000000000" pitchFamily="50" charset="-128"/>
                <a:ea typeface="HGPｺﾞｼｯｸE" panose="020B0900000000000000" pitchFamily="50" charset="-128"/>
              </a:rPr>
              <a:t>インバウンド促進</a:t>
            </a:r>
            <a:r>
              <a:rPr lang="ja-JP" altLang="en-US" sz="1050" u="none" dirty="0">
                <a:solidFill>
                  <a:schemeClr val="tx2"/>
                </a:solidFill>
                <a:latin typeface="HGPｺﾞｼｯｸE" panose="020B0900000000000000" pitchFamily="50" charset="-128"/>
                <a:ea typeface="HGPｺﾞｼｯｸE" panose="020B0900000000000000" pitchFamily="50" charset="-128"/>
              </a:rPr>
              <a:t>。外国人観光客向け観光</a:t>
            </a:r>
            <a:r>
              <a:rPr lang="ja-JP" altLang="en-US" sz="1050" u="none" dirty="0" smtClean="0">
                <a:solidFill>
                  <a:schemeClr val="tx2"/>
                </a:solidFill>
                <a:latin typeface="HGPｺﾞｼｯｸE" panose="020B0900000000000000" pitchFamily="50" charset="-128"/>
                <a:ea typeface="HGPｺﾞｼｯｸE" panose="020B0900000000000000" pitchFamily="50" charset="-128"/>
              </a:rPr>
              <a:t>ガイドサービスの提供。</a:t>
            </a:r>
            <a:endParaRPr lang="en-US" altLang="ja-JP" sz="1050" u="none" dirty="0" smtClean="0">
              <a:solidFill>
                <a:schemeClr val="tx2"/>
              </a:solidFill>
              <a:latin typeface="HGPｺﾞｼｯｸE" panose="020B0900000000000000" pitchFamily="50" charset="-128"/>
              <a:ea typeface="HGPｺﾞｼｯｸE" panose="020B0900000000000000" pitchFamily="50" charset="-128"/>
            </a:endParaRPr>
          </a:p>
        </p:txBody>
      </p:sp>
      <p:sp>
        <p:nvSpPr>
          <p:cNvPr id="91" name="ストライプ矢印 90"/>
          <p:cNvSpPr/>
          <p:nvPr/>
        </p:nvSpPr>
        <p:spPr>
          <a:xfrm rot="5400000">
            <a:off x="2640807" y="2991644"/>
            <a:ext cx="401637" cy="987425"/>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u="none"/>
          </a:p>
        </p:txBody>
      </p:sp>
      <p:pic>
        <p:nvPicPr>
          <p:cNvPr id="41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538" y="1362075"/>
            <a:ext cx="939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7" descr="C:\Users\Owner\Dropbox\まちづくりプラットフォーム\旅ぷら\icons\ロゴ\旅ぷら.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225" y="849313"/>
            <a:ext cx="1238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4" name="Object 30"/>
          <p:cNvGraphicFramePr>
            <a:graphicFrameLocks noChangeAspect="1"/>
          </p:cNvGraphicFramePr>
          <p:nvPr/>
        </p:nvGraphicFramePr>
        <p:xfrm>
          <a:off x="323850" y="1425575"/>
          <a:ext cx="431800" cy="485775"/>
        </p:xfrm>
        <a:graphic>
          <a:graphicData uri="http://schemas.openxmlformats.org/presentationml/2006/ole">
            <mc:AlternateContent xmlns:mc="http://schemas.openxmlformats.org/markup-compatibility/2006">
              <mc:Choice xmlns:v="urn:schemas-microsoft-com:vml" Requires="v">
                <p:oleObj spid="_x0000_s1026" name="ビットマップ イメージ" r:id="rId6" imgW="333333" imgH="371527" progId="Paint.Picture">
                  <p:embed/>
                </p:oleObj>
              </mc:Choice>
              <mc:Fallback>
                <p:oleObj name="ビットマップ イメージ" r:id="rId6" imgW="333333" imgH="37152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425575"/>
                        <a:ext cx="431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15" name="Object 30"/>
          <p:cNvGraphicFramePr>
            <a:graphicFrameLocks noChangeAspect="1"/>
          </p:cNvGraphicFramePr>
          <p:nvPr/>
        </p:nvGraphicFramePr>
        <p:xfrm>
          <a:off x="1125538" y="1425575"/>
          <a:ext cx="431800" cy="484188"/>
        </p:xfrm>
        <a:graphic>
          <a:graphicData uri="http://schemas.openxmlformats.org/presentationml/2006/ole">
            <mc:AlternateContent xmlns:mc="http://schemas.openxmlformats.org/markup-compatibility/2006">
              <mc:Choice xmlns:v="urn:schemas-microsoft-com:vml" Requires="v">
                <p:oleObj spid="_x0000_s1027" name="ビットマップ イメージ" r:id="rId8" imgW="333333" imgH="371527" progId="PBrush">
                  <p:embed/>
                </p:oleObj>
              </mc:Choice>
              <mc:Fallback>
                <p:oleObj name="ビットマップ イメージ" r:id="rId8" imgW="333333" imgH="371527"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538" y="1425575"/>
                        <a:ext cx="431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16" name="Object 30"/>
          <p:cNvGraphicFramePr>
            <a:graphicFrameLocks noChangeAspect="1"/>
          </p:cNvGraphicFramePr>
          <p:nvPr/>
        </p:nvGraphicFramePr>
        <p:xfrm>
          <a:off x="728663" y="1425575"/>
          <a:ext cx="431800" cy="485775"/>
        </p:xfrm>
        <a:graphic>
          <a:graphicData uri="http://schemas.openxmlformats.org/presentationml/2006/ole">
            <mc:AlternateContent xmlns:mc="http://schemas.openxmlformats.org/markup-compatibility/2006">
              <mc:Choice xmlns:v="urn:schemas-microsoft-com:vml" Requires="v">
                <p:oleObj spid="_x0000_s1028" name="ビットマップ イメージ" r:id="rId9" imgW="333333" imgH="371527" progId="Paint.Picture">
                  <p:embed/>
                </p:oleObj>
              </mc:Choice>
              <mc:Fallback>
                <p:oleObj name="ビットマップ イメージ" r:id="rId9" imgW="333333" imgH="37152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663" y="1425575"/>
                        <a:ext cx="431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17"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30400" y="2079625"/>
            <a:ext cx="5794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8"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6013" y="1947863"/>
            <a:ext cx="4333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0350" y="2079625"/>
            <a:ext cx="69215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0" name="下矢印 2"/>
          <p:cNvSpPr>
            <a:spLocks noChangeArrowheads="1"/>
          </p:cNvSpPr>
          <p:nvPr/>
        </p:nvSpPr>
        <p:spPr bwMode="auto">
          <a:xfrm>
            <a:off x="2586038" y="1643063"/>
            <a:ext cx="330200" cy="346075"/>
          </a:xfrm>
          <a:prstGeom prst="downArrow">
            <a:avLst>
              <a:gd name="adj1" fmla="val 50000"/>
              <a:gd name="adj2" fmla="val 50051"/>
            </a:avLst>
          </a:prstGeom>
          <a:solidFill>
            <a:srgbClr val="FF993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4121" name="下矢印 35"/>
          <p:cNvSpPr>
            <a:spLocks noChangeArrowheads="1"/>
          </p:cNvSpPr>
          <p:nvPr/>
        </p:nvSpPr>
        <p:spPr bwMode="auto">
          <a:xfrm rot="3121989">
            <a:off x="3468687" y="1820863"/>
            <a:ext cx="360363" cy="388938"/>
          </a:xfrm>
          <a:prstGeom prst="downArrow">
            <a:avLst>
              <a:gd name="adj1" fmla="val 50000"/>
              <a:gd name="adj2" fmla="val 49897"/>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4122" name="下矢印 36"/>
          <p:cNvSpPr>
            <a:spLocks noChangeArrowheads="1"/>
          </p:cNvSpPr>
          <p:nvPr/>
        </p:nvSpPr>
        <p:spPr bwMode="auto">
          <a:xfrm rot="-3777636">
            <a:off x="1645444" y="1750219"/>
            <a:ext cx="331787" cy="422275"/>
          </a:xfrm>
          <a:prstGeom prst="downArrow">
            <a:avLst>
              <a:gd name="adj1" fmla="val 50000"/>
              <a:gd name="adj2" fmla="val 49672"/>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4123" name="テキスト ボックス 7"/>
          <p:cNvSpPr txBox="1">
            <a:spLocks noChangeArrowheads="1"/>
          </p:cNvSpPr>
          <p:nvPr/>
        </p:nvSpPr>
        <p:spPr bwMode="auto">
          <a:xfrm>
            <a:off x="1997075" y="1250950"/>
            <a:ext cx="1638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algn="ctr" eaLnBrk="1" hangingPunct="1"/>
            <a:r>
              <a:rPr lang="ja-JP" altLang="en-US" sz="1100" u="none"/>
              <a:t>おもてなしの仕組み提供</a:t>
            </a:r>
            <a:endParaRPr lang="en-US" altLang="ja-JP" sz="1100" u="none"/>
          </a:p>
          <a:p>
            <a:pPr algn="ctr" eaLnBrk="1" hangingPunct="1"/>
            <a:r>
              <a:rPr lang="ja-JP" altLang="en-US" sz="1100" u="none"/>
              <a:t>おもてなし参加呼びかけ</a:t>
            </a:r>
            <a:endParaRPr lang="en-US" altLang="ja-JP" sz="1100" u="none"/>
          </a:p>
        </p:txBody>
      </p:sp>
      <p:sp>
        <p:nvSpPr>
          <p:cNvPr id="4124" name="テキスト ボックス 7"/>
          <p:cNvSpPr txBox="1">
            <a:spLocks noChangeArrowheads="1"/>
          </p:cNvSpPr>
          <p:nvPr/>
        </p:nvSpPr>
        <p:spPr bwMode="auto">
          <a:xfrm>
            <a:off x="3924300" y="1785938"/>
            <a:ext cx="1152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100" u="none"/>
              <a:t>ご参画施設様へ参加を呼びかけ</a:t>
            </a:r>
            <a:endParaRPr lang="en-US" altLang="ja-JP" sz="1100" u="none"/>
          </a:p>
        </p:txBody>
      </p:sp>
      <p:sp>
        <p:nvSpPr>
          <p:cNvPr id="4125" name="テキスト ボックス 71"/>
          <p:cNvSpPr txBox="1">
            <a:spLocks noChangeArrowheads="1"/>
          </p:cNvSpPr>
          <p:nvPr/>
        </p:nvSpPr>
        <p:spPr bwMode="auto">
          <a:xfrm>
            <a:off x="309563" y="1125538"/>
            <a:ext cx="1454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100" u="none"/>
              <a:t>県庁様／観光協会様</a:t>
            </a:r>
          </a:p>
        </p:txBody>
      </p:sp>
      <p:sp>
        <p:nvSpPr>
          <p:cNvPr id="4126" name="テキスト ボックス 77"/>
          <p:cNvSpPr txBox="1">
            <a:spLocks noChangeArrowheads="1"/>
          </p:cNvSpPr>
          <p:nvPr/>
        </p:nvSpPr>
        <p:spPr bwMode="auto">
          <a:xfrm>
            <a:off x="349250" y="1857375"/>
            <a:ext cx="1270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100" u="none"/>
              <a:t>場所のデータ提供</a:t>
            </a:r>
            <a:endParaRPr lang="en-US" altLang="ja-JP" sz="1100" u="none"/>
          </a:p>
        </p:txBody>
      </p:sp>
      <p:sp>
        <p:nvSpPr>
          <p:cNvPr id="4127" name="テキスト ボックス 1"/>
          <p:cNvSpPr txBox="1">
            <a:spLocks noChangeArrowheads="1"/>
          </p:cNvSpPr>
          <p:nvPr/>
        </p:nvSpPr>
        <p:spPr bwMode="auto">
          <a:xfrm>
            <a:off x="1214438" y="2506663"/>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200" b="1" u="none">
                <a:solidFill>
                  <a:srgbClr val="800000"/>
                </a:solidFill>
              </a:rPr>
              <a:t>運営主体</a:t>
            </a:r>
          </a:p>
        </p:txBody>
      </p:sp>
      <p:sp>
        <p:nvSpPr>
          <p:cNvPr id="4128" name="テキスト ボックス 7"/>
          <p:cNvSpPr txBox="1">
            <a:spLocks noChangeArrowheads="1"/>
          </p:cNvSpPr>
          <p:nvPr/>
        </p:nvSpPr>
        <p:spPr bwMode="auto">
          <a:xfrm>
            <a:off x="71438" y="2951163"/>
            <a:ext cx="52212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algn="ctr" eaLnBrk="1" hangingPunct="1"/>
            <a:r>
              <a:rPr lang="ja-JP" altLang="en-US" sz="1100" u="none"/>
              <a:t>地域の観光事業者様、観光協会賛助会員様が事業に活用し、地域全体を活性化する</a:t>
            </a:r>
            <a:endParaRPr lang="en-US" altLang="ja-JP" sz="1100" u="none"/>
          </a:p>
        </p:txBody>
      </p:sp>
      <p:sp>
        <p:nvSpPr>
          <p:cNvPr id="2" name="角丸四角形 1"/>
          <p:cNvSpPr/>
          <p:nvPr/>
        </p:nvSpPr>
        <p:spPr>
          <a:xfrm>
            <a:off x="6300788" y="3082925"/>
            <a:ext cx="2735262" cy="417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u="none" dirty="0"/>
              <a:t>経産省総務省ユースケースコンテスト優秀賞受賞</a:t>
            </a:r>
          </a:p>
        </p:txBody>
      </p:sp>
      <p:sp>
        <p:nvSpPr>
          <p:cNvPr id="79" name="正方形/長方形 78"/>
          <p:cNvSpPr/>
          <p:nvPr/>
        </p:nvSpPr>
        <p:spPr>
          <a:xfrm>
            <a:off x="125413" y="3500438"/>
            <a:ext cx="1806575"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i="1" u="none" dirty="0">
                <a:solidFill>
                  <a:schemeClr val="tx2"/>
                </a:solidFill>
                <a:latin typeface="HGPｺﾞｼｯｸE" panose="020B0900000000000000" pitchFamily="50" charset="-128"/>
                <a:ea typeface="HGPｺﾞｼｯｸE" panose="020B0900000000000000" pitchFamily="50" charset="-128"/>
              </a:rPr>
              <a:t>みんなのメリット</a:t>
            </a:r>
            <a:endParaRPr lang="ja-JP" altLang="en-US" sz="1400" b="1" u="none" dirty="0">
              <a:solidFill>
                <a:schemeClr val="tx2"/>
              </a:solidFill>
            </a:endParaRPr>
          </a:p>
        </p:txBody>
      </p:sp>
      <p:pic>
        <p:nvPicPr>
          <p:cNvPr id="413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30788" y="3627438"/>
            <a:ext cx="40640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角丸四角形 61"/>
          <p:cNvSpPr>
            <a:spLocks noChangeArrowheads="1"/>
          </p:cNvSpPr>
          <p:nvPr/>
        </p:nvSpPr>
        <p:spPr bwMode="auto">
          <a:xfrm>
            <a:off x="8099425" y="5316538"/>
            <a:ext cx="814388" cy="754062"/>
          </a:xfrm>
          <a:prstGeom prst="roundRect">
            <a:avLst>
              <a:gd name="adj" fmla="val 16667"/>
            </a:avLst>
          </a:prstGeom>
          <a:solidFill>
            <a:srgbClr val="FA7D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sz="1100"/>
          </a:p>
        </p:txBody>
      </p:sp>
      <p:sp>
        <p:nvSpPr>
          <p:cNvPr id="63" name="角丸四角形 62"/>
          <p:cNvSpPr>
            <a:spLocks noChangeArrowheads="1"/>
          </p:cNvSpPr>
          <p:nvPr/>
        </p:nvSpPr>
        <p:spPr bwMode="auto">
          <a:xfrm>
            <a:off x="8108950" y="4276725"/>
            <a:ext cx="758825" cy="995363"/>
          </a:xfrm>
          <a:prstGeom prst="roundRect">
            <a:avLst>
              <a:gd name="adj" fmla="val 16667"/>
            </a:avLst>
          </a:prstGeom>
          <a:solidFill>
            <a:srgbClr val="00B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sz="1100"/>
          </a:p>
        </p:txBody>
      </p:sp>
      <p:sp>
        <p:nvSpPr>
          <p:cNvPr id="64" name="角丸四角形 63"/>
          <p:cNvSpPr>
            <a:spLocks noChangeArrowheads="1"/>
          </p:cNvSpPr>
          <p:nvPr/>
        </p:nvSpPr>
        <p:spPr bwMode="auto">
          <a:xfrm>
            <a:off x="6718300" y="5526088"/>
            <a:ext cx="812800" cy="700087"/>
          </a:xfrm>
          <a:prstGeom prst="roundRect">
            <a:avLst>
              <a:gd name="adj" fmla="val 16667"/>
            </a:avLst>
          </a:prstGeom>
          <a:solidFill>
            <a:srgbClr val="7030A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sz="1100"/>
          </a:p>
        </p:txBody>
      </p:sp>
      <p:sp>
        <p:nvSpPr>
          <p:cNvPr id="65" name="角丸四角形 64"/>
          <p:cNvSpPr>
            <a:spLocks noChangeArrowheads="1"/>
          </p:cNvSpPr>
          <p:nvPr/>
        </p:nvSpPr>
        <p:spPr bwMode="auto">
          <a:xfrm>
            <a:off x="6127750" y="5759450"/>
            <a:ext cx="271463" cy="268288"/>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sz="1100"/>
          </a:p>
        </p:txBody>
      </p:sp>
      <p:sp>
        <p:nvSpPr>
          <p:cNvPr id="66" name="角丸四角形 65"/>
          <p:cNvSpPr>
            <a:spLocks noChangeArrowheads="1"/>
          </p:cNvSpPr>
          <p:nvPr/>
        </p:nvSpPr>
        <p:spPr bwMode="auto">
          <a:xfrm>
            <a:off x="7440613" y="5219700"/>
            <a:ext cx="658812" cy="906463"/>
          </a:xfrm>
          <a:prstGeom prst="roundRect">
            <a:avLst>
              <a:gd name="adj" fmla="val 16667"/>
            </a:avLst>
          </a:prstGeom>
          <a:solidFill>
            <a:srgbClr val="0070C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sz="1100"/>
          </a:p>
        </p:txBody>
      </p:sp>
      <p:sp>
        <p:nvSpPr>
          <p:cNvPr id="4137" name="テキスト ボックス 8"/>
          <p:cNvSpPr txBox="1">
            <a:spLocks noChangeArrowheads="1"/>
          </p:cNvSpPr>
          <p:nvPr/>
        </p:nvSpPr>
        <p:spPr bwMode="auto">
          <a:xfrm>
            <a:off x="7667625" y="6126163"/>
            <a:ext cx="1608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100" u="none"/>
              <a:t>東京・神奈川・千葉・</a:t>
            </a:r>
            <a:endParaRPr lang="en-US" altLang="ja-JP" sz="1100" u="none"/>
          </a:p>
          <a:p>
            <a:pPr eaLnBrk="1" hangingPunct="1"/>
            <a:r>
              <a:rPr lang="ja-JP" altLang="en-US" sz="1100" u="none"/>
              <a:t>埼玉・栃木・茨城・群馬</a:t>
            </a:r>
          </a:p>
        </p:txBody>
      </p:sp>
      <p:cxnSp>
        <p:nvCxnSpPr>
          <p:cNvPr id="4138" name="直線コネクタ 3"/>
          <p:cNvCxnSpPr>
            <a:cxnSpLocks noChangeShapeType="1"/>
            <a:stCxn id="69" idx="2"/>
            <a:endCxn id="64" idx="0"/>
          </p:cNvCxnSpPr>
          <p:nvPr/>
        </p:nvCxnSpPr>
        <p:spPr bwMode="auto">
          <a:xfrm>
            <a:off x="6718300" y="5084763"/>
            <a:ext cx="406400" cy="4413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テキスト ボックス 8"/>
          <p:cNvSpPr txBox="1">
            <a:spLocks noChangeArrowheads="1"/>
          </p:cNvSpPr>
          <p:nvPr/>
        </p:nvSpPr>
        <p:spPr bwMode="auto">
          <a:xfrm>
            <a:off x="5995988" y="4652963"/>
            <a:ext cx="1444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defRPr/>
            </a:pPr>
            <a:r>
              <a:rPr lang="ja-JP" altLang="en-US" sz="1050" u="none" dirty="0"/>
              <a:t>京都、大阪、滋賀</a:t>
            </a:r>
            <a:endParaRPr lang="en-US" altLang="ja-JP" sz="1050" u="none" dirty="0"/>
          </a:p>
          <a:p>
            <a:pPr eaLnBrk="1" hangingPunct="1">
              <a:defRPr/>
            </a:pPr>
            <a:r>
              <a:rPr lang="ja-JP" altLang="en-US" sz="1050" u="none" dirty="0"/>
              <a:t>奈良</a:t>
            </a:r>
            <a:r>
              <a:rPr lang="ja-JP" altLang="en-US" sz="1050" u="none" dirty="0" smtClean="0"/>
              <a:t>、兵庫、和歌山</a:t>
            </a:r>
            <a:endParaRPr lang="ja-JP" altLang="en-US" sz="1050" u="none" dirty="0"/>
          </a:p>
        </p:txBody>
      </p:sp>
      <p:cxnSp>
        <p:nvCxnSpPr>
          <p:cNvPr id="4140" name="直線コネクタ 3"/>
          <p:cNvCxnSpPr>
            <a:cxnSpLocks noChangeShapeType="1"/>
            <a:stCxn id="66" idx="2"/>
          </p:cNvCxnSpPr>
          <p:nvPr/>
        </p:nvCxnSpPr>
        <p:spPr bwMode="auto">
          <a:xfrm flipH="1">
            <a:off x="7607300" y="6126163"/>
            <a:ext cx="163513" cy="42545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41" name="テキスト ボックス 8"/>
          <p:cNvSpPr txBox="1">
            <a:spLocks noChangeArrowheads="1"/>
          </p:cNvSpPr>
          <p:nvPr/>
        </p:nvSpPr>
        <p:spPr bwMode="auto">
          <a:xfrm>
            <a:off x="6732588" y="6551613"/>
            <a:ext cx="23034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100" u="none"/>
              <a:t>岐阜・長野・愛知・山梨・富山・石川</a:t>
            </a:r>
          </a:p>
        </p:txBody>
      </p:sp>
      <p:sp>
        <p:nvSpPr>
          <p:cNvPr id="75" name="テキスト ボックス 8"/>
          <p:cNvSpPr txBox="1">
            <a:spLocks noChangeArrowheads="1"/>
          </p:cNvSpPr>
          <p:nvPr/>
        </p:nvSpPr>
        <p:spPr bwMode="auto">
          <a:xfrm>
            <a:off x="6075363" y="5110163"/>
            <a:ext cx="3508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defRPr/>
            </a:pPr>
            <a:r>
              <a:rPr lang="ja-JP" altLang="en-US" sz="1050" u="none" dirty="0" smtClean="0"/>
              <a:t>広島</a:t>
            </a:r>
            <a:endParaRPr lang="ja-JP" altLang="en-US" sz="1050" u="none" dirty="0"/>
          </a:p>
        </p:txBody>
      </p:sp>
      <p:sp>
        <p:nvSpPr>
          <p:cNvPr id="76" name="角丸四角形 75"/>
          <p:cNvSpPr>
            <a:spLocks noChangeArrowheads="1"/>
          </p:cNvSpPr>
          <p:nvPr/>
        </p:nvSpPr>
        <p:spPr bwMode="auto">
          <a:xfrm>
            <a:off x="8053388" y="3700463"/>
            <a:ext cx="882650" cy="500062"/>
          </a:xfrm>
          <a:prstGeom prst="roundRect">
            <a:avLst>
              <a:gd name="adj" fmla="val 16667"/>
            </a:avLst>
          </a:prstGeom>
          <a:solidFill>
            <a:srgbClr val="FF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a:p>
        </p:txBody>
      </p:sp>
      <p:sp>
        <p:nvSpPr>
          <p:cNvPr id="4144" name="テキスト ボックス 8"/>
          <p:cNvSpPr txBox="1">
            <a:spLocks noChangeArrowheads="1"/>
          </p:cNvSpPr>
          <p:nvPr/>
        </p:nvSpPr>
        <p:spPr bwMode="auto">
          <a:xfrm>
            <a:off x="7453313" y="3724275"/>
            <a:ext cx="65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100" u="none"/>
              <a:t>北海道</a:t>
            </a:r>
            <a:endParaRPr lang="en-US" altLang="ja-JP" sz="1100" u="none"/>
          </a:p>
        </p:txBody>
      </p:sp>
      <p:sp>
        <p:nvSpPr>
          <p:cNvPr id="78" name="角丸四角形 77"/>
          <p:cNvSpPr>
            <a:spLocks noChangeArrowheads="1"/>
          </p:cNvSpPr>
          <p:nvPr/>
        </p:nvSpPr>
        <p:spPr bwMode="auto">
          <a:xfrm>
            <a:off x="5030788" y="5856288"/>
            <a:ext cx="287337" cy="414337"/>
          </a:xfrm>
          <a:prstGeom prst="roundRect">
            <a:avLst>
              <a:gd name="adj" fmla="val 16667"/>
            </a:avLst>
          </a:prstGeom>
          <a:solidFill>
            <a:srgbClr val="FF99CC">
              <a:alpha val="4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200"/>
          </a:p>
        </p:txBody>
      </p:sp>
      <p:sp>
        <p:nvSpPr>
          <p:cNvPr id="80" name="テキスト ボックス 8"/>
          <p:cNvSpPr txBox="1">
            <a:spLocks noChangeArrowheads="1"/>
          </p:cNvSpPr>
          <p:nvPr/>
        </p:nvSpPr>
        <p:spPr bwMode="auto">
          <a:xfrm>
            <a:off x="4932363" y="5641975"/>
            <a:ext cx="522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defRPr/>
            </a:pPr>
            <a:r>
              <a:rPr lang="ja-JP" altLang="en-US" sz="1050" u="none" dirty="0"/>
              <a:t>長崎</a:t>
            </a:r>
          </a:p>
        </p:txBody>
      </p:sp>
      <p:sp>
        <p:nvSpPr>
          <p:cNvPr id="81" name="テキスト ボックス 80"/>
          <p:cNvSpPr txBox="1">
            <a:spLocks noChangeArrowheads="1"/>
          </p:cNvSpPr>
          <p:nvPr/>
        </p:nvSpPr>
        <p:spPr bwMode="auto">
          <a:xfrm>
            <a:off x="5141913" y="3830638"/>
            <a:ext cx="305911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600" u="none"/>
              <a:t>対象エリア</a:t>
            </a:r>
            <a:endParaRPr lang="en-US" altLang="ja-JP" sz="1600" u="none"/>
          </a:p>
          <a:p>
            <a:pPr eaLnBrk="1" hangingPunct="1"/>
            <a:r>
              <a:rPr lang="ja-JP" altLang="en-US" sz="1100" u="none"/>
              <a:t>関東・東北・関西リリース</a:t>
            </a:r>
            <a:endParaRPr lang="en-US" altLang="ja-JP" sz="1100" u="none"/>
          </a:p>
          <a:p>
            <a:pPr eaLnBrk="1" hangingPunct="1"/>
            <a:r>
              <a:rPr lang="ja-JP" altLang="en-US" sz="1100" u="none"/>
              <a:t>全国へ向けて展開中</a:t>
            </a:r>
            <a:endParaRPr lang="en-US" altLang="ja-JP" sz="1100" u="none"/>
          </a:p>
        </p:txBody>
      </p:sp>
      <p:sp>
        <p:nvSpPr>
          <p:cNvPr id="4148" name="テキスト ボックス 8"/>
          <p:cNvSpPr txBox="1">
            <a:spLocks noChangeArrowheads="1"/>
          </p:cNvSpPr>
          <p:nvPr/>
        </p:nvSpPr>
        <p:spPr bwMode="auto">
          <a:xfrm>
            <a:off x="7011988" y="4178300"/>
            <a:ext cx="11890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100" u="none"/>
              <a:t>青森・岩手・秋田</a:t>
            </a:r>
            <a:endParaRPr lang="en-US" altLang="ja-JP" sz="1100" u="none"/>
          </a:p>
          <a:p>
            <a:pPr eaLnBrk="1" hangingPunct="1"/>
            <a:r>
              <a:rPr lang="ja-JP" altLang="en-US" sz="1100" u="none"/>
              <a:t>宮城・山形・福島</a:t>
            </a:r>
          </a:p>
        </p:txBody>
      </p:sp>
      <p:sp>
        <p:nvSpPr>
          <p:cNvPr id="4149" name="スライド番号プレースホルダー 3"/>
          <p:cNvSpPr>
            <a:spLocks noGrp="1"/>
          </p:cNvSpPr>
          <p:nvPr>
            <p:ph type="sldNum" sz="quarter" idx="12"/>
          </p:nvPr>
        </p:nvSpPr>
        <p:spPr>
          <a:noFill/>
        </p:spPr>
        <p:txBody>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fld id="{07170836-55C1-4BF7-BD19-DFD3B333D706}" type="slidenum">
              <a:rPr lang="en-US" altLang="ja-JP" sz="1400" u="none" smtClean="0"/>
              <a:pPr eaLnBrk="1" hangingPunct="1"/>
              <a:t>1</a:t>
            </a:fld>
            <a:endParaRPr lang="en-US" altLang="ja-JP" sz="1400" u="none" smtClean="0"/>
          </a:p>
        </p:txBody>
      </p:sp>
    </p:spTree>
    <p:extLst>
      <p:ext uri="{BB962C8B-B14F-4D97-AF65-F5344CB8AC3E}">
        <p14:creationId xmlns:p14="http://schemas.microsoft.com/office/powerpoint/2010/main" val="644873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21" presetClass="entr" presetSubtype="1"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heel(1)">
                                      <p:cBhvr>
                                        <p:cTn id="22" dur="2000"/>
                                        <p:tgtEl>
                                          <p:spTgt spid="6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heel(1)">
                                      <p:cBhvr>
                                        <p:cTn id="25" dur="2000"/>
                                        <p:tgtEl>
                                          <p:spTgt spid="65"/>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1000"/>
                                        <p:tgtEl>
                                          <p:spTgt spid="76"/>
                                        </p:tgtEl>
                                      </p:cBhvr>
                                    </p:animEffect>
                                    <p:anim calcmode="lin" valueType="num">
                                      <p:cBhvr>
                                        <p:cTn id="29" dur="1000" fill="hold"/>
                                        <p:tgtEl>
                                          <p:spTgt spid="76"/>
                                        </p:tgtEl>
                                        <p:attrNameLst>
                                          <p:attrName>ppt_x</p:attrName>
                                        </p:attrNameLst>
                                      </p:cBhvr>
                                      <p:tavLst>
                                        <p:tav tm="0">
                                          <p:val>
                                            <p:strVal val="#ppt_x"/>
                                          </p:val>
                                        </p:tav>
                                        <p:tav tm="100000">
                                          <p:val>
                                            <p:strVal val="#ppt_x"/>
                                          </p:val>
                                        </p:tav>
                                      </p:tavLst>
                                    </p:anim>
                                    <p:anim calcmode="lin" valueType="num">
                                      <p:cBhvr>
                                        <p:cTn id="30" dur="1000" fill="hold"/>
                                        <p:tgtEl>
                                          <p:spTgt spid="7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1000"/>
                                        <p:tgtEl>
                                          <p:spTgt spid="78"/>
                                        </p:tgtEl>
                                      </p:cBhvr>
                                    </p:animEffect>
                                    <p:anim calcmode="lin" valueType="num">
                                      <p:cBhvr>
                                        <p:cTn id="34" dur="1000" fill="hold"/>
                                        <p:tgtEl>
                                          <p:spTgt spid="78"/>
                                        </p:tgtEl>
                                        <p:attrNameLst>
                                          <p:attrName>ppt_x</p:attrName>
                                        </p:attrNameLst>
                                      </p:cBhvr>
                                      <p:tavLst>
                                        <p:tav tm="0">
                                          <p:val>
                                            <p:strVal val="#ppt_x"/>
                                          </p:val>
                                        </p:tav>
                                        <p:tav tm="100000">
                                          <p:val>
                                            <p:strVal val="#ppt_x"/>
                                          </p:val>
                                        </p:tav>
                                      </p:tavLst>
                                    </p:anim>
                                    <p:anim calcmode="lin" valueType="num">
                                      <p:cBhvr>
                                        <p:cTn id="3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76" grpId="0" animBg="1"/>
      <p:bldP spid="78" grpId="0" animBg="1"/>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188" y="457200"/>
            <a:ext cx="7921625" cy="914400"/>
          </a:xfrm>
        </p:spPr>
        <p:txBody>
          <a:bodyPr/>
          <a:lstStyle/>
          <a:p>
            <a:pPr eaLnBrk="1" hangingPunct="1"/>
            <a:r>
              <a:rPr lang="ja-JP" altLang="en-US" dirty="0"/>
              <a:t>旅</a:t>
            </a:r>
            <a:r>
              <a:rPr lang="ja-JP" altLang="en-US" dirty="0" err="1"/>
              <a:t>ぷら</a:t>
            </a:r>
            <a:r>
              <a:rPr lang="ja-JP" altLang="en-US" dirty="0" err="1" smtClean="0"/>
              <a:t>の</a:t>
            </a:r>
            <a:r>
              <a:rPr lang="ja-JP" altLang="en-US" dirty="0" smtClean="0"/>
              <a:t>機能仕様</a:t>
            </a:r>
            <a:endParaRPr lang="ko-KR" altLang="en-US" dirty="0" smtClean="0"/>
          </a:p>
        </p:txBody>
      </p:sp>
      <p:sp>
        <p:nvSpPr>
          <p:cNvPr id="11267" name="Rectangle 3"/>
          <p:cNvSpPr>
            <a:spLocks noGrp="1" noChangeArrowheads="1"/>
          </p:cNvSpPr>
          <p:nvPr>
            <p:ph type="body" idx="1"/>
          </p:nvPr>
        </p:nvSpPr>
        <p:spPr>
          <a:xfrm>
            <a:off x="685800" y="1701478"/>
            <a:ext cx="7772400" cy="1799530"/>
          </a:xfrm>
        </p:spPr>
        <p:txBody>
          <a:bodyPr>
            <a:normAutofit/>
          </a:bodyPr>
          <a:lstStyle/>
          <a:p>
            <a:pPr marL="914400" lvl="1" indent="-457200">
              <a:buFont typeface="Times New Roman" pitchFamily="18" charset="0"/>
              <a:buAutoNum type="arabicPeriod"/>
              <a:defRPr/>
            </a:pPr>
            <a:r>
              <a:rPr lang="ja-JP" altLang="en-US" sz="1600" dirty="0" smtClean="0"/>
              <a:t>観・食・宿・体験　等の検索、ナビゲーション</a:t>
            </a:r>
            <a:endParaRPr lang="en-US" altLang="ja-JP" sz="1600" dirty="0" smtClean="0"/>
          </a:p>
          <a:p>
            <a:pPr marL="914400" lvl="1" indent="-457200">
              <a:buFont typeface="Times New Roman" pitchFamily="18" charset="0"/>
              <a:buAutoNum type="arabicPeriod"/>
              <a:defRPr/>
            </a:pPr>
            <a:r>
              <a:rPr lang="ja-JP" altLang="en-US" sz="1600" dirty="0"/>
              <a:t>地域の方々とその地を訪れる人々をつなぐおもてなしタイムライン</a:t>
            </a:r>
            <a:r>
              <a:rPr lang="ja-JP" altLang="en-US" sz="1600" dirty="0" smtClean="0"/>
              <a:t>機能</a:t>
            </a:r>
            <a:endParaRPr lang="en-US" altLang="ja-JP" sz="1600" dirty="0" smtClean="0"/>
          </a:p>
          <a:p>
            <a:pPr marL="914400" lvl="1" indent="-457200">
              <a:buFont typeface="Times New Roman" pitchFamily="18" charset="0"/>
              <a:buAutoNum type="arabicPeriod"/>
              <a:defRPr/>
            </a:pPr>
            <a:r>
              <a:rPr lang="ja-JP" altLang="en-US" sz="1600" dirty="0" smtClean="0"/>
              <a:t>高い誘客効果を生むモデルコース検索・プランニング機能・宿泊予約機能</a:t>
            </a:r>
            <a:endParaRPr lang="en-US" altLang="ja-JP" sz="1600" dirty="0" smtClean="0"/>
          </a:p>
          <a:p>
            <a:pPr marL="914400" lvl="1" indent="-457200">
              <a:buFont typeface="Times New Roman" pitchFamily="18" charset="0"/>
              <a:buAutoNum type="arabicPeriod"/>
              <a:defRPr/>
            </a:pPr>
            <a:r>
              <a:rPr lang="ja-JP" altLang="en-US" sz="1600" dirty="0" smtClean="0"/>
              <a:t>周遊・</a:t>
            </a:r>
            <a:r>
              <a:rPr lang="ja-JP" altLang="en-US" sz="1600" dirty="0"/>
              <a:t>滞在</a:t>
            </a:r>
            <a:r>
              <a:rPr lang="ja-JP" altLang="en-US" sz="1600" dirty="0" smtClean="0"/>
              <a:t>を促すゲーミフィケーション機能</a:t>
            </a:r>
            <a:endParaRPr lang="en-US" altLang="ja-JP" sz="1600" dirty="0" smtClean="0"/>
          </a:p>
        </p:txBody>
      </p:sp>
      <p:pic>
        <p:nvPicPr>
          <p:cNvPr id="1024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933825"/>
            <a:ext cx="1966913"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933825"/>
            <a:ext cx="1966912"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9959" y="3933825"/>
            <a:ext cx="1966912"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9" descr="C:\Users\Owner\Dropbox\まちづくりプラットフォーム\旅ぷら\写真画像\キャプチャー\最新\2014-02-21 00.25.17 - コピー.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710" y="3933824"/>
            <a:ext cx="1955800" cy="273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8"/>
          <p:cNvSpPr txBox="1">
            <a:spLocks noChangeArrowheads="1"/>
          </p:cNvSpPr>
          <p:nvPr/>
        </p:nvSpPr>
        <p:spPr bwMode="auto">
          <a:xfrm>
            <a:off x="0" y="3545279"/>
            <a:ext cx="298259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algn="ctr" eaLnBrk="1" hangingPunct="1"/>
            <a:r>
              <a:rPr lang="ja-JP" altLang="en-US" sz="1600" u="none" dirty="0" smtClean="0"/>
              <a:t>観・食・宿・体験スポットリスト</a:t>
            </a:r>
            <a:endParaRPr lang="ja-JP" altLang="en-US" sz="1600" u="none" dirty="0"/>
          </a:p>
        </p:txBody>
      </p:sp>
      <p:sp>
        <p:nvSpPr>
          <p:cNvPr id="16" name="テキスト ボックス 9"/>
          <p:cNvSpPr txBox="1">
            <a:spLocks noChangeArrowheads="1"/>
          </p:cNvSpPr>
          <p:nvPr/>
        </p:nvSpPr>
        <p:spPr bwMode="auto">
          <a:xfrm>
            <a:off x="3071997" y="3545278"/>
            <a:ext cx="1004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algn="ctr" eaLnBrk="1" hangingPunct="1"/>
            <a:r>
              <a:rPr lang="ja-JP" altLang="en-US" sz="1600" u="none" dirty="0"/>
              <a:t>地図表示</a:t>
            </a:r>
          </a:p>
        </p:txBody>
      </p:sp>
      <p:sp>
        <p:nvSpPr>
          <p:cNvPr id="17" name="テキスト ボックス 8"/>
          <p:cNvSpPr txBox="1">
            <a:spLocks noChangeArrowheads="1"/>
          </p:cNvSpPr>
          <p:nvPr/>
        </p:nvSpPr>
        <p:spPr bwMode="auto">
          <a:xfrm>
            <a:off x="6516215" y="3533774"/>
            <a:ext cx="2664297" cy="35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algn="ctr" eaLnBrk="1" hangingPunct="1"/>
            <a:r>
              <a:rPr lang="ja-JP" altLang="en-US" sz="1600" u="none" dirty="0"/>
              <a:t>“今”がわかるタイムライン</a:t>
            </a:r>
          </a:p>
        </p:txBody>
      </p:sp>
      <p:sp>
        <p:nvSpPr>
          <p:cNvPr id="18" name="テキスト ボックス 9"/>
          <p:cNvSpPr txBox="1">
            <a:spLocks noChangeArrowheads="1"/>
          </p:cNvSpPr>
          <p:nvPr/>
        </p:nvSpPr>
        <p:spPr bwMode="auto">
          <a:xfrm>
            <a:off x="4860032" y="3533774"/>
            <a:ext cx="1670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algn="ctr" eaLnBrk="1" hangingPunct="1"/>
            <a:r>
              <a:rPr lang="ja-JP" altLang="en-US" sz="1600" u="none" dirty="0"/>
              <a:t>スポット詳細表示</a:t>
            </a:r>
          </a:p>
        </p:txBody>
      </p:sp>
    </p:spTree>
    <p:extLst>
      <p:ext uri="{BB962C8B-B14F-4D97-AF65-F5344CB8AC3E}">
        <p14:creationId xmlns:p14="http://schemas.microsoft.com/office/powerpoint/2010/main" val="3020592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685800" y="115888"/>
            <a:ext cx="7772400" cy="914400"/>
          </a:xfrm>
        </p:spPr>
        <p:txBody>
          <a:bodyPr/>
          <a:lstStyle/>
          <a:p>
            <a:r>
              <a:rPr lang="ja-JP" altLang="en-US" sz="3200" smtClean="0"/>
              <a:t>プランニング機能・予約機能</a:t>
            </a:r>
          </a:p>
        </p:txBody>
      </p:sp>
      <p:sp>
        <p:nvSpPr>
          <p:cNvPr id="6147" name="角丸四角形 1"/>
          <p:cNvSpPr>
            <a:spLocks noChangeArrowheads="1"/>
          </p:cNvSpPr>
          <p:nvPr/>
        </p:nvSpPr>
        <p:spPr bwMode="auto">
          <a:xfrm>
            <a:off x="185738" y="1146175"/>
            <a:ext cx="503237" cy="2643188"/>
          </a:xfrm>
          <a:prstGeom prst="roundRect">
            <a:avLst>
              <a:gd name="adj" fmla="val 16667"/>
            </a:avLst>
          </a:prstGeom>
          <a:solidFill>
            <a:srgbClr val="FFFFCC"/>
          </a:solidFill>
          <a:ln w="9525">
            <a:solidFill>
              <a:srgbClr val="FF9900"/>
            </a:solidFill>
            <a:miter lim="800000"/>
            <a:headEnd/>
            <a:tailEnd/>
          </a:ln>
        </p:spPr>
        <p:txBody>
          <a:bodyPr vert="eaVert" anchor="ctr"/>
          <a:lstStyle/>
          <a:p>
            <a:pPr algn="ctr"/>
            <a:r>
              <a:rPr lang="ja-JP" altLang="en-US" sz="1800" b="1" u="none"/>
              <a:t>プランニング機能</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863" y="1628775"/>
            <a:ext cx="1539875"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テキスト ボックス 11"/>
          <p:cNvSpPr txBox="1">
            <a:spLocks noChangeArrowheads="1"/>
          </p:cNvSpPr>
          <p:nvPr/>
        </p:nvSpPr>
        <p:spPr bwMode="auto">
          <a:xfrm>
            <a:off x="769938" y="1052513"/>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①行きたい場所や</a:t>
            </a:r>
            <a:endParaRPr lang="en-US" altLang="ja-JP" sz="1400" u="none"/>
          </a:p>
          <a:p>
            <a:pPr eaLnBrk="1" hangingPunct="1"/>
            <a:r>
              <a:rPr lang="ja-JP" altLang="en-US" sz="1400" u="none"/>
              <a:t>行き方を選ぶ</a:t>
            </a:r>
          </a:p>
        </p:txBody>
      </p:sp>
      <p:sp>
        <p:nvSpPr>
          <p:cNvPr id="6150" name="テキスト ボックス 12"/>
          <p:cNvSpPr txBox="1">
            <a:spLocks noChangeArrowheads="1"/>
          </p:cNvSpPr>
          <p:nvPr/>
        </p:nvSpPr>
        <p:spPr bwMode="auto">
          <a:xfrm>
            <a:off x="2565400" y="1146175"/>
            <a:ext cx="138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②それを並べて</a:t>
            </a:r>
          </a:p>
        </p:txBody>
      </p:sp>
      <p:pic>
        <p:nvPicPr>
          <p:cNvPr id="61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1625600"/>
            <a:ext cx="1573212"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2" name="テキスト ボックス 14"/>
          <p:cNvSpPr txBox="1">
            <a:spLocks noChangeArrowheads="1"/>
          </p:cNvSpPr>
          <p:nvPr/>
        </p:nvSpPr>
        <p:spPr bwMode="auto">
          <a:xfrm>
            <a:off x="4229100" y="1146175"/>
            <a:ext cx="1214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③並びかえる</a:t>
            </a:r>
          </a:p>
        </p:txBody>
      </p:sp>
      <p:pic>
        <p:nvPicPr>
          <p:cNvPr id="61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525" y="1628775"/>
            <a:ext cx="1528763"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4" name="テキスト ボックス 18"/>
          <p:cNvSpPr txBox="1">
            <a:spLocks noChangeArrowheads="1"/>
          </p:cNvSpPr>
          <p:nvPr/>
        </p:nvSpPr>
        <p:spPr bwMode="auto">
          <a:xfrm>
            <a:off x="5816600" y="1052513"/>
            <a:ext cx="1412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④片手で簡単に</a:t>
            </a:r>
            <a:endParaRPr lang="en-US" altLang="ja-JP" sz="1400" u="none"/>
          </a:p>
          <a:p>
            <a:pPr eaLnBrk="1" hangingPunct="1"/>
            <a:r>
              <a:rPr lang="ja-JP" altLang="en-US" sz="1400" u="none"/>
              <a:t>旅プラン完成</a:t>
            </a:r>
          </a:p>
        </p:txBody>
      </p:sp>
      <p:pic>
        <p:nvPicPr>
          <p:cNvPr id="615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013" y="1620838"/>
            <a:ext cx="156845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6" name="テキスト ボックス 20"/>
          <p:cNvSpPr txBox="1">
            <a:spLocks noChangeArrowheads="1"/>
          </p:cNvSpPr>
          <p:nvPr/>
        </p:nvSpPr>
        <p:spPr bwMode="auto">
          <a:xfrm>
            <a:off x="7440613" y="1052513"/>
            <a:ext cx="153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⑤時刻を入て</a:t>
            </a:r>
            <a:endParaRPr lang="en-US" altLang="ja-JP" sz="1400" u="none"/>
          </a:p>
          <a:p>
            <a:pPr eaLnBrk="1" hangingPunct="1"/>
            <a:r>
              <a:rPr lang="ja-JP" altLang="en-US" sz="1400" u="none"/>
              <a:t>スケジュール完成</a:t>
            </a:r>
          </a:p>
        </p:txBody>
      </p:sp>
      <p:sp>
        <p:nvSpPr>
          <p:cNvPr id="6157" name="テキスト ボックス 25"/>
          <p:cNvSpPr txBox="1">
            <a:spLocks noChangeArrowheads="1"/>
          </p:cNvSpPr>
          <p:nvPr/>
        </p:nvSpPr>
        <p:spPr bwMode="auto">
          <a:xfrm>
            <a:off x="769938" y="4130675"/>
            <a:ext cx="15351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①日にちを選んで</a:t>
            </a:r>
          </a:p>
        </p:txBody>
      </p:sp>
      <p:sp>
        <p:nvSpPr>
          <p:cNvPr id="6158" name="テキスト ボックス 26"/>
          <p:cNvSpPr txBox="1">
            <a:spLocks noChangeArrowheads="1"/>
          </p:cNvSpPr>
          <p:nvPr/>
        </p:nvSpPr>
        <p:spPr bwMode="auto">
          <a:xfrm>
            <a:off x="2565400" y="4089400"/>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②人数を選んで</a:t>
            </a:r>
          </a:p>
        </p:txBody>
      </p:sp>
      <p:sp>
        <p:nvSpPr>
          <p:cNvPr id="6159" name="テキスト ボックス 28"/>
          <p:cNvSpPr txBox="1">
            <a:spLocks noChangeArrowheads="1"/>
          </p:cNvSpPr>
          <p:nvPr/>
        </p:nvSpPr>
        <p:spPr bwMode="auto">
          <a:xfrm>
            <a:off x="4229100" y="4057650"/>
            <a:ext cx="123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③検索条件を</a:t>
            </a:r>
            <a:endParaRPr lang="en-US" altLang="ja-JP" sz="1400" u="none"/>
          </a:p>
          <a:p>
            <a:pPr eaLnBrk="1" hangingPunct="1"/>
            <a:r>
              <a:rPr lang="ja-JP" altLang="en-US" sz="1400" u="none"/>
              <a:t>指定する</a:t>
            </a:r>
          </a:p>
        </p:txBody>
      </p:sp>
      <p:sp>
        <p:nvSpPr>
          <p:cNvPr id="6160" name="テキスト ボックス 30"/>
          <p:cNvSpPr txBox="1">
            <a:spLocks noChangeArrowheads="1"/>
          </p:cNvSpPr>
          <p:nvPr/>
        </p:nvSpPr>
        <p:spPr bwMode="auto">
          <a:xfrm>
            <a:off x="5816600" y="4129088"/>
            <a:ext cx="149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④プランを選んで</a:t>
            </a:r>
          </a:p>
        </p:txBody>
      </p:sp>
      <p:sp>
        <p:nvSpPr>
          <p:cNvPr id="6161" name="角丸四角形 1"/>
          <p:cNvSpPr>
            <a:spLocks noChangeArrowheads="1"/>
          </p:cNvSpPr>
          <p:nvPr/>
        </p:nvSpPr>
        <p:spPr bwMode="auto">
          <a:xfrm>
            <a:off x="185738" y="3997325"/>
            <a:ext cx="503237" cy="2643188"/>
          </a:xfrm>
          <a:prstGeom prst="roundRect">
            <a:avLst>
              <a:gd name="adj" fmla="val 16667"/>
            </a:avLst>
          </a:prstGeom>
          <a:solidFill>
            <a:srgbClr val="FFFFCC"/>
          </a:solidFill>
          <a:ln w="9525">
            <a:solidFill>
              <a:srgbClr val="FF9900"/>
            </a:solidFill>
            <a:miter lim="800000"/>
            <a:headEnd/>
            <a:tailEnd/>
          </a:ln>
        </p:spPr>
        <p:txBody>
          <a:bodyPr vert="eaVert" anchor="ctr"/>
          <a:lstStyle/>
          <a:p>
            <a:pPr algn="ctr"/>
            <a:r>
              <a:rPr lang="ja-JP" altLang="en-US" sz="1800" b="1" u="none"/>
              <a:t>宿泊予約機能</a:t>
            </a:r>
          </a:p>
        </p:txBody>
      </p:sp>
      <p:pic>
        <p:nvPicPr>
          <p:cNvPr id="61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38" y="4581525"/>
            <a:ext cx="155575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5863" y="4568825"/>
            <a:ext cx="15398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1313" y="4572000"/>
            <a:ext cx="1573212"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1525" y="4579938"/>
            <a:ext cx="1528763"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6013" y="4549775"/>
            <a:ext cx="1554162"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7" name="テキスト ボックス 39"/>
          <p:cNvSpPr txBox="1">
            <a:spLocks noChangeArrowheads="1"/>
          </p:cNvSpPr>
          <p:nvPr/>
        </p:nvSpPr>
        <p:spPr bwMode="auto">
          <a:xfrm>
            <a:off x="7497763" y="4129088"/>
            <a:ext cx="138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u="sng">
                <a:solidFill>
                  <a:schemeClr val="tx1"/>
                </a:solidFill>
                <a:latin typeface="Times New Roman" pitchFamily="18" charset="0"/>
                <a:ea typeface="ＭＳ Ｐゴシック" pitchFamily="50" charset="-128"/>
              </a:defRPr>
            </a:lvl1pPr>
            <a:lvl2pPr marL="742950" indent="-285750" eaLnBrk="0" hangingPunct="0">
              <a:defRPr kumimoji="1" sz="2400" u="sng">
                <a:solidFill>
                  <a:schemeClr val="tx1"/>
                </a:solidFill>
                <a:latin typeface="Times New Roman" pitchFamily="18" charset="0"/>
                <a:ea typeface="ＭＳ Ｐゴシック" pitchFamily="50" charset="-128"/>
              </a:defRPr>
            </a:lvl2pPr>
            <a:lvl3pPr marL="1143000" indent="-228600" eaLnBrk="0" hangingPunct="0">
              <a:defRPr kumimoji="1" sz="2400" u="sng">
                <a:solidFill>
                  <a:schemeClr val="tx1"/>
                </a:solidFill>
                <a:latin typeface="Times New Roman" pitchFamily="18" charset="0"/>
                <a:ea typeface="ＭＳ Ｐゴシック" pitchFamily="50" charset="-128"/>
              </a:defRPr>
            </a:lvl3pPr>
            <a:lvl4pPr marL="1600200" indent="-228600" eaLnBrk="0" hangingPunct="0">
              <a:defRPr kumimoji="1" sz="2400" u="sng">
                <a:solidFill>
                  <a:schemeClr val="tx1"/>
                </a:solidFill>
                <a:latin typeface="Times New Roman" pitchFamily="18" charset="0"/>
                <a:ea typeface="ＭＳ Ｐゴシック" pitchFamily="50" charset="-128"/>
              </a:defRPr>
            </a:lvl4pPr>
            <a:lvl5pPr marL="2057400" indent="-228600" eaLnBrk="0" hangingPunct="0">
              <a:defRPr kumimoji="1" sz="2400" u="sng">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pitchFamily="50" charset="-128"/>
              </a:defRPr>
            </a:lvl9pPr>
          </a:lstStyle>
          <a:p>
            <a:pPr eaLnBrk="1" hangingPunct="1"/>
            <a:r>
              <a:rPr lang="ja-JP" altLang="en-US" sz="1400" u="none"/>
              <a:t>⑤予約するだけ</a:t>
            </a:r>
          </a:p>
        </p:txBody>
      </p:sp>
      <p:pic>
        <p:nvPicPr>
          <p:cNvPr id="6168"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688" y="1628775"/>
            <a:ext cx="1538287"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4294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428</Words>
  <Application>Microsoft Office PowerPoint</Application>
  <PresentationFormat>画面に合わせる (4:3)</PresentationFormat>
  <Paragraphs>78</Paragraphs>
  <Slides>3</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vt:i4>
      </vt:variant>
    </vt:vector>
  </HeadingPairs>
  <TitlesOfParts>
    <vt:vector size="5" baseType="lpstr">
      <vt:lpstr>Office ​​テーマ</vt:lpstr>
      <vt:lpstr>ビットマップ イメージ</vt:lpstr>
      <vt:lpstr>PowerPoint プレゼンテーション</vt:lpstr>
      <vt:lpstr>旅ぷらの機能仕様</vt:lpstr>
      <vt:lpstr>プランニング機能・予約機能</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旅ぷらの機能仕様</dc:title>
  <dc:creator>Koizumi</dc:creator>
  <cp:lastModifiedBy>Koizumi</cp:lastModifiedBy>
  <cp:revision>2</cp:revision>
  <dcterms:created xsi:type="dcterms:W3CDTF">2014-06-26T09:38:10Z</dcterms:created>
  <dcterms:modified xsi:type="dcterms:W3CDTF">2014-07-12T02:32:07Z</dcterms:modified>
</cp:coreProperties>
</file>