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F0FE-0C8B-45D3-A312-AD95DD5B8A66}" type="datetimeFigureOut">
              <a:rPr kumimoji="1" lang="ja-JP" altLang="en-US" smtClean="0"/>
              <a:pPr/>
              <a:t>2014/9/26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4416-2BF5-4507-A1F4-E223855E88A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F0FE-0C8B-45D3-A312-AD95DD5B8A66}" type="datetimeFigureOut">
              <a:rPr kumimoji="1" lang="ja-JP" altLang="en-US" smtClean="0"/>
              <a:pPr/>
              <a:t>2014/9/26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4416-2BF5-4507-A1F4-E223855E88A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F0FE-0C8B-45D3-A312-AD95DD5B8A66}" type="datetimeFigureOut">
              <a:rPr kumimoji="1" lang="ja-JP" altLang="en-US" smtClean="0"/>
              <a:pPr/>
              <a:t>2014/9/26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4416-2BF5-4507-A1F4-E223855E88A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F0FE-0C8B-45D3-A312-AD95DD5B8A66}" type="datetimeFigureOut">
              <a:rPr kumimoji="1" lang="ja-JP" altLang="en-US" smtClean="0"/>
              <a:pPr/>
              <a:t>2014/9/26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4416-2BF5-4507-A1F4-E223855E88A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F0FE-0C8B-45D3-A312-AD95DD5B8A66}" type="datetimeFigureOut">
              <a:rPr kumimoji="1" lang="ja-JP" altLang="en-US" smtClean="0"/>
              <a:pPr/>
              <a:t>2014/9/26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4416-2BF5-4507-A1F4-E223855E88A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F0FE-0C8B-45D3-A312-AD95DD5B8A66}" type="datetimeFigureOut">
              <a:rPr kumimoji="1" lang="ja-JP" altLang="en-US" smtClean="0"/>
              <a:pPr/>
              <a:t>2014/9/26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4416-2BF5-4507-A1F4-E223855E88A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F0FE-0C8B-45D3-A312-AD95DD5B8A66}" type="datetimeFigureOut">
              <a:rPr kumimoji="1" lang="ja-JP" altLang="en-US" smtClean="0"/>
              <a:pPr/>
              <a:t>2014/9/26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4416-2BF5-4507-A1F4-E223855E88A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F0FE-0C8B-45D3-A312-AD95DD5B8A66}" type="datetimeFigureOut">
              <a:rPr kumimoji="1" lang="ja-JP" altLang="en-US" smtClean="0"/>
              <a:pPr/>
              <a:t>2014/9/26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4416-2BF5-4507-A1F4-E223855E88A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F0FE-0C8B-45D3-A312-AD95DD5B8A66}" type="datetimeFigureOut">
              <a:rPr kumimoji="1" lang="ja-JP" altLang="en-US" smtClean="0"/>
              <a:pPr/>
              <a:t>2014/9/26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4416-2BF5-4507-A1F4-E223855E88A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F0FE-0C8B-45D3-A312-AD95DD5B8A66}" type="datetimeFigureOut">
              <a:rPr kumimoji="1" lang="ja-JP" altLang="en-US" smtClean="0"/>
              <a:pPr/>
              <a:t>2014/9/26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4416-2BF5-4507-A1F4-E223855E88A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F0FE-0C8B-45D3-A312-AD95DD5B8A66}" type="datetimeFigureOut">
              <a:rPr kumimoji="1" lang="ja-JP" altLang="en-US" smtClean="0"/>
              <a:pPr/>
              <a:t>2014/9/26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4416-2BF5-4507-A1F4-E223855E88A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BF0FE-0C8B-45D3-A312-AD95DD5B8A66}" type="datetimeFigureOut">
              <a:rPr kumimoji="1" lang="ja-JP" altLang="en-US" smtClean="0"/>
              <a:pPr/>
              <a:t>2014/9/26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74416-2BF5-4507-A1F4-E223855E88A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.xlsx"/><Relationship Id="rId3" Type="http://schemas.openxmlformats.org/officeDocument/2006/relationships/image" Target="../media/image3.jpe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4.xlsx"/><Relationship Id="rId3" Type="http://schemas.openxmlformats.org/officeDocument/2006/relationships/image" Target="../media/image8.pn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Excel_Worksheet3.xlsx"/><Relationship Id="rId5" Type="http://schemas.openxmlformats.org/officeDocument/2006/relationships/image" Target="../media/image3.jpeg"/><Relationship Id="rId4" Type="http://schemas.openxmlformats.org/officeDocument/2006/relationships/image" Target="../media/image9.pn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043608" y="-27384"/>
            <a:ext cx="8100392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刃牙シリーズエナジー飲料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350ml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（アルプロン製薬）導入のご提案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プロテインの通信販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1267200" cy="576000"/>
          </a:xfrm>
          <a:prstGeom prst="rect">
            <a:avLst/>
          </a:prstGeom>
          <a:noFill/>
        </p:spPr>
      </p:pic>
      <p:sp>
        <p:nvSpPr>
          <p:cNvPr id="9" name="コンテンツ プレースホルダー 2"/>
          <p:cNvSpPr>
            <a:spLocks noGrp="1"/>
          </p:cNvSpPr>
          <p:nvPr/>
        </p:nvSpPr>
        <p:spPr bwMode="auto">
          <a:xfrm>
            <a:off x="7670467" y="5157192"/>
            <a:ext cx="1711785" cy="883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800" b="1" kern="1200" dirty="0">
                <a:solidFill>
                  <a:schemeClr val="tx1"/>
                </a:solidFill>
                <a:effectLst/>
              </a:rPr>
              <a:t>  </a:t>
            </a:r>
            <a:r>
              <a:rPr kumimoji="1" lang="ja-JP" altLang="en-US" sz="800" b="1" kern="1200" dirty="0">
                <a:solidFill>
                  <a:schemeClr val="tx1"/>
                </a:solidFill>
                <a:effectLst/>
              </a:rPr>
              <a:t>＜</a:t>
            </a:r>
            <a:r>
              <a:rPr kumimoji="1" lang="ja-JP" altLang="ja-JP" sz="800" b="1" kern="1200" dirty="0">
                <a:solidFill>
                  <a:schemeClr val="tx1"/>
                </a:solidFill>
                <a:effectLst/>
              </a:rPr>
              <a:t>本社・工場・研究所</a:t>
            </a:r>
            <a:r>
              <a:rPr kumimoji="1" lang="ja-JP" altLang="en-US" sz="800" b="1" kern="1200" dirty="0">
                <a:solidFill>
                  <a:schemeClr val="tx1"/>
                </a:solidFill>
                <a:effectLst/>
              </a:rPr>
              <a:t>＞</a:t>
            </a:r>
            <a:endParaRPr lang="ja-JP" altLang="ja-JP" sz="800" dirty="0">
              <a:effectLst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800" b="1" dirty="0">
                <a:latin typeface="AR丸ゴシック体M" pitchFamily="49" charset="-128"/>
                <a:ea typeface="AR丸ゴシック体M" pitchFamily="49" charset="-128"/>
              </a:rPr>
              <a:t>◆</a:t>
            </a:r>
            <a:r>
              <a:rPr lang="ja-JP" altLang="ja-JP" sz="800" b="1" dirty="0">
                <a:latin typeface="AR丸ゴシック体M" pitchFamily="49" charset="-128"/>
                <a:ea typeface="AR丸ゴシック体M" pitchFamily="49" charset="-128"/>
              </a:rPr>
              <a:t>アルプロン製薬株式会社</a:t>
            </a:r>
            <a:endParaRPr lang="en-US" altLang="ja-JP" sz="800" b="1" dirty="0">
              <a:latin typeface="AR丸ゴシック体M" pitchFamily="49" charset="-128"/>
              <a:ea typeface="AR丸ゴシック体M" pitchFamily="49" charset="-128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ja-JP" sz="800" b="1" dirty="0">
              <a:latin typeface="AR丸ゴシック体M" pitchFamily="49" charset="-128"/>
              <a:ea typeface="AR丸ゴシック体M" pitchFamily="49" charset="-128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ja-JP" sz="800" b="1" dirty="0">
                <a:latin typeface="AR丸ゴシック体M" pitchFamily="49" charset="-128"/>
                <a:ea typeface="AR丸ゴシック体M" pitchFamily="49" charset="-128"/>
              </a:rPr>
              <a:t>〒</a:t>
            </a:r>
            <a:r>
              <a:rPr lang="en-US" altLang="ja-JP" sz="800" b="1" dirty="0">
                <a:latin typeface="AR丸ゴシック体M" pitchFamily="49" charset="-128"/>
                <a:ea typeface="AR丸ゴシック体M" pitchFamily="49" charset="-128"/>
              </a:rPr>
              <a:t>699-1104</a:t>
            </a:r>
            <a:r>
              <a:rPr lang="ja-JP" altLang="ja-JP" sz="800" b="1" dirty="0">
                <a:latin typeface="AR丸ゴシック体M" pitchFamily="49" charset="-128"/>
                <a:ea typeface="AR丸ゴシック体M" pitchFamily="49" charset="-128"/>
              </a:rPr>
              <a:t>島根県</a:t>
            </a:r>
            <a:r>
              <a:rPr lang="ja-JP" altLang="ja-JP" sz="800" b="1" dirty="0" smtClean="0">
                <a:latin typeface="AR丸ゴシック体M" pitchFamily="49" charset="-128"/>
                <a:ea typeface="AR丸ゴシック体M" pitchFamily="49" charset="-128"/>
              </a:rPr>
              <a:t>雲南市</a:t>
            </a:r>
            <a:endParaRPr lang="en-US" altLang="ja-JP" sz="800" b="1" dirty="0" smtClean="0">
              <a:latin typeface="AR丸ゴシック体M" pitchFamily="49" charset="-128"/>
              <a:ea typeface="AR丸ゴシック体M" pitchFamily="49" charset="-128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ja-JP" sz="800" b="1" dirty="0" smtClean="0">
                <a:latin typeface="AR丸ゴシック体M" pitchFamily="49" charset="-128"/>
                <a:ea typeface="AR丸ゴシック体M" pitchFamily="49" charset="-128"/>
              </a:rPr>
              <a:t>加茂町</a:t>
            </a:r>
            <a:r>
              <a:rPr lang="ja-JP" altLang="ja-JP" sz="800" b="1" dirty="0">
                <a:latin typeface="AR丸ゴシック体M" pitchFamily="49" charset="-128"/>
                <a:ea typeface="AR丸ゴシック体M" pitchFamily="49" charset="-128"/>
              </a:rPr>
              <a:t>南加茂</a:t>
            </a:r>
            <a:r>
              <a:rPr lang="en-US" altLang="ja-JP" sz="800" b="1" dirty="0">
                <a:latin typeface="AR丸ゴシック体M" pitchFamily="49" charset="-128"/>
                <a:ea typeface="AR丸ゴシック体M" pitchFamily="49" charset="-128"/>
              </a:rPr>
              <a:t>1204-1</a:t>
            </a:r>
            <a:endParaRPr lang="ja-JP" altLang="ja-JP" sz="800" b="1" dirty="0">
              <a:latin typeface="AR丸ゴシック体M" pitchFamily="49" charset="-128"/>
              <a:ea typeface="AR丸ゴシック体M" pitchFamily="49" charset="-128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800" b="1" dirty="0">
                <a:latin typeface="AR丸ゴシック体M" pitchFamily="49" charset="-128"/>
                <a:ea typeface="AR丸ゴシック体M" pitchFamily="49" charset="-128"/>
              </a:rPr>
              <a:t>TEL</a:t>
            </a:r>
            <a:r>
              <a:rPr lang="ja-JP" altLang="ja-JP" sz="800" b="1" dirty="0">
                <a:latin typeface="AR丸ゴシック体M" pitchFamily="49" charset="-128"/>
                <a:ea typeface="AR丸ゴシック体M" pitchFamily="49" charset="-128"/>
              </a:rPr>
              <a:t>：</a:t>
            </a:r>
            <a:r>
              <a:rPr lang="en-US" altLang="ja-JP" sz="800" b="1" dirty="0">
                <a:latin typeface="AR丸ゴシック体M" pitchFamily="49" charset="-128"/>
                <a:ea typeface="AR丸ゴシック体M" pitchFamily="49" charset="-128"/>
              </a:rPr>
              <a:t>0854</a:t>
            </a:r>
            <a:r>
              <a:rPr lang="ja-JP" altLang="ja-JP" sz="800" b="1" dirty="0">
                <a:latin typeface="AR丸ゴシック体M" pitchFamily="49" charset="-128"/>
                <a:ea typeface="AR丸ゴシック体M" pitchFamily="49" charset="-128"/>
              </a:rPr>
              <a:t>‐</a:t>
            </a:r>
            <a:r>
              <a:rPr lang="en-US" altLang="ja-JP" sz="800" b="1" dirty="0" smtClean="0">
                <a:latin typeface="AR丸ゴシック体M" pitchFamily="49" charset="-128"/>
                <a:ea typeface="AR丸ゴシック体M" pitchFamily="49" charset="-128"/>
              </a:rPr>
              <a:t>49-8286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800" b="1" dirty="0" smtClean="0">
                <a:latin typeface="AR丸ゴシック体M" pitchFamily="49" charset="-128"/>
                <a:ea typeface="AR丸ゴシック体M" pitchFamily="49" charset="-128"/>
              </a:rPr>
              <a:t>FAX</a:t>
            </a:r>
            <a:r>
              <a:rPr lang="ja-JP" altLang="ja-JP" sz="800" b="1" dirty="0">
                <a:latin typeface="AR丸ゴシック体M" pitchFamily="49" charset="-128"/>
                <a:ea typeface="AR丸ゴシック体M" pitchFamily="49" charset="-128"/>
              </a:rPr>
              <a:t>：</a:t>
            </a:r>
            <a:r>
              <a:rPr lang="en-US" altLang="ja-JP" sz="800" b="1" dirty="0">
                <a:latin typeface="AR丸ゴシック体M" pitchFamily="49" charset="-128"/>
                <a:ea typeface="AR丸ゴシック体M" pitchFamily="49" charset="-128"/>
              </a:rPr>
              <a:t>0854</a:t>
            </a:r>
            <a:r>
              <a:rPr lang="ja-JP" altLang="ja-JP" sz="800" b="1" dirty="0">
                <a:latin typeface="AR丸ゴシック体M" pitchFamily="49" charset="-128"/>
                <a:ea typeface="AR丸ゴシック体M" pitchFamily="49" charset="-128"/>
              </a:rPr>
              <a:t>‐</a:t>
            </a:r>
            <a:r>
              <a:rPr lang="en-US" altLang="ja-JP" sz="800" b="1" dirty="0">
                <a:latin typeface="AR丸ゴシック体M" pitchFamily="49" charset="-128"/>
                <a:ea typeface="AR丸ゴシック体M" pitchFamily="49" charset="-128"/>
              </a:rPr>
              <a:t>49-8286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700" b="1" dirty="0">
                <a:latin typeface="AR丸ゴシック体M" pitchFamily="49" charset="-128"/>
                <a:ea typeface="AR丸ゴシック体M" pitchFamily="49" charset="-128"/>
              </a:rPr>
              <a:t>URL</a:t>
            </a:r>
            <a:r>
              <a:rPr lang="ja-JP" altLang="en-US" sz="700" b="1" dirty="0">
                <a:latin typeface="AR丸ゴシック体M" pitchFamily="49" charset="-128"/>
                <a:ea typeface="AR丸ゴシック体M" pitchFamily="49" charset="-128"/>
              </a:rPr>
              <a:t>：</a:t>
            </a:r>
            <a:r>
              <a:rPr lang="en-US" altLang="ja-JP" sz="700" b="1" dirty="0">
                <a:latin typeface="AR丸ゴシック体M" pitchFamily="49" charset="-128"/>
                <a:ea typeface="AR丸ゴシック体M" pitchFamily="49" charset="-128"/>
              </a:rPr>
              <a:t>http://www.alpron.co.jp/</a:t>
            </a:r>
          </a:p>
        </p:txBody>
      </p:sp>
      <p:sp>
        <p:nvSpPr>
          <p:cNvPr id="10" name="コンテンツ プレースホルダー 2"/>
          <p:cNvSpPr>
            <a:spLocks noGrp="1"/>
          </p:cNvSpPr>
          <p:nvPr/>
        </p:nvSpPr>
        <p:spPr bwMode="auto">
          <a:xfrm>
            <a:off x="7670467" y="6075696"/>
            <a:ext cx="2518157" cy="883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800" b="1" dirty="0">
                <a:solidFill>
                  <a:sysClr val="windowText" lastClr="000000"/>
                </a:solidFill>
                <a:latin typeface="AR丸ゴシック体M" pitchFamily="49" charset="-128"/>
                <a:ea typeface="AR丸ゴシック体M" pitchFamily="49" charset="-128"/>
              </a:rPr>
              <a:t>＜国内販売＞</a:t>
            </a:r>
            <a:endParaRPr lang="en-US" altLang="ja-JP" sz="800" b="1" dirty="0">
              <a:solidFill>
                <a:sysClr val="windowText" lastClr="000000"/>
              </a:solidFill>
              <a:latin typeface="AR丸ゴシック体M" pitchFamily="49" charset="-128"/>
              <a:ea typeface="AR丸ゴシック体M" pitchFamily="49" charset="-128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800" b="1" dirty="0">
                <a:solidFill>
                  <a:sysClr val="windowText" lastClr="000000"/>
                </a:solidFill>
                <a:latin typeface="AR丸ゴシック体M" pitchFamily="49" charset="-128"/>
                <a:ea typeface="AR丸ゴシック体M" pitchFamily="49" charset="-128"/>
              </a:rPr>
              <a:t>株式会社</a:t>
            </a:r>
            <a:r>
              <a:rPr lang="ja-JP" altLang="ja-JP" sz="800" b="1" dirty="0">
                <a:solidFill>
                  <a:sysClr val="windowText" lastClr="000000"/>
                </a:solidFill>
                <a:latin typeface="AR丸ゴシック体M" pitchFamily="49" charset="-128"/>
                <a:ea typeface="AR丸ゴシック体M" pitchFamily="49" charset="-128"/>
              </a:rPr>
              <a:t>アルプロン</a:t>
            </a:r>
            <a:endParaRPr lang="en-US" altLang="ja-JP" sz="800" b="1" dirty="0">
              <a:solidFill>
                <a:sysClr val="windowText" lastClr="000000"/>
              </a:solidFill>
              <a:latin typeface="AR丸ゴシック体M" pitchFamily="49" charset="-128"/>
              <a:ea typeface="AR丸ゴシック体M" pitchFamily="49" charset="-128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ja-JP" sz="800" b="1" dirty="0">
              <a:solidFill>
                <a:sysClr val="windowText" lastClr="000000"/>
              </a:solidFill>
              <a:latin typeface="AR丸ゴシック体M" pitchFamily="49" charset="-128"/>
              <a:ea typeface="AR丸ゴシック体M" pitchFamily="49" charset="-128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1" lang="en-US" altLang="ja-JP" sz="800" b="1" kern="1200" dirty="0">
                <a:solidFill>
                  <a:sysClr val="windowText" lastClr="000000"/>
                </a:solidFill>
                <a:effectLst/>
              </a:rPr>
              <a:t>〒102-0082</a:t>
            </a:r>
            <a:r>
              <a:rPr kumimoji="1" lang="en-US" altLang="ja-JP" sz="800" b="1" kern="1200" dirty="0" smtClean="0">
                <a:solidFill>
                  <a:sysClr val="windowText" lastClr="000000"/>
                </a:solidFill>
                <a:effectLst/>
              </a:rPr>
              <a:t>東京都千代田区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1" lang="en-US" altLang="ja-JP" sz="800" b="1" kern="1200" dirty="0" smtClean="0">
                <a:solidFill>
                  <a:sysClr val="windowText" lastClr="000000"/>
                </a:solidFill>
                <a:effectLst/>
              </a:rPr>
              <a:t>一番町11-1-807</a:t>
            </a:r>
            <a:r>
              <a:rPr kumimoji="1" lang="en-US" altLang="ja-JP" sz="800" b="1" kern="1200" dirty="0">
                <a:solidFill>
                  <a:sysClr val="windowText" lastClr="000000"/>
                </a:solidFill>
                <a:effectLst/>
              </a:rPr>
              <a:t/>
            </a:r>
            <a:br>
              <a:rPr kumimoji="1" lang="en-US" altLang="ja-JP" sz="800" b="1" kern="1200" dirty="0">
                <a:solidFill>
                  <a:sysClr val="windowText" lastClr="000000"/>
                </a:solidFill>
                <a:effectLst/>
              </a:rPr>
            </a:br>
            <a:r>
              <a:rPr kumimoji="1" lang="en-US" altLang="ja-JP" sz="800" b="1" kern="1200" dirty="0" smtClean="0">
                <a:solidFill>
                  <a:sysClr val="windowText" lastClr="000000"/>
                </a:solidFill>
                <a:effectLst/>
              </a:rPr>
              <a:t>TEL </a:t>
            </a:r>
            <a:r>
              <a:rPr kumimoji="1" lang="en-US" altLang="ja-JP" sz="800" b="1" kern="1200" dirty="0">
                <a:solidFill>
                  <a:sysClr val="windowText" lastClr="000000"/>
                </a:solidFill>
                <a:effectLst/>
              </a:rPr>
              <a:t>： </a:t>
            </a:r>
            <a:r>
              <a:rPr kumimoji="1" lang="en-US" altLang="ja-JP" sz="800" b="1" kern="1200" dirty="0" smtClean="0">
                <a:solidFill>
                  <a:sysClr val="windowText" lastClr="000000"/>
                </a:solidFill>
                <a:effectLst/>
              </a:rPr>
              <a:t>03-5215-0081</a:t>
            </a:r>
            <a:endParaRPr lang="en-US" altLang="ja-JP" sz="800" b="1" dirty="0">
              <a:solidFill>
                <a:sysClr val="windowText" lastClr="000000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1" lang="en-US" altLang="ja-JP" sz="800" b="1" kern="1200" baseline="0" dirty="0" smtClean="0">
                <a:solidFill>
                  <a:sysClr val="windowText" lastClr="000000"/>
                </a:solidFill>
                <a:effectLst/>
              </a:rPr>
              <a:t> </a:t>
            </a:r>
            <a:r>
              <a:rPr kumimoji="1" lang="en-US" altLang="ja-JP" sz="800" b="1" kern="1200" dirty="0">
                <a:solidFill>
                  <a:sysClr val="windowText" lastClr="000000"/>
                </a:solidFill>
                <a:effectLst/>
              </a:rPr>
              <a:t>FAX：03-3238-1780</a:t>
            </a:r>
            <a:br>
              <a:rPr kumimoji="1" lang="en-US" altLang="ja-JP" sz="800" b="1" kern="1200" dirty="0">
                <a:solidFill>
                  <a:sysClr val="windowText" lastClr="000000"/>
                </a:solidFill>
                <a:effectLst/>
              </a:rPr>
            </a:br>
            <a:endParaRPr lang="en-US" altLang="ja-JP" sz="800" b="1" dirty="0">
              <a:solidFill>
                <a:sysClr val="windowText" lastClr="000000"/>
              </a:solidFill>
              <a:latin typeface="AR丸ゴシック体M" pitchFamily="49" charset="-128"/>
              <a:ea typeface="AR丸ゴシック体M" pitchFamily="49" charset="-128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/>
                <a:ea typeface="ＭＳ Ｐゴシック" pitchFamily="50" charset="-128"/>
              </a:rPr>
              <a:t> </a:t>
            </a:r>
            <a:endParaRPr kumimoji="1" lang="ja-JP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rPr>
              <a:t/>
            </a:r>
            <a:br>
              <a: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rPr>
            </a:b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799578" y="690605"/>
            <a:ext cx="13650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●品名：炭酸飲料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●原材料名：果糖ブドウ糖液糖、</a:t>
            </a:r>
            <a:endParaRPr lang="en-US" altLang="ja-JP" sz="800" dirty="0" smtClean="0"/>
          </a:p>
          <a:p>
            <a:r>
              <a:rPr lang="ja-JP" altLang="en-US" sz="800" dirty="0" smtClean="0"/>
              <a:t>パラチノース、マカエキス、ガラナエキス、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L-</a:t>
            </a:r>
            <a:r>
              <a:rPr kumimoji="1" lang="ja-JP" altLang="en-US" sz="800" dirty="0" smtClean="0"/>
              <a:t>シトルリン、酸味料（クエン酸（</a:t>
            </a:r>
            <a:r>
              <a:rPr kumimoji="1" lang="en-US" altLang="ja-JP" sz="800" dirty="0" smtClean="0"/>
              <a:t>Na)</a:t>
            </a:r>
            <a:r>
              <a:rPr kumimoji="1" lang="ja-JP" altLang="en-US" sz="800" dirty="0" smtClean="0"/>
              <a:t>）、</a:t>
            </a:r>
            <a:endParaRPr kumimoji="1" lang="en-US" altLang="ja-JP" sz="800" dirty="0" smtClean="0"/>
          </a:p>
          <a:p>
            <a:r>
              <a:rPr kumimoji="1" lang="ja-JP" altLang="en-US" sz="900" dirty="0" smtClean="0"/>
              <a:t>カラメル色素、香料、アルギニン、</a:t>
            </a:r>
            <a:endParaRPr kumimoji="1" lang="en-US" altLang="ja-JP" sz="900" dirty="0" smtClean="0"/>
          </a:p>
          <a:p>
            <a:r>
              <a:rPr lang="ja-JP" altLang="en-US" sz="900" dirty="0" smtClean="0"/>
              <a:t>カフェイン、ロイシン、バリン、</a:t>
            </a:r>
            <a:endParaRPr lang="en-US" altLang="ja-JP" sz="900" dirty="0" smtClean="0"/>
          </a:p>
          <a:p>
            <a:r>
              <a:rPr lang="ja-JP" altLang="en-US" sz="900" dirty="0" smtClean="0"/>
              <a:t>イソロイシン</a:t>
            </a:r>
            <a:endParaRPr lang="en-US" altLang="ja-JP" sz="900" dirty="0" smtClean="0"/>
          </a:p>
          <a:p>
            <a:r>
              <a:rPr kumimoji="1" lang="ja-JP" altLang="en-US" sz="900" dirty="0" smtClean="0"/>
              <a:t>●保存方法：直射日光や高温多湿を</a:t>
            </a:r>
            <a:endParaRPr kumimoji="1" lang="en-US" altLang="ja-JP" sz="900" dirty="0" smtClean="0"/>
          </a:p>
          <a:p>
            <a:r>
              <a:rPr lang="ja-JP" altLang="en-US" sz="900" dirty="0" smtClean="0"/>
              <a:t>避けて</a:t>
            </a:r>
            <a:r>
              <a:rPr lang="ja-JP" altLang="en-US" sz="900" dirty="0"/>
              <a:t>保存</a:t>
            </a:r>
            <a:r>
              <a:rPr lang="ja-JP" altLang="en-US" sz="900" dirty="0" smtClean="0"/>
              <a:t>してください</a:t>
            </a:r>
            <a:r>
              <a:rPr lang="ja-JP" altLang="en-US" sz="900" dirty="0"/>
              <a:t>。</a:t>
            </a:r>
            <a:endParaRPr kumimoji="1" lang="ja-JP" altLang="en-US" sz="9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713" y="3584627"/>
            <a:ext cx="676568" cy="1080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713" y="757886"/>
            <a:ext cx="688357" cy="1080000"/>
          </a:xfrm>
          <a:prstGeom prst="rect">
            <a:avLst/>
          </a:prstGeom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364375"/>
              </p:ext>
            </p:extLst>
          </p:nvPr>
        </p:nvGraphicFramePr>
        <p:xfrm>
          <a:off x="1043608" y="555625"/>
          <a:ext cx="6683375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6" imgW="6682657" imgH="2872800" progId="Excel.Sheet.12">
                  <p:embed/>
                </p:oleObj>
              </mc:Choice>
              <mc:Fallback>
                <p:oleObj name="Worksheet" r:id="rId6" imgW="6682657" imgH="2872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43608" y="555625"/>
                        <a:ext cx="6683375" cy="287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678232"/>
              </p:ext>
            </p:extLst>
          </p:nvPr>
        </p:nvGraphicFramePr>
        <p:xfrm>
          <a:off x="1043608" y="3429000"/>
          <a:ext cx="6683375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8" imgW="6682657" imgH="2872800" progId="Excel.Sheet.12">
                  <p:embed/>
                </p:oleObj>
              </mc:Choice>
              <mc:Fallback>
                <p:oleObj name="Worksheet" r:id="rId8" imgW="6682657" imgH="2872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43608" y="3429000"/>
                        <a:ext cx="6683375" cy="287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-59632" y="4612284"/>
            <a:ext cx="12410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/>
              <a:t>勇次郎</a:t>
            </a:r>
            <a:endParaRPr lang="en-US" altLang="ja-JP" sz="800" dirty="0" smtClean="0"/>
          </a:p>
          <a:p>
            <a:r>
              <a:rPr lang="ja-JP" altLang="en-US" sz="700" dirty="0" smtClean="0"/>
              <a:t>設定上</a:t>
            </a:r>
            <a:r>
              <a:rPr lang="ja-JP" altLang="en-US" sz="700" dirty="0"/>
              <a:t>の最強キャラクター　</a:t>
            </a:r>
            <a:endParaRPr lang="en-US" altLang="ja-JP" sz="700" dirty="0" smtClean="0"/>
          </a:p>
          <a:p>
            <a:r>
              <a:rPr lang="ja-JP" altLang="en-US" sz="700" dirty="0" smtClean="0"/>
              <a:t>パッケージ</a:t>
            </a:r>
            <a:r>
              <a:rPr kumimoji="1" lang="ja-JP" altLang="en-US" sz="700" dirty="0" smtClean="0"/>
              <a:t>　</a:t>
            </a:r>
            <a:r>
              <a:rPr kumimoji="1" lang="en-US" altLang="ja-JP" sz="700" dirty="0" smtClean="0"/>
              <a:t>350ml</a:t>
            </a:r>
            <a:endParaRPr kumimoji="1" lang="ja-JP" altLang="en-US" sz="7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1823925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/>
              <a:t>主人公バキ　</a:t>
            </a:r>
            <a:endParaRPr lang="en-US" altLang="ja-JP" sz="800" dirty="0" smtClean="0"/>
          </a:p>
          <a:p>
            <a:r>
              <a:rPr lang="ja-JP" altLang="en-US" sz="800" dirty="0" smtClean="0"/>
              <a:t>パッケージ</a:t>
            </a:r>
            <a:r>
              <a:rPr lang="en-US" altLang="ja-JP" sz="800" dirty="0"/>
              <a:t>3</a:t>
            </a:r>
            <a:r>
              <a:rPr kumimoji="1" lang="en-US" altLang="ja-JP" sz="800" dirty="0" smtClean="0"/>
              <a:t>50ml</a:t>
            </a:r>
            <a:endParaRPr kumimoji="1" lang="ja-JP" alt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908720"/>
            <a:ext cx="501732" cy="1080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337" y="3429000"/>
            <a:ext cx="499915" cy="1079086"/>
          </a:xfrm>
          <a:prstGeom prst="rect">
            <a:avLst/>
          </a:prstGeom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1043608" y="-27384"/>
            <a:ext cx="8100392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刃牙シリーズエナジー飲料</a:t>
            </a:r>
            <a:r>
              <a:rPr lang="en-US" altLang="ja-JP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50ml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（アルプロン製薬）導入のご提案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プロテインの通信販売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27384"/>
            <a:ext cx="1267200" cy="576000"/>
          </a:xfrm>
          <a:prstGeom prst="rect">
            <a:avLst/>
          </a:prstGeom>
          <a:noFill/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/>
                <a:ea typeface="ＭＳ Ｐゴシック" pitchFamily="50" charset="-128"/>
              </a:rPr>
              <a:t> </a:t>
            </a:r>
            <a:endParaRPr kumimoji="1" lang="ja-JP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rPr>
              <a:t/>
            </a:r>
            <a:br>
              <a: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rPr>
            </a:b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1958959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/>
              <a:t>主人公バキ　</a:t>
            </a:r>
            <a:endParaRPr lang="en-US" altLang="ja-JP" sz="800" dirty="0" smtClean="0"/>
          </a:p>
          <a:p>
            <a:r>
              <a:rPr lang="ja-JP" altLang="en-US" sz="800" dirty="0" smtClean="0"/>
              <a:t>パッケージ</a:t>
            </a:r>
            <a:r>
              <a:rPr lang="en-US" altLang="ja-JP" sz="800" dirty="0" smtClean="0"/>
              <a:t>2</a:t>
            </a:r>
            <a:r>
              <a:rPr kumimoji="1" lang="en-US" altLang="ja-JP" sz="800" dirty="0" smtClean="0"/>
              <a:t>50ml</a:t>
            </a:r>
            <a:endParaRPr kumimoji="1" lang="ja-JP" altLang="en-US" sz="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36512" y="4508086"/>
            <a:ext cx="12410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/>
              <a:t>勇次郎</a:t>
            </a:r>
            <a:endParaRPr lang="en-US" altLang="ja-JP" sz="800" dirty="0" smtClean="0"/>
          </a:p>
          <a:p>
            <a:r>
              <a:rPr lang="ja-JP" altLang="en-US" sz="700" dirty="0" smtClean="0"/>
              <a:t>設定上</a:t>
            </a:r>
            <a:r>
              <a:rPr lang="ja-JP" altLang="en-US" sz="700" dirty="0"/>
              <a:t>の最強キャラクター　</a:t>
            </a:r>
            <a:endParaRPr lang="en-US" altLang="ja-JP" sz="700" dirty="0" smtClean="0"/>
          </a:p>
          <a:p>
            <a:r>
              <a:rPr lang="ja-JP" altLang="en-US" sz="700" dirty="0" smtClean="0"/>
              <a:t>パッケージ</a:t>
            </a:r>
            <a:r>
              <a:rPr kumimoji="1" lang="ja-JP" altLang="en-US" sz="700" dirty="0" smtClean="0"/>
              <a:t>　</a:t>
            </a:r>
            <a:r>
              <a:rPr kumimoji="1" lang="en-US" altLang="ja-JP" sz="700" dirty="0" smtClean="0"/>
              <a:t>250ml</a:t>
            </a:r>
            <a:endParaRPr kumimoji="1" lang="ja-JP" altLang="en-US" sz="7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99578" y="690605"/>
            <a:ext cx="13650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●品名：炭酸飲料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●原材料名：果糖ブドウ糖液糖、</a:t>
            </a:r>
            <a:endParaRPr lang="en-US" altLang="ja-JP" sz="800" dirty="0" smtClean="0"/>
          </a:p>
          <a:p>
            <a:r>
              <a:rPr lang="ja-JP" altLang="en-US" sz="800" dirty="0" smtClean="0"/>
              <a:t>パラチノース、マカエキス、ガラナエキス、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L-</a:t>
            </a:r>
            <a:r>
              <a:rPr kumimoji="1" lang="ja-JP" altLang="en-US" sz="800" dirty="0" smtClean="0"/>
              <a:t>シトルリン、酸味料（クエン酸（</a:t>
            </a:r>
            <a:r>
              <a:rPr kumimoji="1" lang="en-US" altLang="ja-JP" sz="800" dirty="0" smtClean="0"/>
              <a:t>Na)</a:t>
            </a:r>
            <a:r>
              <a:rPr kumimoji="1" lang="ja-JP" altLang="en-US" sz="800" dirty="0" smtClean="0"/>
              <a:t>）、</a:t>
            </a:r>
            <a:endParaRPr kumimoji="1" lang="en-US" altLang="ja-JP" sz="800" dirty="0" smtClean="0"/>
          </a:p>
          <a:p>
            <a:r>
              <a:rPr kumimoji="1" lang="ja-JP" altLang="en-US" sz="900" dirty="0" smtClean="0"/>
              <a:t>カラメル色素、香料、アルギニン、</a:t>
            </a:r>
            <a:endParaRPr kumimoji="1" lang="en-US" altLang="ja-JP" sz="900" dirty="0" smtClean="0"/>
          </a:p>
          <a:p>
            <a:r>
              <a:rPr lang="ja-JP" altLang="en-US" sz="900" dirty="0" smtClean="0"/>
              <a:t>カフェイン、ロイシン、バリン、</a:t>
            </a:r>
            <a:endParaRPr lang="en-US" altLang="ja-JP" sz="900" dirty="0" smtClean="0"/>
          </a:p>
          <a:p>
            <a:r>
              <a:rPr lang="ja-JP" altLang="en-US" sz="900" dirty="0" smtClean="0"/>
              <a:t>イソロイシン</a:t>
            </a:r>
            <a:endParaRPr lang="en-US" altLang="ja-JP" sz="900" dirty="0" smtClean="0"/>
          </a:p>
          <a:p>
            <a:r>
              <a:rPr kumimoji="1" lang="ja-JP" altLang="en-US" sz="900" dirty="0" smtClean="0"/>
              <a:t>●保存方法：直射日光や高温多湿を</a:t>
            </a:r>
            <a:endParaRPr kumimoji="1" lang="en-US" altLang="ja-JP" sz="900" dirty="0" smtClean="0"/>
          </a:p>
          <a:p>
            <a:r>
              <a:rPr lang="ja-JP" altLang="en-US" sz="900" dirty="0" smtClean="0"/>
              <a:t>避けて</a:t>
            </a:r>
            <a:r>
              <a:rPr lang="ja-JP" altLang="en-US" sz="900" dirty="0"/>
              <a:t>保存</a:t>
            </a:r>
            <a:r>
              <a:rPr lang="ja-JP" altLang="en-US" sz="900" dirty="0" smtClean="0"/>
              <a:t>してください</a:t>
            </a:r>
            <a:r>
              <a:rPr lang="ja-JP" altLang="en-US" sz="900" dirty="0"/>
              <a:t>。</a:t>
            </a:r>
            <a:endParaRPr kumimoji="1" lang="ja-JP" altLang="en-US" sz="900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901583"/>
              </p:ext>
            </p:extLst>
          </p:nvPr>
        </p:nvGraphicFramePr>
        <p:xfrm>
          <a:off x="1069592" y="563384"/>
          <a:ext cx="6683375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6" imgW="6682657" imgH="2872800" progId="Excel.Sheet.12">
                  <p:embed/>
                </p:oleObj>
              </mc:Choice>
              <mc:Fallback>
                <p:oleObj name="Worksheet" r:id="rId6" imgW="6682657" imgH="2872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69592" y="563384"/>
                        <a:ext cx="6683375" cy="287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コンテンツ プレースホルダー 2"/>
          <p:cNvSpPr>
            <a:spLocks noGrp="1"/>
          </p:cNvSpPr>
          <p:nvPr/>
        </p:nvSpPr>
        <p:spPr bwMode="auto">
          <a:xfrm>
            <a:off x="7670467" y="5157192"/>
            <a:ext cx="1711785" cy="883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800" b="1" kern="1200" dirty="0">
                <a:solidFill>
                  <a:schemeClr val="tx1"/>
                </a:solidFill>
                <a:effectLst/>
              </a:rPr>
              <a:t>  </a:t>
            </a:r>
            <a:r>
              <a:rPr kumimoji="1" lang="ja-JP" altLang="en-US" sz="800" b="1" kern="1200" dirty="0">
                <a:solidFill>
                  <a:schemeClr val="tx1"/>
                </a:solidFill>
                <a:effectLst/>
              </a:rPr>
              <a:t>＜</a:t>
            </a:r>
            <a:r>
              <a:rPr kumimoji="1" lang="ja-JP" altLang="ja-JP" sz="800" b="1" kern="1200" dirty="0">
                <a:solidFill>
                  <a:schemeClr val="tx1"/>
                </a:solidFill>
                <a:effectLst/>
              </a:rPr>
              <a:t>本社・工場・研究所</a:t>
            </a:r>
            <a:r>
              <a:rPr kumimoji="1" lang="ja-JP" altLang="en-US" sz="800" b="1" kern="1200" dirty="0">
                <a:solidFill>
                  <a:schemeClr val="tx1"/>
                </a:solidFill>
                <a:effectLst/>
              </a:rPr>
              <a:t>＞</a:t>
            </a:r>
            <a:endParaRPr lang="ja-JP" altLang="ja-JP" sz="800" dirty="0">
              <a:effectLst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800" b="1" dirty="0">
                <a:latin typeface="AR丸ゴシック体M" pitchFamily="49" charset="-128"/>
                <a:ea typeface="AR丸ゴシック体M" pitchFamily="49" charset="-128"/>
              </a:rPr>
              <a:t>◆</a:t>
            </a:r>
            <a:r>
              <a:rPr lang="ja-JP" altLang="ja-JP" sz="800" b="1" dirty="0">
                <a:latin typeface="AR丸ゴシック体M" pitchFamily="49" charset="-128"/>
                <a:ea typeface="AR丸ゴシック体M" pitchFamily="49" charset="-128"/>
              </a:rPr>
              <a:t>アルプロン製薬株式会社</a:t>
            </a:r>
            <a:endParaRPr lang="en-US" altLang="ja-JP" sz="800" b="1" dirty="0">
              <a:latin typeface="AR丸ゴシック体M" pitchFamily="49" charset="-128"/>
              <a:ea typeface="AR丸ゴシック体M" pitchFamily="49" charset="-128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ja-JP" sz="800" b="1" dirty="0">
              <a:latin typeface="AR丸ゴシック体M" pitchFamily="49" charset="-128"/>
              <a:ea typeface="AR丸ゴシック体M" pitchFamily="49" charset="-128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ja-JP" sz="800" b="1" dirty="0">
                <a:latin typeface="AR丸ゴシック体M" pitchFamily="49" charset="-128"/>
                <a:ea typeface="AR丸ゴシック体M" pitchFamily="49" charset="-128"/>
              </a:rPr>
              <a:t>〒</a:t>
            </a:r>
            <a:r>
              <a:rPr lang="en-US" altLang="ja-JP" sz="800" b="1" dirty="0">
                <a:latin typeface="AR丸ゴシック体M" pitchFamily="49" charset="-128"/>
                <a:ea typeface="AR丸ゴシック体M" pitchFamily="49" charset="-128"/>
              </a:rPr>
              <a:t>699-1104</a:t>
            </a:r>
            <a:r>
              <a:rPr lang="ja-JP" altLang="ja-JP" sz="800" b="1" dirty="0">
                <a:latin typeface="AR丸ゴシック体M" pitchFamily="49" charset="-128"/>
                <a:ea typeface="AR丸ゴシック体M" pitchFamily="49" charset="-128"/>
              </a:rPr>
              <a:t>島根県</a:t>
            </a:r>
            <a:r>
              <a:rPr lang="ja-JP" altLang="ja-JP" sz="800" b="1" dirty="0" smtClean="0">
                <a:latin typeface="AR丸ゴシック体M" pitchFamily="49" charset="-128"/>
                <a:ea typeface="AR丸ゴシック体M" pitchFamily="49" charset="-128"/>
              </a:rPr>
              <a:t>雲南市</a:t>
            </a:r>
            <a:endParaRPr lang="en-US" altLang="ja-JP" sz="800" b="1" dirty="0" smtClean="0">
              <a:latin typeface="AR丸ゴシック体M" pitchFamily="49" charset="-128"/>
              <a:ea typeface="AR丸ゴシック体M" pitchFamily="49" charset="-128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ja-JP" sz="800" b="1" dirty="0" smtClean="0">
                <a:latin typeface="AR丸ゴシック体M" pitchFamily="49" charset="-128"/>
                <a:ea typeface="AR丸ゴシック体M" pitchFamily="49" charset="-128"/>
              </a:rPr>
              <a:t>加茂町</a:t>
            </a:r>
            <a:r>
              <a:rPr lang="ja-JP" altLang="ja-JP" sz="800" b="1" dirty="0">
                <a:latin typeface="AR丸ゴシック体M" pitchFamily="49" charset="-128"/>
                <a:ea typeface="AR丸ゴシック体M" pitchFamily="49" charset="-128"/>
              </a:rPr>
              <a:t>南加茂</a:t>
            </a:r>
            <a:r>
              <a:rPr lang="en-US" altLang="ja-JP" sz="800" b="1" dirty="0">
                <a:latin typeface="AR丸ゴシック体M" pitchFamily="49" charset="-128"/>
                <a:ea typeface="AR丸ゴシック体M" pitchFamily="49" charset="-128"/>
              </a:rPr>
              <a:t>1204-1</a:t>
            </a:r>
            <a:endParaRPr lang="ja-JP" altLang="ja-JP" sz="800" b="1" dirty="0">
              <a:latin typeface="AR丸ゴシック体M" pitchFamily="49" charset="-128"/>
              <a:ea typeface="AR丸ゴシック体M" pitchFamily="49" charset="-128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800" b="1" dirty="0">
                <a:latin typeface="AR丸ゴシック体M" pitchFamily="49" charset="-128"/>
                <a:ea typeface="AR丸ゴシック体M" pitchFamily="49" charset="-128"/>
              </a:rPr>
              <a:t>TEL</a:t>
            </a:r>
            <a:r>
              <a:rPr lang="ja-JP" altLang="ja-JP" sz="800" b="1" dirty="0">
                <a:latin typeface="AR丸ゴシック体M" pitchFamily="49" charset="-128"/>
                <a:ea typeface="AR丸ゴシック体M" pitchFamily="49" charset="-128"/>
              </a:rPr>
              <a:t>：</a:t>
            </a:r>
            <a:r>
              <a:rPr lang="en-US" altLang="ja-JP" sz="800" b="1" dirty="0">
                <a:latin typeface="AR丸ゴシック体M" pitchFamily="49" charset="-128"/>
                <a:ea typeface="AR丸ゴシック体M" pitchFamily="49" charset="-128"/>
              </a:rPr>
              <a:t>0854</a:t>
            </a:r>
            <a:r>
              <a:rPr lang="ja-JP" altLang="ja-JP" sz="800" b="1" dirty="0">
                <a:latin typeface="AR丸ゴシック体M" pitchFamily="49" charset="-128"/>
                <a:ea typeface="AR丸ゴシック体M" pitchFamily="49" charset="-128"/>
              </a:rPr>
              <a:t>‐</a:t>
            </a:r>
            <a:r>
              <a:rPr lang="en-US" altLang="ja-JP" sz="800" b="1" dirty="0" smtClean="0">
                <a:latin typeface="AR丸ゴシック体M" pitchFamily="49" charset="-128"/>
                <a:ea typeface="AR丸ゴシック体M" pitchFamily="49" charset="-128"/>
              </a:rPr>
              <a:t>49-8286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800" b="1" dirty="0" smtClean="0">
                <a:latin typeface="AR丸ゴシック体M" pitchFamily="49" charset="-128"/>
                <a:ea typeface="AR丸ゴシック体M" pitchFamily="49" charset="-128"/>
              </a:rPr>
              <a:t>FAX</a:t>
            </a:r>
            <a:r>
              <a:rPr lang="ja-JP" altLang="ja-JP" sz="800" b="1" dirty="0">
                <a:latin typeface="AR丸ゴシック体M" pitchFamily="49" charset="-128"/>
                <a:ea typeface="AR丸ゴシック体M" pitchFamily="49" charset="-128"/>
              </a:rPr>
              <a:t>：</a:t>
            </a:r>
            <a:r>
              <a:rPr lang="en-US" altLang="ja-JP" sz="800" b="1" dirty="0">
                <a:latin typeface="AR丸ゴシック体M" pitchFamily="49" charset="-128"/>
                <a:ea typeface="AR丸ゴシック体M" pitchFamily="49" charset="-128"/>
              </a:rPr>
              <a:t>0854</a:t>
            </a:r>
            <a:r>
              <a:rPr lang="ja-JP" altLang="ja-JP" sz="800" b="1" dirty="0">
                <a:latin typeface="AR丸ゴシック体M" pitchFamily="49" charset="-128"/>
                <a:ea typeface="AR丸ゴシック体M" pitchFamily="49" charset="-128"/>
              </a:rPr>
              <a:t>‐</a:t>
            </a:r>
            <a:r>
              <a:rPr lang="en-US" altLang="ja-JP" sz="800" b="1" dirty="0">
                <a:latin typeface="AR丸ゴシック体M" pitchFamily="49" charset="-128"/>
                <a:ea typeface="AR丸ゴシック体M" pitchFamily="49" charset="-128"/>
              </a:rPr>
              <a:t>49-8286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700" b="1" dirty="0">
                <a:latin typeface="AR丸ゴシック体M" pitchFamily="49" charset="-128"/>
                <a:ea typeface="AR丸ゴシック体M" pitchFamily="49" charset="-128"/>
              </a:rPr>
              <a:t>URL</a:t>
            </a:r>
            <a:r>
              <a:rPr lang="ja-JP" altLang="en-US" sz="700" b="1" dirty="0">
                <a:latin typeface="AR丸ゴシック体M" pitchFamily="49" charset="-128"/>
                <a:ea typeface="AR丸ゴシック体M" pitchFamily="49" charset="-128"/>
              </a:rPr>
              <a:t>：</a:t>
            </a:r>
            <a:r>
              <a:rPr lang="en-US" altLang="ja-JP" sz="700" b="1" dirty="0">
                <a:latin typeface="AR丸ゴシック体M" pitchFamily="49" charset="-128"/>
                <a:ea typeface="AR丸ゴシック体M" pitchFamily="49" charset="-128"/>
              </a:rPr>
              <a:t>http://www.alpron.co.jp/</a:t>
            </a:r>
          </a:p>
        </p:txBody>
      </p:sp>
      <p:sp>
        <p:nvSpPr>
          <p:cNvPr id="18" name="コンテンツ プレースホルダー 2"/>
          <p:cNvSpPr>
            <a:spLocks noGrp="1"/>
          </p:cNvSpPr>
          <p:nvPr/>
        </p:nvSpPr>
        <p:spPr bwMode="auto">
          <a:xfrm>
            <a:off x="7670467" y="6075696"/>
            <a:ext cx="2518157" cy="883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800" b="1" dirty="0">
                <a:solidFill>
                  <a:sysClr val="windowText" lastClr="000000"/>
                </a:solidFill>
                <a:latin typeface="AR丸ゴシック体M" pitchFamily="49" charset="-128"/>
                <a:ea typeface="AR丸ゴシック体M" pitchFamily="49" charset="-128"/>
              </a:rPr>
              <a:t>＜国内販売＞</a:t>
            </a:r>
            <a:endParaRPr lang="en-US" altLang="ja-JP" sz="800" b="1" dirty="0">
              <a:solidFill>
                <a:sysClr val="windowText" lastClr="000000"/>
              </a:solidFill>
              <a:latin typeface="AR丸ゴシック体M" pitchFamily="49" charset="-128"/>
              <a:ea typeface="AR丸ゴシック体M" pitchFamily="49" charset="-128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800" b="1" dirty="0">
                <a:solidFill>
                  <a:sysClr val="windowText" lastClr="000000"/>
                </a:solidFill>
                <a:latin typeface="AR丸ゴシック体M" pitchFamily="49" charset="-128"/>
                <a:ea typeface="AR丸ゴシック体M" pitchFamily="49" charset="-128"/>
              </a:rPr>
              <a:t>株式会社</a:t>
            </a:r>
            <a:r>
              <a:rPr lang="ja-JP" altLang="ja-JP" sz="800" b="1" dirty="0">
                <a:solidFill>
                  <a:sysClr val="windowText" lastClr="000000"/>
                </a:solidFill>
                <a:latin typeface="AR丸ゴシック体M" pitchFamily="49" charset="-128"/>
                <a:ea typeface="AR丸ゴシック体M" pitchFamily="49" charset="-128"/>
              </a:rPr>
              <a:t>アルプロン</a:t>
            </a:r>
            <a:endParaRPr lang="en-US" altLang="ja-JP" sz="800" b="1" dirty="0">
              <a:solidFill>
                <a:sysClr val="windowText" lastClr="000000"/>
              </a:solidFill>
              <a:latin typeface="AR丸ゴシック体M" pitchFamily="49" charset="-128"/>
              <a:ea typeface="AR丸ゴシック体M" pitchFamily="49" charset="-128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ja-JP" sz="800" b="1" dirty="0">
              <a:solidFill>
                <a:sysClr val="windowText" lastClr="000000"/>
              </a:solidFill>
              <a:latin typeface="AR丸ゴシック体M" pitchFamily="49" charset="-128"/>
              <a:ea typeface="AR丸ゴシック体M" pitchFamily="49" charset="-128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1" lang="en-US" altLang="ja-JP" sz="800" b="1" kern="1200" dirty="0">
                <a:solidFill>
                  <a:sysClr val="windowText" lastClr="000000"/>
                </a:solidFill>
                <a:effectLst/>
              </a:rPr>
              <a:t>〒102-0082</a:t>
            </a:r>
            <a:r>
              <a:rPr kumimoji="1" lang="en-US" altLang="ja-JP" sz="800" b="1" kern="1200" dirty="0" smtClean="0">
                <a:solidFill>
                  <a:sysClr val="windowText" lastClr="000000"/>
                </a:solidFill>
                <a:effectLst/>
              </a:rPr>
              <a:t>東京都千代田区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1" lang="en-US" altLang="ja-JP" sz="800" b="1" kern="1200" dirty="0" smtClean="0">
                <a:solidFill>
                  <a:sysClr val="windowText" lastClr="000000"/>
                </a:solidFill>
                <a:effectLst/>
              </a:rPr>
              <a:t>一番町11-1-807</a:t>
            </a:r>
            <a:r>
              <a:rPr kumimoji="1" lang="en-US" altLang="ja-JP" sz="800" b="1" kern="1200" dirty="0">
                <a:solidFill>
                  <a:sysClr val="windowText" lastClr="000000"/>
                </a:solidFill>
                <a:effectLst/>
              </a:rPr>
              <a:t/>
            </a:r>
            <a:br>
              <a:rPr kumimoji="1" lang="en-US" altLang="ja-JP" sz="800" b="1" kern="1200" dirty="0">
                <a:solidFill>
                  <a:sysClr val="windowText" lastClr="000000"/>
                </a:solidFill>
                <a:effectLst/>
              </a:rPr>
            </a:br>
            <a:r>
              <a:rPr kumimoji="1" lang="en-US" altLang="ja-JP" sz="800" b="1" kern="1200" dirty="0" smtClean="0">
                <a:solidFill>
                  <a:sysClr val="windowText" lastClr="000000"/>
                </a:solidFill>
                <a:effectLst/>
              </a:rPr>
              <a:t>TEL </a:t>
            </a:r>
            <a:r>
              <a:rPr kumimoji="1" lang="en-US" altLang="ja-JP" sz="800" b="1" kern="1200" dirty="0">
                <a:solidFill>
                  <a:sysClr val="windowText" lastClr="000000"/>
                </a:solidFill>
                <a:effectLst/>
              </a:rPr>
              <a:t>： </a:t>
            </a:r>
            <a:r>
              <a:rPr kumimoji="1" lang="en-US" altLang="ja-JP" sz="800" b="1" kern="1200" dirty="0" smtClean="0">
                <a:solidFill>
                  <a:sysClr val="windowText" lastClr="000000"/>
                </a:solidFill>
                <a:effectLst/>
              </a:rPr>
              <a:t>03-5215-0081</a:t>
            </a:r>
            <a:endParaRPr lang="en-US" altLang="ja-JP" sz="800" b="1" dirty="0">
              <a:solidFill>
                <a:sysClr val="windowText" lastClr="000000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1" lang="en-US" altLang="ja-JP" sz="800" b="1" kern="1200" baseline="0" dirty="0" smtClean="0">
                <a:solidFill>
                  <a:sysClr val="windowText" lastClr="000000"/>
                </a:solidFill>
                <a:effectLst/>
              </a:rPr>
              <a:t> </a:t>
            </a:r>
            <a:r>
              <a:rPr kumimoji="1" lang="en-US" altLang="ja-JP" sz="800" b="1" kern="1200" dirty="0">
                <a:solidFill>
                  <a:sysClr val="windowText" lastClr="000000"/>
                </a:solidFill>
                <a:effectLst/>
              </a:rPr>
              <a:t>FAX：03-3238-1780</a:t>
            </a:r>
            <a:br>
              <a:rPr kumimoji="1" lang="en-US" altLang="ja-JP" sz="800" b="1" kern="1200" dirty="0">
                <a:solidFill>
                  <a:sysClr val="windowText" lastClr="000000"/>
                </a:solidFill>
                <a:effectLst/>
              </a:rPr>
            </a:br>
            <a:endParaRPr lang="en-US" altLang="ja-JP" sz="800" b="1" dirty="0">
              <a:solidFill>
                <a:sysClr val="windowText" lastClr="000000"/>
              </a:solidFill>
              <a:latin typeface="AR丸ゴシック体M" pitchFamily="49" charset="-128"/>
              <a:ea typeface="AR丸ゴシック体M" pitchFamily="49" charset="-128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430973"/>
              </p:ext>
            </p:extLst>
          </p:nvPr>
        </p:nvGraphicFramePr>
        <p:xfrm>
          <a:off x="1069591" y="3441758"/>
          <a:ext cx="6683375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8" imgW="6682657" imgH="2872800" progId="Excel.Sheet.12">
                  <p:embed/>
                </p:oleObj>
              </mc:Choice>
              <mc:Fallback>
                <p:oleObj name="Worksheet" r:id="rId8" imgW="6682657" imgH="2872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69591" y="3441758"/>
                        <a:ext cx="6683375" cy="287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312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258</Words>
  <Application>Microsoft Office PowerPoint</Application>
  <PresentationFormat>画面に合わせる (4:3)</PresentationFormat>
  <Paragraphs>62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AR丸ゴシック体M</vt:lpstr>
      <vt:lpstr>ＭＳ Ｐゴシック</vt:lpstr>
      <vt:lpstr>Arial</vt:lpstr>
      <vt:lpstr>Calibri</vt:lpstr>
      <vt:lpstr>Office テーマ</vt:lpstr>
      <vt:lpstr>Microsoft Excel Worksheet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田中瑞江</dc:creator>
  <cp:lastModifiedBy>ALPRON  SAKAMOTO</cp:lastModifiedBy>
  <cp:revision>27</cp:revision>
  <dcterms:created xsi:type="dcterms:W3CDTF">2013-08-10T06:26:16Z</dcterms:created>
  <dcterms:modified xsi:type="dcterms:W3CDTF">2014-09-26T00:21:16Z</dcterms:modified>
</cp:coreProperties>
</file>