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4" r:id="rId3"/>
    <p:sldId id="259" r:id="rId4"/>
    <p:sldId id="260" r:id="rId5"/>
    <p:sldId id="265" r:id="rId6"/>
    <p:sldId id="266" r:id="rId7"/>
    <p:sldId id="263" r:id="rId8"/>
    <p:sldId id="267" r:id="rId9"/>
    <p:sldId id="261" r:id="rId10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藤本範正" initials="藤本範正" lastIdx="1" clrIdx="0">
    <p:extLst>
      <p:ext uri="{19B8F6BF-5375-455C-9EA6-DF929625EA0E}">
        <p15:presenceInfo xmlns:p15="http://schemas.microsoft.com/office/powerpoint/2012/main" userId="94fe5190abacd52e" providerId="Windows Live"/>
      </p:ext>
    </p:extLst>
  </p:cmAuthor>
  <p:cmAuthor id="2" name="S.abe 。" initials="S。" lastIdx="0" clrIdx="1">
    <p:extLst>
      <p:ext uri="{19B8F6BF-5375-455C-9EA6-DF929625EA0E}">
        <p15:presenceInfo xmlns:p15="http://schemas.microsoft.com/office/powerpoint/2012/main" userId="7874354ce93144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0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17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6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624D31-43A5-475A-80CF-332C9F6DCF35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098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8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2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㈱</a:t>
            </a:r>
            <a:r>
              <a:rPr lang="en-US" altLang="ja-JP" dirty="0"/>
              <a:t>SAC</a:t>
            </a:r>
            <a:br>
              <a:rPr lang="en-US" altLang="ja-JP" dirty="0"/>
            </a:br>
            <a:r>
              <a:rPr lang="ja-JP" altLang="ja-JP" b="1" dirty="0"/>
              <a:t>パーソナルセキュリティシステム</a:t>
            </a:r>
            <a:r>
              <a:rPr lang="ja-JP" altLang="en-US" dirty="0"/>
              <a:t>ご提案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VR</a:t>
            </a:r>
            <a:r>
              <a:rPr lang="ja-JP" altLang="ja-JP" b="1" dirty="0"/>
              <a:t>時代のセキュリティ 手軽に周囲セキュリティを強化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17" y="193636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æ¶²æ¶ãã¬ãã»ã¢ãã¿ã®ã¤ã©ã¹ã">
            <a:extLst>
              <a:ext uri="{FF2B5EF4-FFF2-40B4-BE49-F238E27FC236}">
                <a16:creationId xmlns:a16="http://schemas.microsoft.com/office/drawing/2014/main" id="{6489BC73-6A67-46A2-9E32-C223FF6C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5" y="3950207"/>
            <a:ext cx="1295401" cy="11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6E1FD99-E429-4884-965A-DE571A69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VR</a:t>
            </a:r>
            <a:r>
              <a:rPr lang="ja-JP" altLang="en-US" dirty="0"/>
              <a:t>がもつ危険性</a:t>
            </a:r>
            <a:endParaRPr kumimoji="1" lang="ja-JP" altLang="en-US" dirty="0"/>
          </a:p>
        </p:txBody>
      </p:sp>
      <p:pic>
        <p:nvPicPr>
          <p:cNvPr id="9" name="Picture 2" descr="VRゲーム中に見られる人のイラスト">
            <a:extLst>
              <a:ext uri="{FF2B5EF4-FFF2-40B4-BE49-F238E27FC236}">
                <a16:creationId xmlns:a16="http://schemas.microsoft.com/office/drawing/2014/main" id="{8D2D55E3-3394-4575-9075-2B88521946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7654" y="3352959"/>
            <a:ext cx="2542483" cy="2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15F815E-68C0-4554-8E3D-BEEB7493F0F3}"/>
              </a:ext>
            </a:extLst>
          </p:cNvPr>
          <p:cNvSpPr txBox="1">
            <a:spLocks/>
          </p:cNvSpPr>
          <p:nvPr/>
        </p:nvSpPr>
        <p:spPr>
          <a:xfrm>
            <a:off x="1097280" y="1845735"/>
            <a:ext cx="10058400" cy="10057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現在流行りの</a:t>
            </a:r>
            <a:r>
              <a:rPr lang="en-US" altLang="ja-JP" dirty="0"/>
              <a:t>VR</a:t>
            </a:r>
            <a:r>
              <a:rPr lang="ja-JP" altLang="en-US" dirty="0"/>
              <a:t>（</a:t>
            </a:r>
            <a:r>
              <a:rPr lang="en-US" altLang="ja-JP" dirty="0"/>
              <a:t>HTC</a:t>
            </a:r>
            <a:r>
              <a:rPr lang="ja-JP" altLang="en-US" dirty="0"/>
              <a:t> </a:t>
            </a:r>
            <a:r>
              <a:rPr lang="en-US" altLang="ja-JP" dirty="0"/>
              <a:t>VIVE</a:t>
            </a:r>
            <a:r>
              <a:rPr lang="ja-JP" altLang="en-US" dirty="0" err="1"/>
              <a:t>、</a:t>
            </a:r>
            <a:r>
              <a:rPr lang="en-US" altLang="ja-JP" dirty="0"/>
              <a:t>PS VR</a:t>
            </a:r>
            <a:r>
              <a:rPr lang="ja-JP" altLang="en-US" dirty="0" err="1"/>
              <a:t>、</a:t>
            </a:r>
            <a:r>
              <a:rPr lang="en-US" altLang="ja-JP" dirty="0"/>
              <a:t>Oculus Rift</a:t>
            </a:r>
            <a:r>
              <a:rPr lang="ja-JP" altLang="en-US" dirty="0"/>
              <a:t>等）　使用中に、もしも泥棒が入ってきたら？</a:t>
            </a:r>
            <a:endParaRPr lang="en-US" altLang="ja-JP" dirty="0"/>
          </a:p>
          <a:p>
            <a:r>
              <a:rPr lang="ja-JP" altLang="en-US" dirty="0"/>
              <a:t>大音量のヘッドホン、没入した心、遮断された視界、気付く訳がありません！！</a:t>
            </a:r>
          </a:p>
        </p:txBody>
      </p:sp>
      <p:pic>
        <p:nvPicPr>
          <p:cNvPr id="8" name="Picture 2" descr="http://1.bp.blogspot.com/-WP43YfryJbE/V5AXsGCdbTI/AAAAAAAA8aA/hDTCguNpBJYgie-xvgZ-Su-FExhoyxsQwCLcB/s800/vr_game_motion.png">
            <a:extLst>
              <a:ext uri="{FF2B5EF4-FFF2-40B4-BE49-F238E27FC236}">
                <a16:creationId xmlns:a16="http://schemas.microsoft.com/office/drawing/2014/main" id="{6FF7DC85-BF9F-4B5A-A32F-23462BEB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5" y="3789947"/>
            <a:ext cx="1948229" cy="22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F774509-3938-46C9-916A-955387034692}"/>
              </a:ext>
            </a:extLst>
          </p:cNvPr>
          <p:cNvSpPr/>
          <p:nvPr/>
        </p:nvSpPr>
        <p:spPr>
          <a:xfrm>
            <a:off x="565484" y="2791326"/>
            <a:ext cx="5474369" cy="3441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EDA89B8-DF20-4D2A-8BA9-48402DE7BD2E}"/>
              </a:ext>
            </a:extLst>
          </p:cNvPr>
          <p:cNvSpPr/>
          <p:nvPr/>
        </p:nvSpPr>
        <p:spPr>
          <a:xfrm>
            <a:off x="6120063" y="2791326"/>
            <a:ext cx="5474369" cy="3400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6303354-005E-4EDE-90D6-2D207A2A015E}"/>
              </a:ext>
            </a:extLst>
          </p:cNvPr>
          <p:cNvSpPr txBox="1">
            <a:spLocks/>
          </p:cNvSpPr>
          <p:nvPr/>
        </p:nvSpPr>
        <p:spPr>
          <a:xfrm>
            <a:off x="936860" y="3020819"/>
            <a:ext cx="2347762" cy="3720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忍び寄る危険</a:t>
            </a:r>
          </a:p>
        </p:txBody>
      </p:sp>
      <p:pic>
        <p:nvPicPr>
          <p:cNvPr id="2050" name="Picture 2" descr="çªãå²ã£ã¦å¥ã£ã¦ããæ³¥æ£ã®ã¤ã©ã¹ã">
            <a:extLst>
              <a:ext uri="{FF2B5EF4-FFF2-40B4-BE49-F238E27FC236}">
                <a16:creationId xmlns:a16="http://schemas.microsoft.com/office/drawing/2014/main" id="{2B2F94AF-ECEC-4E99-A650-E5253CB2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00" y="2977285"/>
            <a:ext cx="1921786" cy="18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æ¶²æ¶ãã¬ãã»ã¢ãã¿ã®ã¤ã©ã¹ã">
            <a:extLst>
              <a:ext uri="{FF2B5EF4-FFF2-40B4-BE49-F238E27FC236}">
                <a16:creationId xmlns:a16="http://schemas.microsoft.com/office/drawing/2014/main" id="{9777D314-ACE4-452D-8A40-C2C45A22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3910101"/>
            <a:ext cx="1295401" cy="11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æ°´çãçãå¥³æ§ã®ã¤ã©ã¹ã">
            <a:extLst>
              <a:ext uri="{FF2B5EF4-FFF2-40B4-BE49-F238E27FC236}">
                <a16:creationId xmlns:a16="http://schemas.microsoft.com/office/drawing/2014/main" id="{2488AEB6-2FA3-41D9-B839-AC5D358B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74" y="4029253"/>
            <a:ext cx="526632" cy="7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497E26E6-67C3-4CEA-8467-6887A5FB796A}"/>
              </a:ext>
            </a:extLst>
          </p:cNvPr>
          <p:cNvSpPr txBox="1">
            <a:spLocks/>
          </p:cNvSpPr>
          <p:nvPr/>
        </p:nvSpPr>
        <p:spPr>
          <a:xfrm>
            <a:off x="6407217" y="3016808"/>
            <a:ext cx="5094971" cy="4121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気が付かなければ恥ずかしいことも・・・</a:t>
            </a:r>
          </a:p>
        </p:txBody>
      </p:sp>
      <p:pic>
        <p:nvPicPr>
          <p:cNvPr id="2058" name="Picture 10" descr="ãã©ã´ã³ã®ã¤ã©ã¹ãï¼ç©ºæ³ä¸ã®çç©ï¼">
            <a:extLst>
              <a:ext uri="{FF2B5EF4-FFF2-40B4-BE49-F238E27FC236}">
                <a16:creationId xmlns:a16="http://schemas.microsoft.com/office/drawing/2014/main" id="{9440828A-6722-42F1-AB34-BC2EB251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3978844"/>
            <a:ext cx="826169" cy="7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71940C-8CC7-48DC-B64D-0ACA3F3520D1}"/>
              </a:ext>
            </a:extLst>
          </p:cNvPr>
          <p:cNvSpPr txBox="1"/>
          <p:nvPr/>
        </p:nvSpPr>
        <p:spPr>
          <a:xfrm>
            <a:off x="4199021" y="498107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27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Rã´ã¼ã°ã«ã®ã¤ã©ã¹ã">
            <a:extLst>
              <a:ext uri="{FF2B5EF4-FFF2-40B4-BE49-F238E27FC236}">
                <a16:creationId xmlns:a16="http://schemas.microsoft.com/office/drawing/2014/main" id="{14A4AED3-3757-4CB0-9C4E-6C8B993A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" y="4772814"/>
            <a:ext cx="2160815" cy="20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DBF4D7-6ECE-4C42-A149-99CABC12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57" y="5542190"/>
            <a:ext cx="4114800" cy="1162050"/>
          </a:xfrm>
          <a:prstGeom prst="rect">
            <a:avLst/>
          </a:prstGeom>
        </p:spPr>
      </p:pic>
      <p:pic>
        <p:nvPicPr>
          <p:cNvPr id="3074" name="Picture 2" descr="çµ¶æã®ã¤ã©ã¹ãï¼ç·æ§ï¼">
            <a:extLst>
              <a:ext uri="{FF2B5EF4-FFF2-40B4-BE49-F238E27FC236}">
                <a16:creationId xmlns:a16="http://schemas.microsoft.com/office/drawing/2014/main" id="{32C0F9B3-CC04-4471-B87A-2D9D446D0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06" y="2732315"/>
            <a:ext cx="3800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310595" y="3044049"/>
            <a:ext cx="9881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まとめサイト・</a:t>
            </a:r>
            <a:r>
              <a:rPr lang="en-US" altLang="ja-JP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twitter</a:t>
            </a:r>
            <a:r>
              <a:rPr lang="ja-JP" alt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でも</a:t>
            </a:r>
            <a:r>
              <a:rPr lang="ja-JP" alt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・・・</a:t>
            </a:r>
            <a:endParaRPr lang="ja-JP" alt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87281F-73A5-4FAA-9BBB-6B7CB3D1E15E}"/>
              </a:ext>
            </a:extLst>
          </p:cNvPr>
          <p:cNvSpPr/>
          <p:nvPr/>
        </p:nvSpPr>
        <p:spPr>
          <a:xfrm>
            <a:off x="277428" y="1949116"/>
            <a:ext cx="3139540" cy="249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4DB4ED6-39CD-41FB-8D08-FA6FB1ACCF01}"/>
              </a:ext>
            </a:extLst>
          </p:cNvPr>
          <p:cNvSpPr/>
          <p:nvPr/>
        </p:nvSpPr>
        <p:spPr>
          <a:xfrm>
            <a:off x="1274499" y="3035319"/>
            <a:ext cx="9881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まとめサイト・</a:t>
            </a:r>
            <a:r>
              <a:rPr lang="en-US" altLang="ja-JP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twitter</a:t>
            </a:r>
            <a:r>
              <a:rPr lang="ja-JP" alt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でも</a:t>
            </a: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・・・</a:t>
            </a:r>
            <a:endParaRPr lang="ja-JP" alt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0603DF-49AF-4348-9DF6-E110B0840046}"/>
              </a:ext>
            </a:extLst>
          </p:cNvPr>
          <p:cNvSpPr/>
          <p:nvPr/>
        </p:nvSpPr>
        <p:spPr>
          <a:xfrm>
            <a:off x="326572" y="587826"/>
            <a:ext cx="6694714" cy="1110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</a:rPr>
              <a:t>【VR】</a:t>
            </a:r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</a:rPr>
              <a:t>  購入しても、家族にその存在を知られないようにするにはどうすれば良いか？</a:t>
            </a:r>
          </a:p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A3B638-AF51-4B23-A4E8-7FC36F2CF0E4}"/>
              </a:ext>
            </a:extLst>
          </p:cNvPr>
          <p:cNvSpPr/>
          <p:nvPr/>
        </p:nvSpPr>
        <p:spPr>
          <a:xfrm>
            <a:off x="1333501" y="14245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CD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&gt;&gt;1</a:t>
            </a:r>
            <a:br>
              <a:rPr lang="ja-JP" altLang="en-US" dirty="0"/>
            </a:br>
            <a:r>
              <a:rPr lang="ja-JP" altLang="en-US" b="1" dirty="0">
                <a:solidFill>
                  <a:srgbClr val="212226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世間一般じゃ恥ずかしいゲームだってこと覚えてた方がいいよ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90BA74-EF54-4331-90C6-771827D41F3C}"/>
              </a:ext>
            </a:extLst>
          </p:cNvPr>
          <p:cNvSpPr/>
          <p:nvPr/>
        </p:nvSpPr>
        <p:spPr>
          <a:xfrm>
            <a:off x="484414" y="4151451"/>
            <a:ext cx="6928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名無しさん</a:t>
            </a:r>
            <a:r>
              <a:rPr lang="en-US" altLang="ja-JP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VR</a:t>
            </a:r>
            <a:r>
              <a:rPr lang="ja-JP" altLang="en-US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＠おーぷん</a:t>
            </a:r>
            <a:r>
              <a:rPr lang="ja-JP" altLang="en-US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2018/05/26</a:t>
            </a:r>
            <a:br>
              <a:rPr lang="en-US" altLang="ja-JP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嫁に</a:t>
            </a:r>
            <a:r>
              <a:rPr lang="en-US" altLang="ja-JP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VR</a:t>
            </a:r>
            <a:r>
              <a:rPr lang="ja-JP" altLang="en-US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●●●見られた死にたい</a:t>
            </a:r>
            <a:r>
              <a:rPr lang="en-US" altLang="ja-JP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......</a:t>
            </a:r>
            <a:r>
              <a:rPr lang="ja-JP" altLang="en-US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lang="ja-JP" altLang="en-US" b="0" i="0" dirty="0">
              <a:solidFill>
                <a:srgbClr val="000099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E9FBFF9-70C5-4EDD-B3FB-6D4543858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580" y="2598673"/>
            <a:ext cx="4787301" cy="36786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D4D1024-1B71-474B-BE3A-E78EB84246EB}"/>
              </a:ext>
            </a:extLst>
          </p:cNvPr>
          <p:cNvSpPr/>
          <p:nvPr/>
        </p:nvSpPr>
        <p:spPr>
          <a:xfrm>
            <a:off x="7789474" y="4534291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0000CD"/>
                </a:solidFill>
                <a:latin typeface="Verdana" panose="020B0604030504040204" pitchFamily="34" charset="0"/>
              </a:rPr>
              <a:t>【</a:t>
            </a:r>
            <a:r>
              <a:rPr lang="ja-JP" altLang="en-US" sz="3600" b="1" dirty="0">
                <a:solidFill>
                  <a:srgbClr val="0000CD"/>
                </a:solidFill>
                <a:latin typeface="Verdana" panose="020B0604030504040204" pitchFamily="34" charset="0"/>
              </a:rPr>
              <a:t>悲報</a:t>
            </a:r>
            <a:r>
              <a:rPr lang="en-US" altLang="ja-JP" sz="3600" b="1" dirty="0">
                <a:solidFill>
                  <a:srgbClr val="0000CD"/>
                </a:solidFill>
                <a:latin typeface="Verdana" panose="020B0604030504040204" pitchFamily="34" charset="0"/>
              </a:rPr>
              <a:t>】</a:t>
            </a:r>
            <a:r>
              <a:rPr lang="ja-JP" altLang="en-US" sz="3600" b="1" dirty="0">
                <a:solidFill>
                  <a:srgbClr val="0000CD"/>
                </a:solidFill>
                <a:latin typeface="Verdana" panose="020B0604030504040204" pitchFamily="34" charset="0"/>
              </a:rPr>
              <a:t> </a:t>
            </a:r>
            <a:r>
              <a:rPr lang="en-US" altLang="ja-JP" sz="3600" b="1" dirty="0">
                <a:solidFill>
                  <a:srgbClr val="0000CD"/>
                </a:solidFill>
                <a:latin typeface="Verdana" panose="020B0604030504040204" pitchFamily="34" charset="0"/>
              </a:rPr>
              <a:t>VR</a:t>
            </a:r>
            <a:r>
              <a:rPr lang="ja-JP" altLang="en-US" sz="3600" b="1" dirty="0">
                <a:solidFill>
                  <a:srgbClr val="0000CD"/>
                </a:solidFill>
                <a:latin typeface="Verdana" panose="020B0604030504040204" pitchFamily="34" charset="0"/>
              </a:rPr>
              <a:t>中背後に</a:t>
            </a:r>
            <a:endParaRPr lang="ja-JP" altLang="en-US" sz="3600" b="0" i="0" dirty="0">
              <a:solidFill>
                <a:srgbClr val="1A1A1A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979028A-066E-472B-A57B-2D113C542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138" y="233440"/>
            <a:ext cx="3157967" cy="231703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6C45541-C16D-40F1-AE62-E7FB0548F1F7}"/>
              </a:ext>
            </a:extLst>
          </p:cNvPr>
          <p:cNvSpPr/>
          <p:nvPr/>
        </p:nvSpPr>
        <p:spPr>
          <a:xfrm>
            <a:off x="2951747" y="49947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やってる最中に後ろに人おっても気づかんな</a:t>
            </a:r>
            <a:r>
              <a:rPr lang="en-US" altLang="ja-JP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……</a:t>
            </a:r>
            <a:endParaRPr lang="ja-JP" altLang="en-US" dirty="0">
              <a:solidFill>
                <a:srgbClr val="0000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1580B1-5237-4140-80BE-FE33ADBEF3C6}"/>
              </a:ext>
            </a:extLst>
          </p:cNvPr>
          <p:cNvSpPr/>
          <p:nvPr/>
        </p:nvSpPr>
        <p:spPr>
          <a:xfrm>
            <a:off x="184485" y="24620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>
                <a:solidFill>
                  <a:srgbClr val="105CB6"/>
                </a:solidFill>
                <a:latin typeface="Verdana" panose="020B0604030504040204" pitchFamily="34" charset="0"/>
              </a:rPr>
              <a:t> </a:t>
            </a:r>
            <a:r>
              <a:rPr lang="en-US" altLang="ja-JP" dirty="0">
                <a:solidFill>
                  <a:srgbClr val="999999"/>
                </a:solidFill>
                <a:latin typeface="Verdana" panose="020B0604030504040204" pitchFamily="34" charset="0"/>
              </a:rPr>
              <a:t>@VR</a:t>
            </a:r>
            <a:r>
              <a:rPr lang="ja-JP" altLang="en-US" dirty="0">
                <a:solidFill>
                  <a:srgbClr val="999999"/>
                </a:solidFill>
                <a:latin typeface="Verdana" panose="020B0604030504040204" pitchFamily="34" charset="0"/>
              </a:rPr>
              <a:t>　</a:t>
            </a:r>
            <a:r>
              <a:rPr lang="en-US" altLang="ja-JP" dirty="0">
                <a:solidFill>
                  <a:srgbClr val="999999"/>
                </a:solidFill>
                <a:latin typeface="Verdana" panose="020B0604030504040204" pitchFamily="34" charset="0"/>
              </a:rPr>
              <a:t>08-20 13:20:45</a:t>
            </a:r>
            <a:br>
              <a:rPr lang="en-US" altLang="ja-JP" dirty="0">
                <a:solidFill>
                  <a:srgbClr val="999999"/>
                </a:solidFill>
                <a:latin typeface="Verdana" panose="020B0604030504040204" pitchFamily="34" charset="0"/>
              </a:rPr>
            </a:br>
            <a:r>
              <a:rPr lang="ja-JP" altLang="en-US" dirty="0">
                <a:solidFill>
                  <a:srgbClr val="999999"/>
                </a:solidFill>
                <a:latin typeface="Verdana" panose="020B0604030504040204" pitchFamily="34" charset="0"/>
              </a:rPr>
              <a:t>　</a:t>
            </a:r>
            <a:r>
              <a:rPr lang="ja-JP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ほんとに気づかない。  </a:t>
            </a:r>
            <a:r>
              <a:rPr lang="en-US" altLang="ja-JP" dirty="0">
                <a:solidFill>
                  <a:srgbClr val="105CB6"/>
                </a:solidFill>
                <a:latin typeface="Verdana" panose="020B0604030504040204" pitchFamily="34" charset="0"/>
              </a:rPr>
              <a:t>twitter.com</a:t>
            </a:r>
            <a:endParaRPr lang="ja-JP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C4F759EE-6EB6-405F-907E-B60DB98DD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2703" y="3254643"/>
            <a:ext cx="2329712" cy="266083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これさえあればもう安心！！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96B0A0-3FD2-4E03-8D35-7894F1D3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920" y="2820813"/>
            <a:ext cx="604323" cy="60432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43804F5-ADE4-40AA-8171-77E72538A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77" y="2381560"/>
            <a:ext cx="2515250" cy="344171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3E0902-C72B-4C15-9E1D-0182A2C0C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743" y="2381561"/>
            <a:ext cx="2507592" cy="344171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C191F4F-D121-4A21-B362-D25D66F74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465" y="2382252"/>
            <a:ext cx="2511606" cy="3447228"/>
          </a:xfrm>
          <a:prstGeom prst="rect">
            <a:avLst/>
          </a:prstGeom>
        </p:spPr>
      </p:pic>
      <p:pic>
        <p:nvPicPr>
          <p:cNvPr id="2054" name="Picture 6" descr="歩く女性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838" y="2130310"/>
            <a:ext cx="905478" cy="14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9FB12C48-7D57-4649-8EB4-308802B0D183}"/>
              </a:ext>
            </a:extLst>
          </p:cNvPr>
          <p:cNvSpPr/>
          <p:nvPr/>
        </p:nvSpPr>
        <p:spPr>
          <a:xfrm rot="1420138">
            <a:off x="9601458" y="1913953"/>
            <a:ext cx="2439434" cy="175277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03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9BE713-4642-47A8-9E55-FF3248DB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6" y="1061759"/>
            <a:ext cx="3752850" cy="42862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D04678B-B7F6-4479-9702-5C1DF565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71" y="505330"/>
            <a:ext cx="7045942" cy="5522495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FECEA5E6-4AC2-4C8A-9F1D-1682E0F4C4F7}"/>
              </a:ext>
            </a:extLst>
          </p:cNvPr>
          <p:cNvSpPr/>
          <p:nvPr/>
        </p:nvSpPr>
        <p:spPr>
          <a:xfrm rot="10800000">
            <a:off x="3489152" y="2899608"/>
            <a:ext cx="1684203" cy="86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FA0771-AC73-46CE-A4E4-1FE8BB872569}"/>
              </a:ext>
            </a:extLst>
          </p:cNvPr>
          <p:cNvSpPr txBox="1"/>
          <p:nvPr/>
        </p:nvSpPr>
        <p:spPr>
          <a:xfrm flipH="1">
            <a:off x="3631124" y="3152274"/>
            <a:ext cx="343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最大</a:t>
            </a:r>
            <a:r>
              <a:rPr kumimoji="1" lang="en-US" altLang="ja-JP" dirty="0"/>
              <a:t>20m</a:t>
            </a:r>
            <a:r>
              <a:rPr kumimoji="1" lang="ja-JP" altLang="en-US" dirty="0"/>
              <a:t>以内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2CFF31-9724-4164-B090-F2A7495C3AD7}"/>
              </a:ext>
            </a:extLst>
          </p:cNvPr>
          <p:cNvSpPr txBox="1"/>
          <p:nvPr/>
        </p:nvSpPr>
        <p:spPr>
          <a:xfrm>
            <a:off x="348916" y="4331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センサー範囲イメージ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692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DAE5FB3-C02B-43BE-8FB2-E0C4B06E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E514B83-0B94-4645-BA82-300CC83C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9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C26A229-F93B-4C52-BE7D-AB597555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256" y="2252913"/>
            <a:ext cx="3038475" cy="33147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77FD212-8D8F-41AA-B492-ED1CC6A2A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1" y="970300"/>
            <a:ext cx="9038972" cy="53342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3682FA-00BD-4914-8E3F-918AD4F69FED}"/>
              </a:ext>
            </a:extLst>
          </p:cNvPr>
          <p:cNvSpPr txBox="1"/>
          <p:nvPr/>
        </p:nvSpPr>
        <p:spPr>
          <a:xfrm>
            <a:off x="348916" y="433137"/>
            <a:ext cx="514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b="1" dirty="0"/>
              <a:t>初回生産モデル</a:t>
            </a:r>
            <a:r>
              <a:rPr lang="ja-JP" altLang="en-US" b="1" dirty="0"/>
              <a:t>数量限定</a:t>
            </a:r>
            <a:r>
              <a:rPr lang="ja-JP" altLang="ja-JP" b="1" dirty="0"/>
              <a:t>特典</a:t>
            </a:r>
            <a:r>
              <a:rPr lang="ja-JP" altLang="en-US" b="1" dirty="0"/>
              <a:t>　セキュリティシール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8584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5174" y="547551"/>
            <a:ext cx="1814362" cy="396954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dirty="0"/>
              <a:t>製品仕様</a:t>
            </a:r>
          </a:p>
        </p:txBody>
      </p:sp>
      <p:graphicFrame>
        <p:nvGraphicFramePr>
          <p:cNvPr id="14" name="コンテンツ プレースホルダー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643051"/>
              </p:ext>
            </p:extLst>
          </p:nvPr>
        </p:nvGraphicFramePr>
        <p:xfrm>
          <a:off x="591953" y="1966066"/>
          <a:ext cx="5303522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4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無線周波数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920.9MHz</a:t>
                      </a:r>
                      <a:r>
                        <a:rPr lang="zh-TW" altLang="en-US" sz="1200" u="none" strike="noStrike" dirty="0">
                          <a:effectLst/>
                        </a:rPr>
                        <a:t>　（特定小電力無線、技術基準適合品）</a:t>
                      </a:r>
                      <a:r>
                        <a:rPr lang="ja-JP" altLang="en-US" sz="1200" u="none" strike="noStrike" dirty="0">
                          <a:effectLst/>
                        </a:rPr>
                        <a:t> </a:t>
                      </a:r>
                      <a:r>
                        <a:rPr lang="zh-TW" altLang="en-US" sz="1200" u="none" strike="noStrike" dirty="0">
                          <a:effectLst/>
                        </a:rPr>
                        <a:t>技適取得済、免許不要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センサーとレシーバーの距離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最大 </a:t>
                      </a:r>
                      <a:r>
                        <a:rPr lang="en-US" altLang="ja-JP" sz="1200" u="none" strike="noStrike" dirty="0">
                          <a:effectLst/>
                        </a:rPr>
                        <a:t>20M</a:t>
                      </a:r>
                      <a:r>
                        <a:rPr lang="ja-JP" altLang="en-US" sz="1200" u="none" strike="noStrike" dirty="0">
                          <a:effectLst/>
                        </a:rPr>
                        <a:t>　（センサーとレシーバーとの間に遮るものがない場合）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58574"/>
              </p:ext>
            </p:extLst>
          </p:nvPr>
        </p:nvGraphicFramePr>
        <p:xfrm>
          <a:off x="543827" y="3510715"/>
          <a:ext cx="5321300" cy="2106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感知方式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赤外線　（</a:t>
                      </a:r>
                      <a:r>
                        <a:rPr lang="en-US" sz="1200" u="none" strike="noStrike" dirty="0">
                          <a:effectLst/>
                        </a:rPr>
                        <a:t>PIR)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感知範囲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水平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90</a:t>
                      </a:r>
                      <a:r>
                        <a:rPr lang="ja-JP" altLang="en-US" sz="1200" u="none" strike="noStrike">
                          <a:effectLst/>
                        </a:rPr>
                        <a:t>度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垂直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70</a:t>
                      </a:r>
                      <a:r>
                        <a:rPr lang="ja-JP" altLang="en-US" sz="1200" u="none" strike="noStrike">
                          <a:effectLst/>
                        </a:rPr>
                        <a:t>度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距離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r>
                        <a:rPr lang="en-US" altLang="ja-JP" sz="1200" u="none" strike="noStrike" dirty="0">
                          <a:effectLst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防水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生活防水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バッテリー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単</a:t>
                      </a:r>
                      <a:r>
                        <a:rPr lang="en-US" altLang="ja-JP" sz="1200" u="none" strike="noStrike" dirty="0">
                          <a:effectLst/>
                        </a:rPr>
                        <a:t>3</a:t>
                      </a:r>
                      <a:r>
                        <a:rPr lang="zh-TW" altLang="en-US" sz="1200" u="none" strike="noStrike" dirty="0">
                          <a:effectLst/>
                        </a:rPr>
                        <a:t>電池　</a:t>
                      </a:r>
                      <a:r>
                        <a:rPr lang="en-US" altLang="zh-TW" sz="1200" u="none" strike="noStrike" dirty="0">
                          <a:effectLst/>
                        </a:rPr>
                        <a:t>4</a:t>
                      </a:r>
                      <a:r>
                        <a:rPr lang="zh-TW" altLang="en-US" sz="1200" u="none" strike="noStrike" dirty="0">
                          <a:effectLst/>
                        </a:rPr>
                        <a:t>本</a:t>
                      </a:r>
                      <a:r>
                        <a:rPr lang="ja-JP" altLang="en-US" sz="1200" u="none" strike="noStrike" dirty="0">
                          <a:effectLst/>
                        </a:rPr>
                        <a:t>　（別売り）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駆動時間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約</a:t>
                      </a:r>
                      <a:r>
                        <a:rPr lang="en-US" altLang="ja-JP" sz="1200" u="none" strike="noStrike" dirty="0"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effectLst/>
                        </a:rPr>
                        <a:t>時間</a:t>
                      </a:r>
                      <a:endParaRPr lang="en-US" altLang="ja-JP" sz="1200" u="none" strike="noStrike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※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無接続待機で最大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45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　アルカリ乾電池使用時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サイズ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40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長</a:t>
                      </a:r>
                      <a:r>
                        <a:rPr lang="en-US" altLang="zh-TW" sz="1200" u="none" strike="noStrike" dirty="0">
                          <a:effectLst/>
                        </a:rPr>
                        <a:t>) x 47(</a:t>
                      </a:r>
                      <a:r>
                        <a:rPr lang="zh-TW" altLang="en-US" sz="1200" u="none" strike="noStrike" dirty="0">
                          <a:effectLst/>
                        </a:rPr>
                        <a:t>幅</a:t>
                      </a:r>
                      <a:r>
                        <a:rPr lang="en-US" altLang="zh-TW" sz="1200" u="none" strike="noStrike" dirty="0">
                          <a:effectLst/>
                        </a:rPr>
                        <a:t>) x 7</a:t>
                      </a:r>
                      <a:r>
                        <a:rPr lang="en-US" altLang="ja-JP" sz="1200" u="none" strike="noStrike" dirty="0">
                          <a:effectLst/>
                        </a:rPr>
                        <a:t>7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高</a:t>
                      </a:r>
                      <a:r>
                        <a:rPr lang="en-US" altLang="zh-TW" sz="1200" u="none" strike="noStrike" dirty="0">
                          <a:effectLst/>
                        </a:rPr>
                        <a:t>)mm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重量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約</a:t>
                      </a:r>
                      <a:r>
                        <a:rPr lang="en-US" altLang="ja-JP" sz="1200" u="none" strike="noStrike" dirty="0">
                          <a:effectLst/>
                        </a:rPr>
                        <a:t>60</a:t>
                      </a:r>
                      <a:r>
                        <a:rPr lang="en-US" sz="1200" u="none" strike="noStrike" dirty="0">
                          <a:effectLst/>
                        </a:rPr>
                        <a:t>g</a:t>
                      </a:r>
                      <a:r>
                        <a:rPr lang="ja-JP" altLang="en-US" sz="1200" u="none" strike="noStrike" dirty="0">
                          <a:effectLst/>
                        </a:rPr>
                        <a:t> （電池未装着時）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動産温度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０℃～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7523901"/>
                  </a:ext>
                </a:extLst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81482"/>
              </p:ext>
            </p:extLst>
          </p:nvPr>
        </p:nvGraphicFramePr>
        <p:xfrm>
          <a:off x="6403206" y="1468045"/>
          <a:ext cx="5267426" cy="1914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防水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防滴  （室内使用）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バッテリー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3.7V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リチウムポリマー電池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駆動時間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約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充電時間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約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　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5V/1A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 充電時）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サイズ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フリーサイズ </a:t>
                      </a:r>
                      <a:r>
                        <a:rPr lang="en-US" altLang="ja-JP" sz="1200" u="none" strike="noStrike" dirty="0">
                          <a:effectLst/>
                        </a:rPr>
                        <a:t>25mm</a:t>
                      </a:r>
                      <a:r>
                        <a:rPr lang="ja-JP" altLang="en-US" sz="1200" u="none" strike="noStrike" dirty="0">
                          <a:effectLst/>
                        </a:rPr>
                        <a:t>（幅）</a:t>
                      </a:r>
                      <a:r>
                        <a:rPr lang="ja-JP" altLang="en-US" sz="1200" u="none" strike="noStrike" dirty="0" err="1">
                          <a:effectLst/>
                        </a:rPr>
                        <a:t>ｘ</a:t>
                      </a:r>
                      <a:r>
                        <a:rPr lang="en-US" altLang="ja-JP" sz="1200" u="none" strike="noStrike" dirty="0">
                          <a:effectLst/>
                        </a:rPr>
                        <a:t>250mm</a:t>
                      </a:r>
                      <a:r>
                        <a:rPr lang="ja-JP" altLang="en-US" sz="1200" u="none" strike="noStrike" dirty="0">
                          <a:effectLst/>
                        </a:rPr>
                        <a:t>（長）</a:t>
                      </a:r>
                      <a:endParaRPr lang="en-US" altLang="ja-JP" sz="12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※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腕回りサイズ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152mm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225mm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重量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約</a:t>
                      </a:r>
                      <a:r>
                        <a:rPr lang="en-US" altLang="ja-JP" sz="1200" u="none" strike="noStrike" dirty="0">
                          <a:effectLst/>
                        </a:rPr>
                        <a:t>30</a:t>
                      </a:r>
                      <a:r>
                        <a:rPr lang="en-US" sz="1200" u="none" strike="noStrike" dirty="0">
                          <a:effectLst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動作温度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40℃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83525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材質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熱可塑性ゴム（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TPR)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25617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通知方式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バイブレーション式 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+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緑色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5036703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6331015" y="991464"/>
            <a:ext cx="3330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レシーバー部（リストバンド）</a:t>
            </a:r>
            <a:r>
              <a:rPr lang="ja-JP" altLang="en-US" dirty="0"/>
              <a:t> 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dirty="0"/>
              <a:t> 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dirty="0"/>
              <a:t> 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19847" y="3013349"/>
            <a:ext cx="17494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センサー部</a:t>
            </a:r>
            <a:r>
              <a:rPr lang="ja-JP" altLang="en-US" dirty="0"/>
              <a:t> 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dirty="0"/>
              <a:t> 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dirty="0"/>
              <a:t> 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E8ECC7F-7102-483E-B961-735596B92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67624"/>
              </p:ext>
            </p:extLst>
          </p:nvPr>
        </p:nvGraphicFramePr>
        <p:xfrm>
          <a:off x="6415235" y="4241169"/>
          <a:ext cx="5321299" cy="1350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1299">
                  <a:extLst>
                    <a:ext uri="{9D8B030D-6E8A-4147-A177-3AD203B41FA5}">
                      <a16:colId xmlns:a16="http://schemas.microsoft.com/office/drawing/2014/main" val="2329157474"/>
                    </a:ext>
                  </a:extLst>
                </a:gridCol>
              </a:tblGrid>
              <a:tr h="270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充電用</a:t>
                      </a:r>
                      <a:r>
                        <a:rPr lang="en-US" altLang="ja-JP" sz="1100" u="none" strike="noStrike" dirty="0" err="1">
                          <a:effectLst/>
                        </a:rPr>
                        <a:t>microUSB</a:t>
                      </a:r>
                      <a:r>
                        <a:rPr lang="ja-JP" altLang="en-US" sz="1100" u="none" strike="noStrike" dirty="0">
                          <a:effectLst/>
                        </a:rPr>
                        <a:t>ケーブルは別売りとなります。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3172372"/>
                  </a:ext>
                </a:extLst>
              </a:tr>
              <a:tr h="270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センサー部用単</a:t>
                      </a:r>
                      <a:r>
                        <a:rPr lang="en-US" altLang="ja-JP" sz="1100" u="none" strike="noStrike" dirty="0">
                          <a:effectLst/>
                        </a:rPr>
                        <a:t>3</a:t>
                      </a:r>
                      <a:r>
                        <a:rPr lang="ja-JP" altLang="en-US" sz="1100" u="none" strike="noStrike" dirty="0">
                          <a:effectLst/>
                        </a:rPr>
                        <a:t>電池は別売りとなります。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6361207"/>
                  </a:ext>
                </a:extLst>
              </a:tr>
              <a:tr h="2700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 dirty="0">
                          <a:effectLst/>
                        </a:rPr>
                        <a:t>ご購入より</a:t>
                      </a:r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r>
                        <a:rPr lang="ja-JP" altLang="en-US" sz="1100" u="none" strike="noStrike" dirty="0">
                          <a:effectLst/>
                        </a:rPr>
                        <a:t>年保証　日本国内のみのサポート。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97343"/>
                  </a:ext>
                </a:extLst>
              </a:tr>
              <a:tr h="2700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技術基準適合証明認証番号　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201-180093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（センサー部）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201-180094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（レシーバー部）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262321"/>
                  </a:ext>
                </a:extLst>
              </a:tr>
              <a:tr h="2700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u="none" strike="noStrike" dirty="0">
                          <a:effectLst/>
                        </a:rPr>
                        <a:t>※</a:t>
                      </a:r>
                      <a:r>
                        <a:rPr lang="ja-JP" altLang="en-US" sz="1100" u="none" strike="noStrike" dirty="0">
                          <a:effectLst/>
                        </a:rPr>
                        <a:t>仕様は製品の改善・品質向上のため予告無く変更する場合があります。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8211667"/>
                  </a:ext>
                </a:extLst>
              </a:tr>
            </a:tbl>
          </a:graphicData>
        </a:graphic>
      </p:graphicFrame>
      <p:graphicFrame>
        <p:nvGraphicFramePr>
          <p:cNvPr id="12" name="コンテンツ プレースホルダー 13">
            <a:extLst>
              <a:ext uri="{FF2B5EF4-FFF2-40B4-BE49-F238E27FC236}">
                <a16:creationId xmlns:a16="http://schemas.microsoft.com/office/drawing/2014/main" id="{0D433307-AA81-4584-AC56-1637309C3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592032"/>
              </p:ext>
            </p:extLst>
          </p:nvPr>
        </p:nvGraphicFramePr>
        <p:xfrm>
          <a:off x="591952" y="1215189"/>
          <a:ext cx="5303521" cy="75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3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製品型番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SSS-01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JAN</a:t>
                      </a:r>
                      <a:r>
                        <a:rPr lang="ja-JP" altLang="en-US" sz="1200" u="none" strike="noStrike" dirty="0">
                          <a:effectLst/>
                        </a:rPr>
                        <a:t>コード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  <a:latin typeface="+mn-lt"/>
                          <a:ea typeface="+mn-ea"/>
                        </a:rPr>
                        <a:t>4560324298515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1EC8479-85B8-4F3E-B39E-A855F386985C}"/>
              </a:ext>
            </a:extLst>
          </p:cNvPr>
          <p:cNvSpPr/>
          <p:nvPr/>
        </p:nvSpPr>
        <p:spPr>
          <a:xfrm>
            <a:off x="6411223" y="3718628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その他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dirty="0"/>
              <a:t> 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dirty="0"/>
              <a:t>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0A728D-B08A-4ADF-ACF0-EADB4EF15106}"/>
              </a:ext>
            </a:extLst>
          </p:cNvPr>
          <p:cNvSpPr/>
          <p:nvPr/>
        </p:nvSpPr>
        <p:spPr>
          <a:xfrm>
            <a:off x="0" y="6328611"/>
            <a:ext cx="12192000" cy="52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71E662-77FA-41C0-B0EA-1E5968B8954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93411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804</TotalTime>
  <Words>319</Words>
  <Application>Microsoft Office PowerPoint</Application>
  <PresentationFormat>ワイド画面</PresentationFormat>
  <Paragraphs>77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ＭＳ Ｐゴシック</vt:lpstr>
      <vt:lpstr>MS UI Gothic</vt:lpstr>
      <vt:lpstr>新細明體</vt:lpstr>
      <vt:lpstr>メイリオ</vt:lpstr>
      <vt:lpstr>メイリオ</vt:lpstr>
      <vt:lpstr>Calibri</vt:lpstr>
      <vt:lpstr>Calibri Light</vt:lpstr>
      <vt:lpstr>Verdana</vt:lpstr>
      <vt:lpstr>レトロスペクト</vt:lpstr>
      <vt:lpstr>㈱SAC パーソナルセキュリティシステムご提案</vt:lpstr>
      <vt:lpstr>VRがもつ危険性</vt:lpstr>
      <vt:lpstr>PowerPoint プレゼンテーション</vt:lpstr>
      <vt:lpstr>これさえあればもう安心！！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製品仕様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㈱SAC パーソナル動体センサーご提案</dc:title>
  <dc:creator>藤本範正</dc:creator>
  <cp:lastModifiedBy>正之 北野</cp:lastModifiedBy>
  <cp:revision>79</cp:revision>
  <dcterms:created xsi:type="dcterms:W3CDTF">2017-02-16T07:23:59Z</dcterms:created>
  <dcterms:modified xsi:type="dcterms:W3CDTF">2018-06-21T07:09:23Z</dcterms:modified>
</cp:coreProperties>
</file>