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144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A7845A-541E-90F7-37CB-B1CCF0A92D2A}" name="KTG_磯江　諒亮" initials="" userId="S::r.isoe@ktg21300jkbktgroupcojp.onmicrosoft.com::ade8effb-79be-4119-acc8-c6ff7a8c8e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ukae" initials="f" lastIdx="11" clrIdx="0">
    <p:extLst>
      <p:ext uri="{19B8F6BF-5375-455C-9EA6-DF929625EA0E}">
        <p15:presenceInfo xmlns:p15="http://schemas.microsoft.com/office/powerpoint/2012/main" userId="S-1-5-21-1699876216-1303731657-1849977318-1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85A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4660"/>
  </p:normalViewPr>
  <p:slideViewPr>
    <p:cSldViewPr snapToGrid="0">
      <p:cViewPr varScale="1">
        <p:scale>
          <a:sx n="61" d="100"/>
          <a:sy n="61" d="100"/>
        </p:scale>
        <p:origin x="13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DB99746-9FE8-47E6-AC1D-64A4D849C1A6}"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2119313" y="1233488"/>
            <a:ext cx="24971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D88F8C4-B6AA-4621-84E7-4187F607F042}" type="slidenum">
              <a:rPr kumimoji="1" lang="ja-JP" altLang="en-US" smtClean="0"/>
              <a:t>‹#›</a:t>
            </a:fld>
            <a:endParaRPr kumimoji="1" lang="ja-JP" altLang="en-US"/>
          </a:p>
        </p:txBody>
      </p:sp>
    </p:spTree>
    <p:extLst>
      <p:ext uri="{BB962C8B-B14F-4D97-AF65-F5344CB8AC3E}">
        <p14:creationId xmlns:p14="http://schemas.microsoft.com/office/powerpoint/2010/main" val="23769730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D88F8C4-B6AA-4621-84E7-4187F607F042}" type="slidenum">
              <a:rPr kumimoji="1" lang="ja-JP" altLang="en-US" smtClean="0"/>
              <a:t>2</a:t>
            </a:fld>
            <a:endParaRPr kumimoji="1" lang="ja-JP" altLang="en-US"/>
          </a:p>
        </p:txBody>
      </p:sp>
    </p:spTree>
    <p:extLst>
      <p:ext uri="{BB962C8B-B14F-4D97-AF65-F5344CB8AC3E}">
        <p14:creationId xmlns:p14="http://schemas.microsoft.com/office/powerpoint/2010/main" val="197774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329702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317318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236146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355608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118203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157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353424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230843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219191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138062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082929-DA2B-440A-9910-120BE26981B0}"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13869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B082929-DA2B-440A-9910-120BE26981B0}" type="datetimeFigureOut">
              <a:rPr kumimoji="1" lang="ja-JP" altLang="en-US" smtClean="0"/>
              <a:t>2025/3/13</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BC5C13A-FD0F-442D-BFAD-E749A74A8997}" type="slidenum">
              <a:rPr kumimoji="1" lang="ja-JP" altLang="en-US" smtClean="0"/>
              <a:t>‹#›</a:t>
            </a:fld>
            <a:endParaRPr kumimoji="1" lang="ja-JP" altLang="en-US"/>
          </a:p>
        </p:txBody>
      </p:sp>
    </p:spTree>
    <p:extLst>
      <p:ext uri="{BB962C8B-B14F-4D97-AF65-F5344CB8AC3E}">
        <p14:creationId xmlns:p14="http://schemas.microsoft.com/office/powerpoint/2010/main" val="3175461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A4BA4-C28A-61C6-112D-CA1236BED033}"/>
              </a:ext>
            </a:extLst>
          </p:cNvPr>
          <p:cNvSpPr>
            <a:spLocks noGrp="1"/>
          </p:cNvSpPr>
          <p:nvPr>
            <p:ph type="ctrTitle"/>
          </p:nvPr>
        </p:nvSpPr>
        <p:spPr>
          <a:xfrm>
            <a:off x="75871" y="1040709"/>
            <a:ext cx="6706257" cy="623914"/>
          </a:xfrm>
        </p:spPr>
        <p:txBody>
          <a:bodyPr>
            <a:normAutofit/>
          </a:bodyPr>
          <a:lstStyle/>
          <a:p>
            <a:pPr eaLnBrk="1" hangingPunct="1">
              <a:spcBef>
                <a:spcPct val="0"/>
              </a:spcBef>
            </a:pPr>
            <a:r>
              <a:rPr lang="ja-JP" altLang="en-US" sz="1600" b="1" dirty="0">
                <a:solidFill>
                  <a:srgbClr val="0070C0"/>
                </a:solidFill>
                <a:latin typeface="小塚ゴシック Pro H" pitchFamily="34" charset="-128"/>
                <a:ea typeface="小塚ゴシック Pro H" pitchFamily="34" charset="-128"/>
              </a:rPr>
              <a:t>桜木町駅前からモビリティでみなとみらいを散策しよう！</a:t>
            </a:r>
            <a:br>
              <a:rPr lang="ja-JP" altLang="en-US" sz="1600" b="1" dirty="0">
                <a:solidFill>
                  <a:srgbClr val="0070C0"/>
                </a:solidFill>
                <a:latin typeface="小塚ゴシック Pro H" pitchFamily="34" charset="-128"/>
                <a:ea typeface="小塚ゴシック Pro H" pitchFamily="34" charset="-128"/>
              </a:rPr>
            </a:br>
            <a:r>
              <a:rPr lang="ja-JP" altLang="en-US" sz="1600" b="1" dirty="0">
                <a:solidFill>
                  <a:srgbClr val="0070C0"/>
                </a:solidFill>
                <a:latin typeface="小塚ゴシック Pro H" pitchFamily="34" charset="-128"/>
                <a:ea typeface="小塚ゴシック Pro H" pitchFamily="34" charset="-128"/>
              </a:rPr>
              <a:t>「グリーン・マルチモビリティハブステーション・桜木町駅前」</a:t>
            </a:r>
          </a:p>
        </p:txBody>
      </p:sp>
      <p:sp>
        <p:nvSpPr>
          <p:cNvPr id="3" name="字幕 2">
            <a:extLst>
              <a:ext uri="{FF2B5EF4-FFF2-40B4-BE49-F238E27FC236}">
                <a16:creationId xmlns:a16="http://schemas.microsoft.com/office/drawing/2014/main" id="{0C2E3DFF-27D9-E3CC-0F1D-5182308E5E79}"/>
              </a:ext>
            </a:extLst>
          </p:cNvPr>
          <p:cNvSpPr>
            <a:spLocks noGrp="1"/>
          </p:cNvSpPr>
          <p:nvPr>
            <p:ph type="subTitle" idx="1"/>
          </p:nvPr>
        </p:nvSpPr>
        <p:spPr>
          <a:xfrm>
            <a:off x="3911682" y="48931"/>
            <a:ext cx="2914649" cy="592610"/>
          </a:xfrm>
        </p:spPr>
        <p:txBody>
          <a:bodyPr wrap="none">
            <a:noAutofit/>
          </a:bodyPr>
          <a:lstStyle/>
          <a:p>
            <a:pPr indent="4733925" algn="r">
              <a:lnSpc>
                <a:spcPct val="100000"/>
              </a:lnSpc>
              <a:spcBef>
                <a:spcPts val="0"/>
              </a:spcBef>
            </a:pPr>
            <a:r>
              <a:rPr lang="en-US" altLang="ja-JP" sz="9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2025</a:t>
            </a:r>
            <a:r>
              <a:rPr lang="ja-JP" altLang="ja-JP" sz="9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9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9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ja-JP" altLang="en-US" sz="9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9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a:t>
            </a:r>
          </a:p>
          <a:p>
            <a:pPr indent="3867150" algn="r">
              <a:lnSpc>
                <a:spcPct val="100000"/>
              </a:lnSpc>
              <a:spcBef>
                <a:spcPts val="600"/>
              </a:spcBef>
            </a:pPr>
            <a:r>
              <a:rPr lang="ja-JP" alt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桜木町</a:t>
            </a:r>
            <a:r>
              <a:rPr lang="ja-JP" alt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駅</a:t>
            </a:r>
            <a:r>
              <a:rPr lang="ja-JP" alt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前広場活性化委員会</a:t>
            </a:r>
            <a:endParaRPr lang="en-US" altLang="ja-JP" sz="9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3867150" algn="r">
              <a:lnSpc>
                <a:spcPct val="100000"/>
              </a:lnSpc>
              <a:spcBef>
                <a:spcPts val="0"/>
              </a:spcBef>
            </a:pPr>
            <a:r>
              <a:rPr lang="ja-JP" alt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一般社団法人横浜みなとみらい２１</a:t>
            </a:r>
            <a:endParaRPr lang="en-US" alt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3867150" algn="r">
              <a:lnSpc>
                <a:spcPct val="100000"/>
              </a:lnSpc>
              <a:spcBef>
                <a:spcPts val="0"/>
              </a:spcBef>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株式会社アットヨコハマ</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3867150" algn="r">
              <a:lnSpc>
                <a:spcPct val="100000"/>
              </a:lnSpc>
              <a:spcBef>
                <a:spcPts val="0"/>
              </a:spcBef>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一般社団法人</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Park Line</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推進協議会</a:t>
            </a:r>
          </a:p>
          <a:p>
            <a:pPr indent="3867150" algn="r">
              <a:lnSpc>
                <a:spcPct val="100000"/>
              </a:lnSpc>
              <a:spcBef>
                <a:spcPts val="0"/>
              </a:spcBef>
            </a:pPr>
            <a:endParaRPr lang="en-US" alt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5" name="直線コネクタ 4">
            <a:extLst>
              <a:ext uri="{FF2B5EF4-FFF2-40B4-BE49-F238E27FC236}">
                <a16:creationId xmlns:a16="http://schemas.microsoft.com/office/drawing/2014/main" id="{A4028673-0481-3FF4-38F1-29C246B71C33}"/>
              </a:ext>
            </a:extLst>
          </p:cNvPr>
          <p:cNvCxnSpPr>
            <a:cxnSpLocks/>
          </p:cNvCxnSpPr>
          <p:nvPr/>
        </p:nvCxnSpPr>
        <p:spPr>
          <a:xfrm>
            <a:off x="75871" y="987862"/>
            <a:ext cx="6706256"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字幕 2">
            <a:extLst>
              <a:ext uri="{FF2B5EF4-FFF2-40B4-BE49-F238E27FC236}">
                <a16:creationId xmlns:a16="http://schemas.microsoft.com/office/drawing/2014/main" id="{A7242654-C399-5EB8-E4F7-85046D97FAE0}"/>
              </a:ext>
            </a:extLst>
          </p:cNvPr>
          <p:cNvSpPr txBox="1">
            <a:spLocks/>
          </p:cNvSpPr>
          <p:nvPr/>
        </p:nvSpPr>
        <p:spPr>
          <a:xfrm>
            <a:off x="1971674" y="39301"/>
            <a:ext cx="2914649" cy="214074"/>
          </a:xfrm>
          <a:prstGeom prst="rect">
            <a:avLst/>
          </a:prstGeom>
        </p:spPr>
        <p:txBody>
          <a:bodyPr vert="horz" wrap="none"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spcBef>
                <a:spcPts val="0"/>
              </a:spcBef>
            </a:pPr>
            <a:r>
              <a:rPr lang="ja-JP" altLang="en-US" sz="1100" dirty="0">
                <a:latin typeface="ＭＳ Ｐゴシック" panose="020B0600070205080204" pitchFamily="50" charset="-128"/>
                <a:ea typeface="ＭＳ Ｐゴシック" panose="020B0600070205080204" pitchFamily="50" charset="-128"/>
              </a:rPr>
              <a:t>記者発表資料</a:t>
            </a:r>
            <a:r>
              <a:rPr lang="ja-JP" altLang="en-US" sz="1100" dirty="0">
                <a:solidFill>
                  <a:srgbClr val="FF0000"/>
                </a:solidFill>
                <a:latin typeface="ＭＳ Ｐゴシック" panose="020B0600070205080204" pitchFamily="50" charset="-128"/>
                <a:ea typeface="ＭＳ Ｐゴシック" panose="020B0600070205080204" pitchFamily="50" charset="-128"/>
              </a:rPr>
              <a:t>（案）</a:t>
            </a:r>
          </a:p>
        </p:txBody>
      </p:sp>
      <p:sp>
        <p:nvSpPr>
          <p:cNvPr id="8" name="字幕 2">
            <a:extLst>
              <a:ext uri="{FF2B5EF4-FFF2-40B4-BE49-F238E27FC236}">
                <a16:creationId xmlns:a16="http://schemas.microsoft.com/office/drawing/2014/main" id="{DDE6F09F-40D8-D6F3-5A09-B13CC0DAD24E}"/>
              </a:ext>
            </a:extLst>
          </p:cNvPr>
          <p:cNvSpPr txBox="1">
            <a:spLocks/>
          </p:cNvSpPr>
          <p:nvPr/>
        </p:nvSpPr>
        <p:spPr>
          <a:xfrm>
            <a:off x="149084" y="295914"/>
            <a:ext cx="2914649" cy="214074"/>
          </a:xfrm>
          <a:prstGeom prst="rect">
            <a:avLst/>
          </a:prstGeom>
        </p:spPr>
        <p:txBody>
          <a:bodyPr vert="horz" wrap="none"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spcBef>
                <a:spcPts val="0"/>
              </a:spcBef>
            </a:pPr>
            <a:r>
              <a:rPr lang="ja-JP" altLang="en-US" sz="1100" dirty="0">
                <a:latin typeface="ＭＳ Ｐゴシック" panose="020B0600070205080204" pitchFamily="50" charset="-128"/>
                <a:ea typeface="ＭＳ Ｐゴシック" panose="020B0600070205080204" pitchFamily="50" charset="-128"/>
              </a:rPr>
              <a:t>報道関係各位</a:t>
            </a:r>
          </a:p>
        </p:txBody>
      </p:sp>
      <p:sp>
        <p:nvSpPr>
          <p:cNvPr id="12" name="テキスト ボックス 11">
            <a:extLst>
              <a:ext uri="{FF2B5EF4-FFF2-40B4-BE49-F238E27FC236}">
                <a16:creationId xmlns:a16="http://schemas.microsoft.com/office/drawing/2014/main" id="{C923DD92-226A-0E1C-8E91-D46EF44D42F0}"/>
              </a:ext>
            </a:extLst>
          </p:cNvPr>
          <p:cNvSpPr txBox="1"/>
          <p:nvPr/>
        </p:nvSpPr>
        <p:spPr>
          <a:xfrm>
            <a:off x="-3823" y="1658548"/>
            <a:ext cx="6880428" cy="2022220"/>
          </a:xfrm>
          <a:prstGeom prst="rect">
            <a:avLst/>
          </a:prstGeom>
          <a:noFill/>
        </p:spPr>
        <p:txBody>
          <a:bodyPr wrap="square" rtlCol="0">
            <a:spAutoFit/>
          </a:bodyPr>
          <a:lstStyle/>
          <a:p>
            <a:pPr algn="just">
              <a:lnSpc>
                <a:spcPts val="1300"/>
              </a:lnSpc>
            </a:pPr>
            <a:r>
              <a:rPr kumimoji="1" lang="ja-JP" altLang="en-US" sz="1030" dirty="0">
                <a:latin typeface="ＭＳ Ｐゴシック" panose="020B0600070205080204" pitchFamily="50" charset="-128"/>
                <a:ea typeface="ＭＳ Ｐゴシック" panose="020B0600070205080204" pitchFamily="50" charset="-128"/>
              </a:rPr>
              <a:t>　桜木町駅前広場活性化委員会及び一般社団法人横浜みなとみらい２１は、</a:t>
            </a:r>
            <a:r>
              <a:rPr lang="ja-JP" altLang="en-US" sz="1030" dirty="0">
                <a:solidFill>
                  <a:srgbClr val="FF0000"/>
                </a:solidFill>
                <a:latin typeface="ＭＳ Ｐゴシック" panose="020B0600070205080204" pitchFamily="50" charset="-128"/>
                <a:ea typeface="ＭＳ Ｐゴシック" panose="020B0600070205080204" pitchFamily="50" charset="-128"/>
              </a:rPr>
              <a:t>株式会社アットヨコハマ、一般社団法人</a:t>
            </a:r>
            <a:r>
              <a:rPr lang="en-US" altLang="ja-JP" sz="1030" dirty="0">
                <a:solidFill>
                  <a:srgbClr val="FF0000"/>
                </a:solidFill>
                <a:latin typeface="ＭＳ Ｐゴシック" panose="020B0600070205080204" pitchFamily="50" charset="-128"/>
                <a:ea typeface="ＭＳ Ｐゴシック" panose="020B0600070205080204" pitchFamily="50" charset="-128"/>
              </a:rPr>
              <a:t>Park Line</a:t>
            </a:r>
            <a:r>
              <a:rPr lang="ja-JP" altLang="en-US" sz="1030" dirty="0">
                <a:solidFill>
                  <a:srgbClr val="FF0000"/>
                </a:solidFill>
                <a:latin typeface="ＭＳ Ｐゴシック" panose="020B0600070205080204" pitchFamily="50" charset="-128"/>
                <a:ea typeface="ＭＳ Ｐゴシック" panose="020B0600070205080204" pitchFamily="50" charset="-128"/>
              </a:rPr>
              <a:t>推進協議会とともに、株式会社アットヨコハマ、日産自動車株式会社、一般社団法人</a:t>
            </a:r>
            <a:r>
              <a:rPr lang="en-US" altLang="ja-JP" sz="1030" dirty="0">
                <a:solidFill>
                  <a:srgbClr val="FF0000"/>
                </a:solidFill>
                <a:latin typeface="ＭＳ Ｐゴシック" panose="020B0600070205080204" pitchFamily="50" charset="-128"/>
                <a:ea typeface="ＭＳ Ｐゴシック" panose="020B0600070205080204" pitchFamily="50" charset="-128"/>
              </a:rPr>
              <a:t>Park Line</a:t>
            </a:r>
            <a:r>
              <a:rPr lang="ja-JP" altLang="en-US" sz="1030" dirty="0">
                <a:solidFill>
                  <a:srgbClr val="FF0000"/>
                </a:solidFill>
                <a:latin typeface="ＭＳ Ｐゴシック" panose="020B0600070205080204" pitchFamily="50" charset="-128"/>
                <a:ea typeface="ＭＳ Ｐゴシック" panose="020B0600070205080204" pitchFamily="50" charset="-128"/>
              </a:rPr>
              <a:t>推進協議会の</a:t>
            </a:r>
            <a:r>
              <a:rPr lang="en-US" altLang="ja-JP" sz="1030" dirty="0">
                <a:latin typeface="ＭＳ Ｐゴシック" panose="020B0600070205080204" pitchFamily="50" charset="-128"/>
                <a:ea typeface="ＭＳ Ｐゴシック" panose="020B0600070205080204" pitchFamily="50" charset="-128"/>
              </a:rPr>
              <a:t>3</a:t>
            </a:r>
            <a:r>
              <a:rPr lang="ja-JP" altLang="en-US" sz="1030" dirty="0">
                <a:latin typeface="ＭＳ Ｐゴシック" panose="020B0600070205080204" pitchFamily="50" charset="-128"/>
                <a:ea typeface="ＭＳ Ｐゴシック" panose="020B0600070205080204" pitchFamily="50" charset="-128"/>
              </a:rPr>
              <a:t>社が</a:t>
            </a:r>
            <a:r>
              <a:rPr lang="en-US" altLang="ja-JP" sz="1030" dirty="0">
                <a:latin typeface="ＭＳ Ｐゴシック" panose="020B0600070205080204" pitchFamily="50" charset="-128"/>
                <a:ea typeface="ＭＳ Ｐゴシック" panose="020B0600070205080204" pitchFamily="50" charset="-128"/>
              </a:rPr>
              <a:t>2024</a:t>
            </a:r>
            <a:r>
              <a:rPr lang="ja-JP" altLang="en-US" sz="1030" dirty="0">
                <a:latin typeface="ＭＳ Ｐゴシック" panose="020B0600070205080204" pitchFamily="50" charset="-128"/>
                <a:ea typeface="ＭＳ Ｐゴシック" panose="020B0600070205080204" pitchFamily="50" charset="-128"/>
              </a:rPr>
              <a:t>年</a:t>
            </a:r>
            <a:r>
              <a:rPr lang="en-US" altLang="ja-JP" sz="1030" dirty="0">
                <a:latin typeface="ＭＳ Ｐゴシック" panose="020B0600070205080204" pitchFamily="50" charset="-128"/>
                <a:ea typeface="ＭＳ Ｐゴシック" panose="020B0600070205080204" pitchFamily="50" charset="-128"/>
              </a:rPr>
              <a:t>12</a:t>
            </a:r>
            <a:r>
              <a:rPr lang="ja-JP" altLang="en-US" sz="1030" dirty="0">
                <a:latin typeface="ＭＳ Ｐゴシック" panose="020B0600070205080204" pitchFamily="50" charset="-128"/>
                <a:ea typeface="ＭＳ Ｐゴシック" panose="020B0600070205080204" pitchFamily="50" charset="-128"/>
              </a:rPr>
              <a:t>月</a:t>
            </a:r>
            <a:r>
              <a:rPr lang="en-US" altLang="ja-JP" sz="1030" dirty="0">
                <a:latin typeface="ＭＳ Ｐゴシック" panose="020B0600070205080204" pitchFamily="50" charset="-128"/>
                <a:ea typeface="ＭＳ Ｐゴシック" panose="020B0600070205080204" pitchFamily="50" charset="-128"/>
              </a:rPr>
              <a:t>21</a:t>
            </a:r>
            <a:r>
              <a:rPr lang="ja-JP" altLang="en-US" sz="1030" dirty="0">
                <a:latin typeface="ＭＳ Ｐゴシック" panose="020B0600070205080204" pitchFamily="50" charset="-128"/>
                <a:ea typeface="ＭＳ Ｐゴシック" panose="020B0600070205080204" pitchFamily="50" charset="-128"/>
              </a:rPr>
              <a:t>日より、</a:t>
            </a:r>
            <a:r>
              <a:rPr lang="en-US" altLang="ja-JP" sz="1030" dirty="0">
                <a:latin typeface="ＭＳ Ｐゴシック" panose="020B0600070205080204" pitchFamily="50" charset="-128"/>
                <a:ea typeface="ＭＳ Ｐゴシック" panose="020B0600070205080204" pitchFamily="50" charset="-128"/>
              </a:rPr>
              <a:t>LIVINGTOWN</a:t>
            </a:r>
            <a:r>
              <a:rPr lang="ja-JP" altLang="en-US" sz="1030" dirty="0">
                <a:latin typeface="ＭＳ Ｐゴシック" panose="020B0600070205080204" pitchFamily="50" charset="-128"/>
                <a:ea typeface="ＭＳ Ｐゴシック" panose="020B0600070205080204" pitchFamily="50" charset="-128"/>
              </a:rPr>
              <a:t>みなとみらいで実施している</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「グリーン・マルチモビリティハブステーション</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」社会実証実験</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（*）の一環として、</a:t>
            </a:r>
            <a:r>
              <a:rPr lang="en-US"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JR</a:t>
            </a:r>
            <a:r>
              <a:rPr lang="ja-JP" altLang="en-US" sz="1030" dirty="0">
                <a:latin typeface="ＭＳ Ｐゴシック" panose="020B0600070205080204" pitchFamily="50" charset="-128"/>
                <a:ea typeface="ＭＳ Ｐゴシック" panose="020B0600070205080204" pitchFamily="50" charset="-128"/>
              </a:rPr>
              <a:t>桜木町駅前広場で同実証実験を実施します。</a:t>
            </a:r>
            <a:endParaRPr lang="en-US" altLang="ja-JP" sz="1030" dirty="0">
              <a:latin typeface="ＭＳ Ｐゴシック" panose="020B0600070205080204" pitchFamily="50" charset="-128"/>
              <a:ea typeface="ＭＳ Ｐゴシック" panose="020B0600070205080204" pitchFamily="50" charset="-128"/>
            </a:endParaRPr>
          </a:p>
          <a:p>
            <a:pPr algn="just">
              <a:lnSpc>
                <a:spcPts val="1300"/>
              </a:lnSpc>
              <a:spcBef>
                <a:spcPts val="300"/>
              </a:spcBef>
            </a:pP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本実証実験は、</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横浜都心臨海部における</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、まちの</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回遊性、滞留性、快適性の向上を目指し、</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多様な交通手段を接続し、シームレスに利用できる環境を提供する「</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モビリティハブテーション（交通結節点）</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の有効性を検証する</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ものです。</a:t>
            </a:r>
            <a:r>
              <a:rPr lang="ja-JP" altLang="en-US" sz="1030" dirty="0">
                <a:latin typeface="ＭＳ Ｐゴシック" panose="020B0600070205080204" pitchFamily="50" charset="-128"/>
                <a:ea typeface="ＭＳ Ｐゴシック" panose="020B0600070205080204" pitchFamily="50" charset="-128"/>
              </a:rPr>
              <a:t>みなとみらい２１地区の玄関口として多くの来街者が利用する</a:t>
            </a:r>
            <a:r>
              <a:rPr lang="en-US" altLang="ja-JP" sz="1030" dirty="0">
                <a:latin typeface="ＭＳ Ｐゴシック" panose="020B0600070205080204" pitchFamily="50" charset="-128"/>
                <a:ea typeface="ＭＳ Ｐゴシック" panose="020B0600070205080204" pitchFamily="50" charset="-128"/>
              </a:rPr>
              <a:t>JR</a:t>
            </a:r>
            <a:r>
              <a:rPr lang="ja-JP" altLang="en-US" sz="1030" dirty="0">
                <a:latin typeface="ＭＳ Ｐゴシック" panose="020B0600070205080204" pitchFamily="50" charset="-128"/>
                <a:ea typeface="ＭＳ Ｐゴシック" panose="020B0600070205080204" pitchFamily="50" charset="-128"/>
              </a:rPr>
              <a:t>桜木町駅前広場で実施することで、さらなる実証データの収集を図るとともに、桜木町駅前広場</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における</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モビリティハブテーションの必要性及び活用の可能性について検証</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します</a:t>
            </a:r>
            <a:r>
              <a:rPr lang="ja-JP" altLang="ja-JP"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3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103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300"/>
              </a:spcBef>
            </a:pPr>
            <a:r>
              <a:rPr lang="ja-JP" altLang="en-US" sz="1030" dirty="0">
                <a:latin typeface="ＭＳ Ｐゴシック" panose="020B0600070205080204" pitchFamily="50" charset="-128"/>
                <a:ea typeface="ＭＳ Ｐゴシック" panose="020B0600070205080204" pitchFamily="50" charset="-128"/>
                <a:cs typeface="Times New Roman" panose="02020603050405020304" pitchFamily="18" charset="0"/>
              </a:rPr>
              <a:t>　会場では、初めての方でも安心して利用していただけるようモビリティの試乗会を実施するとともに、大道芸や</a:t>
            </a:r>
            <a:r>
              <a:rPr lang="en-US" altLang="ja-JP" sz="1030" dirty="0">
                <a:latin typeface="ＭＳ Ｐゴシック" panose="020B0600070205080204" pitchFamily="50" charset="-128"/>
                <a:ea typeface="ＭＳ Ｐゴシック" panose="020B0600070205080204" pitchFamily="50" charset="-128"/>
                <a:cs typeface="Times New Roman" panose="02020603050405020304" pitchFamily="18" charset="0"/>
              </a:rPr>
              <a:t>DJ</a:t>
            </a:r>
            <a:r>
              <a:rPr lang="ja-JP" altLang="en-US" sz="1030" dirty="0">
                <a:latin typeface="ＭＳ Ｐゴシック" panose="020B0600070205080204" pitchFamily="50" charset="-128"/>
                <a:ea typeface="ＭＳ Ｐゴシック" panose="020B0600070205080204" pitchFamily="50" charset="-128"/>
                <a:cs typeface="Times New Roman" panose="02020603050405020304" pitchFamily="18" charset="0"/>
              </a:rPr>
              <a:t>によるパフォーマンス、さらにツタンカーメン・ミュージアムとの連携を実施し、イベントを盛り上げます。</a:t>
            </a:r>
            <a:endParaRPr lang="en-US" altLang="ja-JP" sz="103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300"/>
              </a:spcBef>
            </a:pPr>
            <a:r>
              <a:rPr lang="ja-JP" altLang="en-US" sz="1030" dirty="0">
                <a:latin typeface="ＭＳ Ｐゴシック" panose="020B0600070205080204" pitchFamily="50" charset="-128"/>
                <a:ea typeface="ＭＳ Ｐゴシック" panose="020B0600070205080204" pitchFamily="50" charset="-128"/>
                <a:cs typeface="Times New Roman" panose="02020603050405020304" pitchFamily="18" charset="0"/>
              </a:rPr>
              <a:t>　春の横浜・みなとみらいを、最新モビリティで散策してみませんか。</a:t>
            </a:r>
            <a:endParaRPr lang="en-US" altLang="ja-JP" sz="103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A68D0742-3371-257E-14DD-8E04389F33B4}"/>
              </a:ext>
            </a:extLst>
          </p:cNvPr>
          <p:cNvSpPr txBox="1"/>
          <p:nvPr/>
        </p:nvSpPr>
        <p:spPr>
          <a:xfrm>
            <a:off x="75870" y="4009287"/>
            <a:ext cx="6706256" cy="2406236"/>
          </a:xfrm>
          <a:prstGeom prst="rect">
            <a:avLst/>
          </a:prstGeom>
          <a:noFill/>
        </p:spPr>
        <p:txBody>
          <a:bodyPr wrap="square" rtlCol="0">
            <a:spAutoFit/>
          </a:bodyPr>
          <a:lstStyle/>
          <a:p>
            <a:pPr algn="just">
              <a:lnSpc>
                <a:spcPts val="1300"/>
              </a:lnSpc>
              <a:spcBef>
                <a:spcPts val="600"/>
              </a:spcBef>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イベント名</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桜木町駅前からモビリティでみなとみらいを散策しよう！</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「グリーン・マルチモビリティハブステーション・桜木町駅前」</a:t>
            </a: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日　　 時</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2025</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22</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日（土）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00</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雨天中止</a:t>
            </a: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場　　 所</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JR</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桜木町駅前広場</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&lt;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連携会場</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&gt;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LIVINGTOWN </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みなとみらい（グリーン・マルチモビリティハブステーション・みなとみらい）</a:t>
            </a: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主　　 催</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桜木町駅前広場活性化委員会／一般社団法人横浜みなとみらい２１　　　　　　　　　　　　　　　　　　　　　　　　　　　　　　　　　　　　　　　　　　　　　　　　　　　　　　　　　　　　</a:t>
            </a: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共　 　催</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株式会社アットヨコハマ／一般社団法人</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Park Line</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推進協議会</a:t>
            </a: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協　 　力</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BankART1929</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PPP TABLE</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」野老朝雄</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内　 　容</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①　モビリティハブステーションの設置</a:t>
            </a: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・シェアサイクル、キックボードのポート設置</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・キックボード（会場内）、</a:t>
            </a:r>
            <a:r>
              <a:rPr lang="en-US" altLang="ja-JP" sz="1000" dirty="0" err="1">
                <a:latin typeface="ＭＳ Ｐゴシック" panose="020B0600070205080204" pitchFamily="50" charset="-128"/>
                <a:ea typeface="ＭＳ Ｐゴシック" panose="020B0600070205080204" pitchFamily="50" charset="-128"/>
                <a:cs typeface="Times New Roman" panose="02020603050405020304" pitchFamily="18" charset="0"/>
              </a:rPr>
              <a:t>C+walk</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（桜木町駅前⇔</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LIVINGTOWN</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みなとみらい）試乗体験</a:t>
            </a: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②　パフォーマンス実施（大道芸、ＤＪ）</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③　ツタンカーメン・ミュージアムとの連携</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dirty="0" err="1">
                <a:latin typeface="ＭＳ Ｐゴシック" panose="020B0600070205080204" pitchFamily="50" charset="-128"/>
                <a:ea typeface="ＭＳ Ｐゴシック" panose="020B0600070205080204" pitchFamily="50" charset="-128"/>
                <a:cs typeface="Times New Roman" panose="02020603050405020304" pitchFamily="18" charset="0"/>
              </a:rPr>
              <a:t>C+walk</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を試乗しミュージアムに入館した方、アンケート回答者へ、もれなくノベルティをプレゼントします</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D7540EF1-3BF7-C61C-F7B5-E04E0CE10DE5}"/>
              </a:ext>
            </a:extLst>
          </p:cNvPr>
          <p:cNvSpPr txBox="1"/>
          <p:nvPr/>
        </p:nvSpPr>
        <p:spPr>
          <a:xfrm>
            <a:off x="6237040" y="8910286"/>
            <a:ext cx="686457" cy="259302"/>
          </a:xfrm>
          <a:prstGeom prst="rect">
            <a:avLst/>
          </a:prstGeom>
          <a:noFill/>
          <a:ln>
            <a:noFill/>
          </a:ln>
        </p:spPr>
        <p:txBody>
          <a:bodyPr wrap="square" rtlCol="0">
            <a:spAutoFit/>
          </a:bodyPr>
          <a:lstStyle/>
          <a:p>
            <a:pPr algn="ctr">
              <a:lnSpc>
                <a:spcPts val="15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裏面あり</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1DA09A75-C8F6-FBBC-50FD-DBDD3C76D9D2}"/>
              </a:ext>
            </a:extLst>
          </p:cNvPr>
          <p:cNvSpPr txBox="1"/>
          <p:nvPr/>
        </p:nvSpPr>
        <p:spPr>
          <a:xfrm>
            <a:off x="149083" y="3731114"/>
            <a:ext cx="6600241" cy="2232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1"/>
            <a:tileRect/>
          </a:gradFill>
        </p:spPr>
        <p:txBody>
          <a:bodyPr wrap="square" rtlCol="0" anchor="ctr" anchorCtr="0">
            <a:spAutoFit/>
          </a:bodyPr>
          <a:lstStyle/>
          <a:p>
            <a:pPr algn="just">
              <a:lnSpc>
                <a:spcPts val="1300"/>
              </a:lnSpc>
            </a:pPr>
            <a:r>
              <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rPr>
              <a:t>実施概要</a:t>
            </a:r>
          </a:p>
        </p:txBody>
      </p:sp>
      <p:pic>
        <p:nvPicPr>
          <p:cNvPr id="6" name="図 5">
            <a:extLst>
              <a:ext uri="{FF2B5EF4-FFF2-40B4-BE49-F238E27FC236}">
                <a16:creationId xmlns:a16="http://schemas.microsoft.com/office/drawing/2014/main" id="{7F9DEDEA-BC8C-0669-E77F-015C5FD666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7966" y="4019913"/>
            <a:ext cx="432000" cy="432000"/>
          </a:xfrm>
          <a:prstGeom prst="rect">
            <a:avLst/>
          </a:prstGeom>
          <a:noFill/>
          <a:ln>
            <a:noFill/>
          </a:ln>
        </p:spPr>
      </p:pic>
      <p:sp>
        <p:nvSpPr>
          <p:cNvPr id="9" name="テキスト ボックス 8">
            <a:extLst>
              <a:ext uri="{FF2B5EF4-FFF2-40B4-BE49-F238E27FC236}">
                <a16:creationId xmlns:a16="http://schemas.microsoft.com/office/drawing/2014/main" id="{BBED922D-4F8A-7BB1-3F48-736983DAF6BA}"/>
              </a:ext>
            </a:extLst>
          </p:cNvPr>
          <p:cNvSpPr txBox="1"/>
          <p:nvPr/>
        </p:nvSpPr>
        <p:spPr>
          <a:xfrm>
            <a:off x="4605250" y="4062030"/>
            <a:ext cx="1798715" cy="3215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101600">
              <a:lnSpc>
                <a:spcPts val="1000"/>
              </a:lnSpc>
            </a:pPr>
            <a:r>
              <a:rPr lang="ja-JP" sz="7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横浜みなとみらい２１公式ウェブサイト</a:t>
            </a:r>
            <a:endParaRPr lang="en-US" altLang="ja-JP" sz="7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R="101600">
              <a:lnSpc>
                <a:spcPts val="1000"/>
              </a:lnSpc>
            </a:pPr>
            <a:r>
              <a:rPr lang="ja-JP"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https://minatomirai21.com/</a:t>
            </a:r>
            <a:r>
              <a:rPr lang="ja-JP"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C77F1754-CE0D-79BD-FC06-8293504C3C92}"/>
              </a:ext>
            </a:extLst>
          </p:cNvPr>
          <p:cNvSpPr txBox="1"/>
          <p:nvPr/>
        </p:nvSpPr>
        <p:spPr>
          <a:xfrm>
            <a:off x="100762" y="6777644"/>
            <a:ext cx="6667042" cy="2158756"/>
          </a:xfrm>
          <a:prstGeom prst="rect">
            <a:avLst/>
          </a:prstGeom>
          <a:noFill/>
          <a:ln>
            <a:solidFill>
              <a:schemeClr val="accent6">
                <a:lumMod val="75000"/>
              </a:schemeClr>
            </a:solidFill>
          </a:ln>
        </p:spPr>
        <p:txBody>
          <a:bodyPr wrap="square" rtlCol="0">
            <a:noAutofit/>
          </a:bodyPr>
          <a:lstStyle/>
          <a:p>
            <a:pPr algn="just">
              <a:lnSpc>
                <a:spcPts val="1300"/>
              </a:lnSpc>
              <a:spcBef>
                <a:spcPts val="600"/>
              </a:spcBef>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本実証実験では、「横浜市都心臨海部再生マスタープラン」における「まちを楽しむ多彩な交通の充実」の実現と「</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Zero Carbon Yokohama</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完全脱炭素社会</a:t>
            </a:r>
            <a:r>
              <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の実現に向け、これまでにないシェアリングモビリティの種類・設置台数を完備した大規模なモビリティハブを設置し、まちの回遊性向上についての検証を行います。</a:t>
            </a:r>
          </a:p>
          <a:p>
            <a:pPr algn="just">
              <a:lnSpc>
                <a:spcPts val="1300"/>
              </a:lnSpc>
            </a:pPr>
            <a:r>
              <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rPr>
              <a:t>また、水際線（ウォーターフロント地区）とまちなか（関内・関外地区）をつなぐ、ウォーカブルなまちづくりの実現に向けた、まちの滞留性・快適性の向上に資する新しい都市インフラの有効性についても検証します。</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600"/>
              </a:spcBef>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実証期間</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2024</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12</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2025</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日</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事業場所</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LIVINGTOWN</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実施主体</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株式会社アットヨコハマ／日産自動車株式会社／一般社団法人</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Park Line</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推進協議会</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endParaRPr lang="en-US" altLang="ja-JP" sz="10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500"/>
              </a:lnSpc>
            </a:pPr>
            <a:endPar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500"/>
              </a:lnSpc>
            </a:pPr>
            <a:r>
              <a:rPr lang="ja-JP" altLang="en-US" sz="10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10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AFAEA029-E517-D517-19E8-78EFF0F14DFD}"/>
              </a:ext>
            </a:extLst>
          </p:cNvPr>
          <p:cNvPicPr>
            <a:picLocks/>
          </p:cNvPicPr>
          <p:nvPr/>
        </p:nvPicPr>
        <p:blipFill>
          <a:blip r:embed="rId3" cstate="hqprint">
            <a:extLst>
              <a:ext uri="{28A0092B-C50C-407E-A947-70E740481C1C}">
                <a14:useLocalDpi xmlns:a14="http://schemas.microsoft.com/office/drawing/2010/main" val="0"/>
              </a:ext>
            </a:extLst>
          </a:blip>
          <a:stretch>
            <a:fillRect/>
          </a:stretch>
        </p:blipFill>
        <p:spPr>
          <a:xfrm>
            <a:off x="6095020" y="8494042"/>
            <a:ext cx="360000" cy="370200"/>
          </a:xfrm>
          <a:prstGeom prst="rect">
            <a:avLst/>
          </a:prstGeom>
          <a:ln w="38100">
            <a:solidFill>
              <a:srgbClr val="00B050"/>
            </a:solidFill>
          </a:ln>
        </p:spPr>
      </p:pic>
      <p:pic>
        <p:nvPicPr>
          <p:cNvPr id="10" name="図 9" descr="QR コード&#10;&#10;AI によって生成されたコンテンツは間違っている可能性があります。">
            <a:extLst>
              <a:ext uri="{FF2B5EF4-FFF2-40B4-BE49-F238E27FC236}">
                <a16:creationId xmlns:a16="http://schemas.microsoft.com/office/drawing/2014/main" id="{FDEB3A6C-90E6-FACB-859C-36EA1090CF27}"/>
              </a:ext>
            </a:extLst>
          </p:cNvPr>
          <p:cNvPicPr>
            <a:picLocks/>
          </p:cNvPicPr>
          <p:nvPr/>
        </p:nvPicPr>
        <p:blipFill>
          <a:blip r:embed="rId4" cstate="hqprint">
            <a:extLst>
              <a:ext uri="{28A0092B-C50C-407E-A947-70E740481C1C}">
                <a14:useLocalDpi xmlns:a14="http://schemas.microsoft.com/office/drawing/2010/main" val="0"/>
              </a:ext>
            </a:extLst>
          </a:blip>
          <a:stretch>
            <a:fillRect/>
          </a:stretch>
        </p:blipFill>
        <p:spPr>
          <a:xfrm>
            <a:off x="2877576" y="8485254"/>
            <a:ext cx="360000" cy="370200"/>
          </a:xfrm>
          <a:prstGeom prst="rect">
            <a:avLst/>
          </a:prstGeom>
          <a:ln w="38100">
            <a:solidFill>
              <a:srgbClr val="00B050"/>
            </a:solidFill>
          </a:ln>
        </p:spPr>
      </p:pic>
      <p:sp>
        <p:nvSpPr>
          <p:cNvPr id="11" name="テキスト ボックス 10">
            <a:extLst>
              <a:ext uri="{FF2B5EF4-FFF2-40B4-BE49-F238E27FC236}">
                <a16:creationId xmlns:a16="http://schemas.microsoft.com/office/drawing/2014/main" id="{20E9BF79-8191-0E0F-2C3F-19DBD49CDBE9}"/>
              </a:ext>
            </a:extLst>
          </p:cNvPr>
          <p:cNvSpPr txBox="1"/>
          <p:nvPr/>
        </p:nvSpPr>
        <p:spPr>
          <a:xfrm>
            <a:off x="3474413" y="8451017"/>
            <a:ext cx="3010419" cy="256824"/>
          </a:xfrm>
          <a:prstGeom prst="rect">
            <a:avLst/>
          </a:prstGeom>
          <a:noFill/>
          <a:ln>
            <a:noFill/>
          </a:ln>
        </p:spPr>
        <p:txBody>
          <a:bodyPr wrap="square" rtlCol="0">
            <a:noAutofit/>
          </a:bodyPr>
          <a:lstStyle/>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・概要</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https://www.at-yokohama.net/features/78</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500"/>
              </a:lnSpc>
            </a:pPr>
            <a:endPar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5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11912A38-69C8-F254-047B-9D4CEC07CCC9}"/>
              </a:ext>
            </a:extLst>
          </p:cNvPr>
          <p:cNvSpPr txBox="1"/>
          <p:nvPr/>
        </p:nvSpPr>
        <p:spPr>
          <a:xfrm>
            <a:off x="225208" y="8485254"/>
            <a:ext cx="2684130" cy="256824"/>
          </a:xfrm>
          <a:prstGeom prst="rect">
            <a:avLst/>
          </a:prstGeom>
          <a:noFill/>
          <a:ln>
            <a:noFill/>
          </a:ln>
        </p:spPr>
        <p:txBody>
          <a:bodyPr wrap="square" rtlCol="0">
            <a:noAutofit/>
          </a:bodyPr>
          <a:lstStyle/>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・ユーザー向け</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https://www.at-yokohama.net/features/74</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476E30DB-2B09-D6F9-8992-FC916F0B8524}"/>
              </a:ext>
            </a:extLst>
          </p:cNvPr>
          <p:cNvSpPr txBox="1"/>
          <p:nvPr/>
        </p:nvSpPr>
        <p:spPr>
          <a:xfrm>
            <a:off x="100762" y="8203403"/>
            <a:ext cx="4285891" cy="256824"/>
          </a:xfrm>
          <a:prstGeom prst="rect">
            <a:avLst/>
          </a:prstGeom>
          <a:noFill/>
          <a:ln>
            <a:noFill/>
          </a:ln>
        </p:spPr>
        <p:txBody>
          <a:bodyPr wrap="square" rtlCol="0">
            <a:noAutofit/>
          </a:bodyPr>
          <a:lstStyle/>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■「グリーン・マルチモビリティハブステーション・みなとみらい」総合ページ</a:t>
            </a:r>
          </a:p>
          <a:p>
            <a:pPr algn="just">
              <a:lnSpc>
                <a:spcPts val="13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26" name="直線コネクタ 25">
            <a:extLst>
              <a:ext uri="{FF2B5EF4-FFF2-40B4-BE49-F238E27FC236}">
                <a16:creationId xmlns:a16="http://schemas.microsoft.com/office/drawing/2014/main" id="{DD99C8E1-8109-7764-D925-A4A0EC1563AD}"/>
              </a:ext>
            </a:extLst>
          </p:cNvPr>
          <p:cNvCxnSpPr>
            <a:cxnSpLocks/>
          </p:cNvCxnSpPr>
          <p:nvPr/>
        </p:nvCxnSpPr>
        <p:spPr>
          <a:xfrm>
            <a:off x="296751" y="8687969"/>
            <a:ext cx="2443130"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29" name="直線コネクタ 28">
            <a:extLst>
              <a:ext uri="{FF2B5EF4-FFF2-40B4-BE49-F238E27FC236}">
                <a16:creationId xmlns:a16="http://schemas.microsoft.com/office/drawing/2014/main" id="{94395345-9600-3F1B-4E22-05952D5FD3A7}"/>
              </a:ext>
            </a:extLst>
          </p:cNvPr>
          <p:cNvCxnSpPr>
            <a:cxnSpLocks/>
          </p:cNvCxnSpPr>
          <p:nvPr/>
        </p:nvCxnSpPr>
        <p:spPr>
          <a:xfrm>
            <a:off x="3573604" y="8659949"/>
            <a:ext cx="2404210"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nvGrpSpPr>
          <p:cNvPr id="18" name="グループ化 17">
            <a:extLst>
              <a:ext uri="{FF2B5EF4-FFF2-40B4-BE49-F238E27FC236}">
                <a16:creationId xmlns:a16="http://schemas.microsoft.com/office/drawing/2014/main" id="{C7243CF0-4977-7489-69A2-E4B9D9D7A22D}"/>
              </a:ext>
            </a:extLst>
          </p:cNvPr>
          <p:cNvGrpSpPr/>
          <p:nvPr/>
        </p:nvGrpSpPr>
        <p:grpSpPr>
          <a:xfrm>
            <a:off x="100762" y="6499098"/>
            <a:ext cx="4992206" cy="278546"/>
            <a:chOff x="616226" y="7670817"/>
            <a:chExt cx="4096662" cy="261494"/>
          </a:xfrm>
        </p:grpSpPr>
        <p:sp>
          <p:nvSpPr>
            <p:cNvPr id="17" name="正方形/長方形 16">
              <a:extLst>
                <a:ext uri="{FF2B5EF4-FFF2-40B4-BE49-F238E27FC236}">
                  <a16:creationId xmlns:a16="http://schemas.microsoft.com/office/drawing/2014/main" id="{E9D84A3C-FD81-001D-E41E-02008C6850EF}"/>
                </a:ext>
              </a:extLst>
            </p:cNvPr>
            <p:cNvSpPr/>
            <p:nvPr/>
          </p:nvSpPr>
          <p:spPr>
            <a:xfrm>
              <a:off x="616226" y="7673009"/>
              <a:ext cx="4096662" cy="2593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4ED976A-1CCD-3674-78FB-B673A17BC56D}"/>
                </a:ext>
              </a:extLst>
            </p:cNvPr>
            <p:cNvSpPr txBox="1"/>
            <p:nvPr/>
          </p:nvSpPr>
          <p:spPr>
            <a:xfrm>
              <a:off x="616227" y="7670817"/>
              <a:ext cx="4030302" cy="242405"/>
            </a:xfrm>
            <a:prstGeom prst="rect">
              <a:avLst/>
            </a:prstGeom>
            <a:noFill/>
          </p:spPr>
          <p:txBody>
            <a:bodyPr wrap="square" rtlCol="0">
              <a:spAutoFit/>
            </a:bodyPr>
            <a:lstStyle/>
            <a:p>
              <a:pPr algn="just">
                <a:lnSpc>
                  <a:spcPts val="1500"/>
                </a:lnSpc>
              </a:pPr>
              <a:r>
                <a:rPr lang="ja-JP" altLang="en-US" sz="1000" b="1" kern="12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000" b="1" kern="12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「グリーン・マルチモビリティハブステーション</a:t>
              </a:r>
              <a:r>
                <a:rPr lang="ja-JP" altLang="en-US" sz="1000" b="1" kern="12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a:t>
              </a:r>
              <a:r>
                <a:rPr lang="ja-JP" altLang="ja-JP" sz="1000" b="1" kern="12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」社会実証実験</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について</a:t>
              </a:r>
              <a:endParaRPr lang="en-US" altLang="ja-JP" sz="1000" b="1"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cxnSp>
        <p:nvCxnSpPr>
          <p:cNvPr id="13" name="直線コネクタ 12">
            <a:extLst>
              <a:ext uri="{FF2B5EF4-FFF2-40B4-BE49-F238E27FC236}">
                <a16:creationId xmlns:a16="http://schemas.microsoft.com/office/drawing/2014/main" id="{16719AE8-3A9E-123F-71CD-18822B8F9374}"/>
              </a:ext>
            </a:extLst>
          </p:cNvPr>
          <p:cNvCxnSpPr>
            <a:cxnSpLocks/>
          </p:cNvCxnSpPr>
          <p:nvPr/>
        </p:nvCxnSpPr>
        <p:spPr>
          <a:xfrm>
            <a:off x="4644044" y="4235119"/>
            <a:ext cx="1494972"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2535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DEF940-7FF5-BBB2-C873-D60D63B3F49D}"/>
              </a:ext>
            </a:extLst>
          </p:cNvPr>
          <p:cNvSpPr txBox="1"/>
          <p:nvPr/>
        </p:nvSpPr>
        <p:spPr>
          <a:xfrm>
            <a:off x="131612" y="63939"/>
            <a:ext cx="6598800" cy="259302"/>
          </a:xfrm>
          <a:prstGeom prst="rect">
            <a:avLst/>
          </a:prstGeom>
          <a:gradFill flip="none" rotWithShape="1">
            <a:gsLst>
              <a:gs pos="0">
                <a:schemeClr val="bg1"/>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p:spPr>
        <p:txBody>
          <a:bodyPr wrap="square" rtlCol="0" anchor="ctr" anchorCtr="0">
            <a:spAutoFit/>
          </a:bodyPr>
          <a:lstStyle/>
          <a:p>
            <a:pPr algn="just">
              <a:lnSpc>
                <a:spcPts val="1500"/>
              </a:lnSpc>
            </a:pPr>
            <a:r>
              <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rPr>
              <a:t>導入モビリティ：</a:t>
            </a:r>
            <a:r>
              <a:rPr lang="en-US" altLang="ja-JP" sz="1050" dirty="0">
                <a:latin typeface="ＭＳ Ｐゴシック" panose="020B0600070205080204" pitchFamily="50" charset="-128"/>
                <a:ea typeface="ＭＳ Ｐゴシック" panose="020B0600070205080204" pitchFamily="50" charset="-128"/>
                <a:cs typeface="Times New Roman" panose="02020603050405020304" pitchFamily="18" charset="0"/>
              </a:rPr>
              <a:t>6</a:t>
            </a:r>
            <a:r>
              <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rPr>
              <a:t>種　　</a:t>
            </a:r>
            <a:endParaRPr lang="en-US" altLang="ja-JP" sz="105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955BEBBC-3383-4B0C-37B0-06C09DD04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80" y="2884495"/>
            <a:ext cx="1391125" cy="1043343"/>
          </a:xfrm>
          <a:prstGeom prst="rect">
            <a:avLst/>
          </a:prstGeom>
        </p:spPr>
      </p:pic>
      <p:pic>
        <p:nvPicPr>
          <p:cNvPr id="4" name="図 3">
            <a:extLst>
              <a:ext uri="{FF2B5EF4-FFF2-40B4-BE49-F238E27FC236}">
                <a16:creationId xmlns:a16="http://schemas.microsoft.com/office/drawing/2014/main" id="{FCC8C1E5-C729-3144-5439-B6C37FD2D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700" y="1097055"/>
            <a:ext cx="1509796" cy="953688"/>
          </a:xfrm>
          <a:prstGeom prst="rect">
            <a:avLst/>
          </a:prstGeom>
        </p:spPr>
      </p:pic>
      <p:sp>
        <p:nvSpPr>
          <p:cNvPr id="5" name="テキスト ボックス 4">
            <a:extLst>
              <a:ext uri="{FF2B5EF4-FFF2-40B4-BE49-F238E27FC236}">
                <a16:creationId xmlns:a16="http://schemas.microsoft.com/office/drawing/2014/main" id="{54627444-9759-F888-3F02-62F14075C4A4}"/>
              </a:ext>
            </a:extLst>
          </p:cNvPr>
          <p:cNvSpPr txBox="1"/>
          <p:nvPr/>
        </p:nvSpPr>
        <p:spPr>
          <a:xfrm>
            <a:off x="132564" y="373663"/>
            <a:ext cx="2600696"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err="1">
                <a:latin typeface="ＭＳ Ｐゴシック" panose="020B0600070205080204" pitchFamily="50" charset="-128"/>
                <a:ea typeface="ＭＳ Ｐゴシック" panose="020B0600070205080204" pitchFamily="50" charset="-128"/>
              </a:rPr>
              <a:t>baybike</a:t>
            </a:r>
            <a:endParaRPr kumimoji="1"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電動アシスト付自転車</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8216E965-B721-A01D-196B-F65C954F94A7}"/>
              </a:ext>
            </a:extLst>
          </p:cNvPr>
          <p:cNvSpPr txBox="1"/>
          <p:nvPr/>
        </p:nvSpPr>
        <p:spPr>
          <a:xfrm>
            <a:off x="2388999" y="356571"/>
            <a:ext cx="1907624"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LUUP</a:t>
            </a:r>
          </a:p>
          <a:p>
            <a:r>
              <a:rPr kumimoji="1"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電動アシスト付自転車</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B7E7F01-3059-D46B-35DA-FFACDFDCC9C2}"/>
              </a:ext>
            </a:extLst>
          </p:cNvPr>
          <p:cNvSpPr txBox="1"/>
          <p:nvPr/>
        </p:nvSpPr>
        <p:spPr>
          <a:xfrm>
            <a:off x="4585800" y="349367"/>
            <a:ext cx="1907624"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LUUP</a:t>
            </a:r>
          </a:p>
          <a:p>
            <a:r>
              <a:rPr kumimoji="1"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電動</a:t>
            </a:r>
            <a:r>
              <a:rPr kumimoji="1" lang="ja-JP" altLang="en-US" sz="900" dirty="0">
                <a:latin typeface="ＭＳ Ｐゴシック" panose="020B0600070205080204" pitchFamily="50" charset="-128"/>
                <a:ea typeface="ＭＳ Ｐゴシック" panose="020B0600070205080204" pitchFamily="50" charset="-128"/>
              </a:rPr>
              <a:t>キックボード</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B953156-A359-6133-8A2A-B07C7ECDC6F9}"/>
              </a:ext>
            </a:extLst>
          </p:cNvPr>
          <p:cNvSpPr txBox="1"/>
          <p:nvPr/>
        </p:nvSpPr>
        <p:spPr>
          <a:xfrm>
            <a:off x="111726" y="2143825"/>
            <a:ext cx="2114898"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ヨコハマ ベイスクーター</a:t>
            </a:r>
            <a:endParaRPr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電動</a:t>
            </a:r>
            <a:r>
              <a:rPr kumimoji="1" lang="ja-JP" altLang="en-US" sz="900" dirty="0">
                <a:latin typeface="ＭＳ Ｐゴシック" panose="020B0600070205080204" pitchFamily="50" charset="-128"/>
                <a:ea typeface="ＭＳ Ｐゴシック" panose="020B0600070205080204" pitchFamily="50" charset="-128"/>
              </a:rPr>
              <a:t>キックボード</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967F3BBC-0AD3-9846-B526-E9867858EE07}"/>
              </a:ext>
            </a:extLst>
          </p:cNvPr>
          <p:cNvSpPr txBox="1"/>
          <p:nvPr/>
        </p:nvSpPr>
        <p:spPr>
          <a:xfrm>
            <a:off x="2410996" y="2146273"/>
            <a:ext cx="2114898"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●Ｃ</a:t>
            </a:r>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ｗ</a:t>
            </a:r>
            <a:r>
              <a:rPr lang="en-US" altLang="ja-JP" sz="900" dirty="0" err="1">
                <a:latin typeface="ＭＳ Ｐゴシック" panose="020B0600070205080204" pitchFamily="50" charset="-128"/>
                <a:ea typeface="ＭＳ Ｐゴシック" panose="020B0600070205080204" pitchFamily="50" charset="-128"/>
              </a:rPr>
              <a:t>alk</a:t>
            </a:r>
            <a:r>
              <a:rPr kumimoji="1" lang="en-US" altLang="ja-JP" sz="900" dirty="0" err="1">
                <a:latin typeface="ＭＳ Ｐゴシック" panose="020B0600070205080204" pitchFamily="50" charset="-128"/>
                <a:ea typeface="ＭＳ Ｐゴシック" panose="020B0600070205080204" pitchFamily="50" charset="-128"/>
              </a:rPr>
              <a:t>T</a:t>
            </a:r>
            <a:r>
              <a:rPr kumimoji="1" lang="ja-JP" altLang="en-US" sz="900" dirty="0">
                <a:latin typeface="ＭＳ Ｐゴシック" panose="020B0600070205080204" pitchFamily="50" charset="-128"/>
                <a:ea typeface="ＭＳ Ｐゴシック" panose="020B0600070205080204" pitchFamily="50" charset="-128"/>
              </a:rPr>
              <a:t>（立ち乗り）</a:t>
            </a:r>
            <a:endParaRPr kumimoji="1"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  【</a:t>
            </a:r>
            <a:r>
              <a:rPr kumimoji="1" lang="ja-JP" altLang="en-US" sz="900" dirty="0">
                <a:latin typeface="ＭＳ Ｐゴシック" panose="020B0600070205080204" pitchFamily="50" charset="-128"/>
                <a:ea typeface="ＭＳ Ｐゴシック" panose="020B0600070205080204" pitchFamily="50" charset="-128"/>
              </a:rPr>
              <a:t>歩行領域ＢＥＶ</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962A401A-3649-3930-D57D-E6DC5AE62816}"/>
              </a:ext>
            </a:extLst>
          </p:cNvPr>
          <p:cNvSpPr txBox="1"/>
          <p:nvPr/>
        </p:nvSpPr>
        <p:spPr>
          <a:xfrm>
            <a:off x="4631376" y="2139327"/>
            <a:ext cx="2114898"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●Ｃ</a:t>
            </a:r>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ｗ</a:t>
            </a:r>
            <a:r>
              <a:rPr lang="en-US" altLang="ja-JP" sz="900" dirty="0" err="1">
                <a:latin typeface="ＭＳ Ｐゴシック" panose="020B0600070205080204" pitchFamily="50" charset="-128"/>
                <a:ea typeface="ＭＳ Ｐゴシック" panose="020B0600070205080204" pitchFamily="50" charset="-128"/>
              </a:rPr>
              <a:t>alkS</a:t>
            </a:r>
            <a:r>
              <a:rPr lang="ja-JP" altLang="en-US" sz="900" dirty="0">
                <a:latin typeface="ＭＳ Ｐゴシック" panose="020B0600070205080204" pitchFamily="50" charset="-128"/>
                <a:ea typeface="ＭＳ Ｐゴシック" panose="020B0600070205080204" pitchFamily="50" charset="-128"/>
              </a:rPr>
              <a:t>（座り乗り）</a:t>
            </a:r>
            <a:endParaRPr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  【</a:t>
            </a:r>
            <a:r>
              <a:rPr kumimoji="1" lang="ja-JP" altLang="en-US" sz="900" dirty="0">
                <a:latin typeface="ＭＳ Ｐゴシック" panose="020B0600070205080204" pitchFamily="50" charset="-128"/>
                <a:ea typeface="ＭＳ Ｐゴシック" panose="020B0600070205080204" pitchFamily="50" charset="-128"/>
              </a:rPr>
              <a:t>歩行領域ＢＥＶ</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8B8E37D0-5BB3-F235-3397-B3A4EAC81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0134" y="1102727"/>
            <a:ext cx="1465353" cy="976902"/>
          </a:xfrm>
          <a:prstGeom prst="rect">
            <a:avLst/>
          </a:prstGeom>
        </p:spPr>
      </p:pic>
      <p:pic>
        <p:nvPicPr>
          <p:cNvPr id="15" name="図 14">
            <a:extLst>
              <a:ext uri="{FF2B5EF4-FFF2-40B4-BE49-F238E27FC236}">
                <a16:creationId xmlns:a16="http://schemas.microsoft.com/office/drawing/2014/main" id="{E9984BF9-CA92-8D47-E6C3-CEF83B882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491" y="1099698"/>
            <a:ext cx="1430532" cy="953688"/>
          </a:xfrm>
          <a:prstGeom prst="rect">
            <a:avLst/>
          </a:prstGeom>
        </p:spPr>
      </p:pic>
      <p:sp>
        <p:nvSpPr>
          <p:cNvPr id="21" name="テキスト ボックス 20">
            <a:extLst>
              <a:ext uri="{FF2B5EF4-FFF2-40B4-BE49-F238E27FC236}">
                <a16:creationId xmlns:a16="http://schemas.microsoft.com/office/drawing/2014/main" id="{307E50F9-16C2-729B-D18A-350631AF062B}"/>
              </a:ext>
            </a:extLst>
          </p:cNvPr>
          <p:cNvSpPr txBox="1"/>
          <p:nvPr/>
        </p:nvSpPr>
        <p:spPr>
          <a:xfrm>
            <a:off x="131612" y="4072225"/>
            <a:ext cx="6598800" cy="259302"/>
          </a:xfrm>
          <a:prstGeom prst="rect">
            <a:avLst/>
          </a:prstGeom>
          <a:gradFill flip="none" rotWithShape="1">
            <a:gsLst>
              <a:gs pos="6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tileRect/>
          </a:gradFill>
        </p:spPr>
        <p:txBody>
          <a:bodyPr wrap="square" rtlCol="0" anchor="ctr" anchorCtr="0">
            <a:spAutoFit/>
          </a:bodyPr>
          <a:lstStyle/>
          <a:p>
            <a:pPr algn="just">
              <a:lnSpc>
                <a:spcPts val="1500"/>
              </a:lnSpc>
            </a:pPr>
            <a:r>
              <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rPr>
              <a:t>パフォーマンス出演者</a:t>
            </a:r>
            <a:endParaRPr lang="en-US" altLang="ja-JP" sz="105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66F79FA5-3C04-5611-167E-3DBC2994B2FA}"/>
              </a:ext>
            </a:extLst>
          </p:cNvPr>
          <p:cNvSpPr txBox="1"/>
          <p:nvPr/>
        </p:nvSpPr>
        <p:spPr>
          <a:xfrm>
            <a:off x="2463354" y="4392246"/>
            <a:ext cx="2650213" cy="253916"/>
          </a:xfrm>
          <a:prstGeom prst="rect">
            <a:avLst/>
          </a:prstGeom>
          <a:noFill/>
        </p:spPr>
        <p:txBody>
          <a:bodyPr wrap="square" rtlCol="0">
            <a:spAutoFit/>
          </a:bodyPr>
          <a:lstStyle/>
          <a:p>
            <a:pPr eaLnBrk="1" hangingPunct="1">
              <a:spcBef>
                <a:spcPct val="0"/>
              </a:spcBef>
              <a:buFontTx/>
              <a:buNone/>
            </a:pPr>
            <a:r>
              <a:rPr lang="ja-JP" altLang="en-US" sz="1000" b="1" dirty="0">
                <a:latin typeface="ＭＳ Ｐゴシック" panose="020B0600070205080204" pitchFamily="50" charset="-128"/>
                <a:ea typeface="ＭＳ Ｐゴシック" panose="020B0600070205080204" pitchFamily="50" charset="-128"/>
              </a:rPr>
              <a:t>ポール　（大道芸</a:t>
            </a:r>
            <a:r>
              <a:rPr lang="en-US" altLang="ja-JP" sz="1000" b="1" dirty="0">
                <a:latin typeface="ＭＳ Ｐゴシック" panose="020B0600070205080204" pitchFamily="50" charset="-128"/>
                <a:ea typeface="ＭＳ Ｐゴシック" panose="020B0600070205080204" pitchFamily="50" charset="-128"/>
              </a:rPr>
              <a:t>/</a:t>
            </a:r>
            <a:r>
              <a:rPr lang="ja-JP" altLang="en-US" sz="1000" b="1" dirty="0">
                <a:latin typeface="ＭＳ Ｐゴシック" panose="020B0600070205080204" pitchFamily="50" charset="-128"/>
                <a:ea typeface="ＭＳ Ｐゴシック" panose="020B0600070205080204" pitchFamily="50" charset="-128"/>
              </a:rPr>
              <a:t>ジャグリング等）</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BE156510-7D55-DE38-2A97-46AA8E580702}"/>
              </a:ext>
            </a:extLst>
          </p:cNvPr>
          <p:cNvSpPr txBox="1"/>
          <p:nvPr/>
        </p:nvSpPr>
        <p:spPr>
          <a:xfrm>
            <a:off x="221769" y="4410871"/>
            <a:ext cx="2504690" cy="253916"/>
          </a:xfrm>
          <a:prstGeom prst="rect">
            <a:avLst/>
          </a:prstGeom>
          <a:noFill/>
        </p:spPr>
        <p:txBody>
          <a:bodyPr wrap="square" rtlCol="0">
            <a:spAutoFit/>
          </a:bodyPr>
          <a:lstStyle/>
          <a:p>
            <a:pPr eaLnBrk="1" hangingPunct="1">
              <a:spcBef>
                <a:spcPct val="0"/>
              </a:spcBef>
              <a:buNone/>
            </a:pPr>
            <a:r>
              <a:rPr lang="en-US" altLang="ja-JP" sz="1000" b="1" dirty="0">
                <a:latin typeface="ＭＳ Ｐゴシック" panose="020B0600070205080204" pitchFamily="50" charset="-128"/>
                <a:ea typeface="ＭＳ Ｐゴシック" panose="020B0600070205080204" pitchFamily="50" charset="-128"/>
              </a:rPr>
              <a:t>CLOWN  SAKU</a:t>
            </a:r>
            <a:r>
              <a:rPr lang="ja-JP" altLang="en-US" sz="1000" b="1" dirty="0">
                <a:latin typeface="ＭＳ Ｐゴシック" panose="020B0600070205080204" pitchFamily="50" charset="-128"/>
                <a:ea typeface="ＭＳ Ｐゴシック" panose="020B0600070205080204" pitchFamily="50" charset="-128"/>
              </a:rPr>
              <a:t>　（大道芸</a:t>
            </a:r>
            <a:r>
              <a:rPr lang="en-US" altLang="ja-JP" sz="1000" b="1" dirty="0">
                <a:latin typeface="ＭＳ Ｐゴシック" panose="020B0600070205080204" pitchFamily="50" charset="-128"/>
                <a:ea typeface="ＭＳ Ｐゴシック" panose="020B0600070205080204" pitchFamily="50" charset="-128"/>
              </a:rPr>
              <a:t>/</a:t>
            </a:r>
            <a:r>
              <a:rPr lang="ja-JP" altLang="en-US" sz="1000" b="1" dirty="0">
                <a:latin typeface="ＭＳ Ｐゴシック" panose="020B0600070205080204" pitchFamily="50" charset="-128"/>
                <a:ea typeface="ＭＳ Ｐゴシック" panose="020B0600070205080204" pitchFamily="50" charset="-128"/>
              </a:rPr>
              <a:t>クラウン）</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25" name="図 24">
            <a:extLst>
              <a:ext uri="{FF2B5EF4-FFF2-40B4-BE49-F238E27FC236}">
                <a16:creationId xmlns:a16="http://schemas.microsoft.com/office/drawing/2014/main" id="{520C1B5E-4051-82A2-8FFF-A4D28E3050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516" y="4701150"/>
            <a:ext cx="959973" cy="1445120"/>
          </a:xfrm>
          <a:prstGeom prst="rect">
            <a:avLst/>
          </a:prstGeom>
        </p:spPr>
      </p:pic>
      <p:pic>
        <p:nvPicPr>
          <p:cNvPr id="26" name="図 25">
            <a:extLst>
              <a:ext uri="{FF2B5EF4-FFF2-40B4-BE49-F238E27FC236}">
                <a16:creationId xmlns:a16="http://schemas.microsoft.com/office/drawing/2014/main" id="{F631BCD5-CFB5-DD74-FC96-951F39E7E0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3090" y="4697981"/>
            <a:ext cx="959973" cy="1442020"/>
          </a:xfrm>
          <a:prstGeom prst="rect">
            <a:avLst/>
          </a:prstGeom>
        </p:spPr>
      </p:pic>
      <p:sp>
        <p:nvSpPr>
          <p:cNvPr id="28" name="テキスト ボックス 27">
            <a:extLst>
              <a:ext uri="{FF2B5EF4-FFF2-40B4-BE49-F238E27FC236}">
                <a16:creationId xmlns:a16="http://schemas.microsoft.com/office/drawing/2014/main" id="{EF30230C-C328-A3D3-A0A0-B4F88CFA69BC}"/>
              </a:ext>
            </a:extLst>
          </p:cNvPr>
          <p:cNvSpPr txBox="1"/>
          <p:nvPr/>
        </p:nvSpPr>
        <p:spPr>
          <a:xfrm>
            <a:off x="4532381" y="4389698"/>
            <a:ext cx="1323643" cy="246221"/>
          </a:xfrm>
          <a:prstGeom prst="rect">
            <a:avLst/>
          </a:prstGeom>
          <a:noFill/>
        </p:spPr>
        <p:txBody>
          <a:bodyPr wrap="square" rtlCol="0">
            <a:spAutoFit/>
          </a:bodyPr>
          <a:lstStyle/>
          <a:p>
            <a:pPr algn="ctr" eaLnBrk="1" hangingPunct="1">
              <a:spcBef>
                <a:spcPct val="0"/>
              </a:spcBef>
              <a:buFontTx/>
              <a:buNone/>
            </a:pPr>
            <a:r>
              <a:rPr lang="en-US" altLang="ja-JP"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DJ</a:t>
            </a:r>
            <a:r>
              <a:rPr lang="ja-JP" altLang="en-US"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SHUN</a:t>
            </a:r>
            <a:r>
              <a:rPr lang="ja-JP" altLang="en-US"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DJ</a:t>
            </a:r>
            <a:r>
              <a:rPr lang="ja-JP" altLang="en-US" sz="10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57F8D5E7-FE6B-449B-A034-A3B900B88B9E}"/>
              </a:ext>
            </a:extLst>
          </p:cNvPr>
          <p:cNvSpPr txBox="1"/>
          <p:nvPr/>
        </p:nvSpPr>
        <p:spPr>
          <a:xfrm>
            <a:off x="1216402" y="4693968"/>
            <a:ext cx="995712" cy="784830"/>
          </a:xfrm>
          <a:prstGeom prst="rect">
            <a:avLst/>
          </a:prstGeom>
          <a:noFill/>
        </p:spPr>
        <p:txBody>
          <a:bodyPr wrap="square" rtlCol="0">
            <a:spAutoFit/>
          </a:bodyPr>
          <a:lstStyle/>
          <a:p>
            <a:pPr algn="ctr" eaLnBrk="1" hangingPunct="1">
              <a:spcBef>
                <a:spcPct val="0"/>
              </a:spcBef>
              <a:buNone/>
            </a:pP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出演時間</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ctr" eaLnBrk="1" hangingPunct="1">
              <a:spcBef>
                <a:spcPct val="0"/>
              </a:spcBef>
              <a:buNone/>
            </a:pP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各</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分</a:t>
            </a:r>
            <a:endPar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11:00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13:00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15:00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87DC0742-75CB-7135-0837-6407FDF55FB3}"/>
              </a:ext>
            </a:extLst>
          </p:cNvPr>
          <p:cNvSpPr txBox="1"/>
          <p:nvPr/>
        </p:nvSpPr>
        <p:spPr>
          <a:xfrm>
            <a:off x="3474947" y="4693968"/>
            <a:ext cx="988741" cy="784830"/>
          </a:xfrm>
          <a:prstGeom prst="rect">
            <a:avLst/>
          </a:prstGeom>
          <a:noFill/>
        </p:spPr>
        <p:txBody>
          <a:bodyPr wrap="square" rtlCol="0">
            <a:spAutoFit/>
          </a:bodyPr>
          <a:lstStyle/>
          <a:p>
            <a:pPr algn="ctr" eaLnBrk="1" hangingPunct="1">
              <a:spcBef>
                <a:spcPct val="0"/>
              </a:spcBef>
              <a:buNone/>
            </a:pP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出演時間</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ctr" eaLnBrk="1" hangingPunct="1">
              <a:spcBef>
                <a:spcPct val="0"/>
              </a:spcBef>
              <a:buNone/>
            </a:pP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各</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分</a:t>
            </a: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12:00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14:00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16:00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2CD094C8-2B53-7FD4-36AD-BBE35229EBA2}"/>
              </a:ext>
            </a:extLst>
          </p:cNvPr>
          <p:cNvSpPr txBox="1"/>
          <p:nvPr/>
        </p:nvSpPr>
        <p:spPr>
          <a:xfrm>
            <a:off x="5667622" y="4694369"/>
            <a:ext cx="988741" cy="1061829"/>
          </a:xfrm>
          <a:prstGeom prst="rect">
            <a:avLst/>
          </a:prstGeom>
          <a:noFill/>
        </p:spPr>
        <p:txBody>
          <a:bodyPr wrap="square" rtlCol="0">
            <a:spAutoFit/>
          </a:bodyPr>
          <a:lstStyle/>
          <a:p>
            <a:pPr algn="ctr" eaLnBrk="1" hangingPunct="1">
              <a:spcBef>
                <a:spcPct val="0"/>
              </a:spcBef>
              <a:buNone/>
            </a:pP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出演時間</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ctr" eaLnBrk="1" hangingPunct="1">
              <a:spcBef>
                <a:spcPct val="0"/>
              </a:spcBef>
              <a:buNone/>
            </a:pP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各</a:t>
            </a:r>
            <a:r>
              <a:rPr lang="en-US" altLang="ja-JP" sz="900" b="1" dirty="0">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900" b="1" dirty="0">
                <a:latin typeface="ＭＳ Ｐゴシック" panose="020B0600070205080204" pitchFamily="50" charset="-128"/>
                <a:ea typeface="ＭＳ Ｐゴシック" panose="020B0600070205080204" pitchFamily="50" charset="-128"/>
                <a:cs typeface="Times New Roman" panose="02020603050405020304" pitchFamily="18" charset="0"/>
              </a:rPr>
              <a:t>分</a:t>
            </a: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11:30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12:30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13:30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14:30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eaLnBrk="1" hangingPunct="1">
              <a:spcBef>
                <a:spcPct val="0"/>
              </a:spcBef>
              <a:buNone/>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15:30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7" name="Rectangle 3">
            <a:extLst>
              <a:ext uri="{FF2B5EF4-FFF2-40B4-BE49-F238E27FC236}">
                <a16:creationId xmlns:a16="http://schemas.microsoft.com/office/drawing/2014/main" id="{BE76CB46-996B-EE7E-30A8-F136BC21DE4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44" name="グループ化 43">
            <a:extLst>
              <a:ext uri="{FF2B5EF4-FFF2-40B4-BE49-F238E27FC236}">
                <a16:creationId xmlns:a16="http://schemas.microsoft.com/office/drawing/2014/main" id="{414D0D90-EA39-22D1-0015-0C43C13A0667}"/>
              </a:ext>
            </a:extLst>
          </p:cNvPr>
          <p:cNvGrpSpPr/>
          <p:nvPr/>
        </p:nvGrpSpPr>
        <p:grpSpPr>
          <a:xfrm>
            <a:off x="141553" y="6360627"/>
            <a:ext cx="6514810" cy="830997"/>
            <a:chOff x="154745" y="6140054"/>
            <a:chExt cx="6514810" cy="830997"/>
          </a:xfrm>
        </p:grpSpPr>
        <p:grpSp>
          <p:nvGrpSpPr>
            <p:cNvPr id="41" name="グループ化 40">
              <a:extLst>
                <a:ext uri="{FF2B5EF4-FFF2-40B4-BE49-F238E27FC236}">
                  <a16:creationId xmlns:a16="http://schemas.microsoft.com/office/drawing/2014/main" id="{3C9388ED-F9F8-CE1E-35B6-052334AC7129}"/>
                </a:ext>
              </a:extLst>
            </p:cNvPr>
            <p:cNvGrpSpPr/>
            <p:nvPr/>
          </p:nvGrpSpPr>
          <p:grpSpPr>
            <a:xfrm>
              <a:off x="154745" y="6140054"/>
              <a:ext cx="6351870" cy="830997"/>
              <a:chOff x="131614" y="6215971"/>
              <a:chExt cx="6351870" cy="830997"/>
            </a:xfrm>
          </p:grpSpPr>
          <p:pic>
            <p:nvPicPr>
              <p:cNvPr id="1026" name="図 1153586482">
                <a:extLst>
                  <a:ext uri="{FF2B5EF4-FFF2-40B4-BE49-F238E27FC236}">
                    <a16:creationId xmlns:a16="http://schemas.microsoft.com/office/drawing/2014/main" id="{39A30178-FAC2-66A7-67BD-11BAD40668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7603" y="6493370"/>
                <a:ext cx="445881" cy="497329"/>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A8BF4902-5403-6181-06AF-06C5E5135399}"/>
                  </a:ext>
                </a:extLst>
              </p:cNvPr>
              <p:cNvSpPr txBox="1"/>
              <p:nvPr/>
            </p:nvSpPr>
            <p:spPr>
              <a:xfrm>
                <a:off x="131614" y="6215971"/>
                <a:ext cx="5895971" cy="830997"/>
              </a:xfrm>
              <a:prstGeom prst="rect">
                <a:avLst/>
              </a:prstGeom>
              <a:noFill/>
            </p:spPr>
            <p:txBody>
              <a:bodyPr wrap="square" rtlCol="0">
                <a:spAutoFit/>
              </a:bodyPr>
              <a:lstStyle/>
              <a:p>
                <a:pPr>
                  <a:lnSpc>
                    <a:spcPts val="11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桜木町駅前広場活性化委員会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事務局：一般社団法人横浜みなとみらい２１</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nSpc>
                    <a:spcPts val="1100"/>
                  </a:lnSpc>
                  <a:spcBef>
                    <a:spcPts val="400"/>
                  </a:spcBef>
                </a:pP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桜木町駅前広場の賑わいづくりを目的にした、周辺事業者からなる組織。行政や各種関係機関と連携を図りながら、周辺地域の</a:t>
                </a:r>
                <a:b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観光振興・経済活性化を目指しています。</a:t>
                </a:r>
              </a:p>
              <a:p>
                <a:pPr>
                  <a:lnSpc>
                    <a:spcPts val="1100"/>
                  </a:lnSpc>
                </a:pP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委員</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クロスゲート、コレットマーレ、ニューオータニイン横浜プレミアム、日本郵便㈱南関東支社、</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CIAL</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桜木町、富士ソフト㈱、</a:t>
                </a:r>
                <a:endPar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100"/>
                  </a:lnSpc>
                </a:pP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（公財）横浜市観光協会、横浜市都市整備局、（一社）横浜みなとみらい２１</a:t>
                </a:r>
              </a:p>
            </p:txBody>
          </p:sp>
        </p:grpSp>
        <p:cxnSp>
          <p:nvCxnSpPr>
            <p:cNvPr id="43" name="直線コネクタ 42">
              <a:extLst>
                <a:ext uri="{FF2B5EF4-FFF2-40B4-BE49-F238E27FC236}">
                  <a16:creationId xmlns:a16="http://schemas.microsoft.com/office/drawing/2014/main" id="{E0C6898F-900C-42A7-B916-20005C34B250}"/>
                </a:ext>
              </a:extLst>
            </p:cNvPr>
            <p:cNvCxnSpPr>
              <a:cxnSpLocks/>
            </p:cNvCxnSpPr>
            <p:nvPr/>
          </p:nvCxnSpPr>
          <p:spPr>
            <a:xfrm>
              <a:off x="183299" y="6338842"/>
              <a:ext cx="6486256" cy="116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a:extLst>
              <a:ext uri="{FF2B5EF4-FFF2-40B4-BE49-F238E27FC236}">
                <a16:creationId xmlns:a16="http://schemas.microsoft.com/office/drawing/2014/main" id="{7CA462C7-DF34-94FE-8F97-C87F762102EC}"/>
              </a:ext>
            </a:extLst>
          </p:cNvPr>
          <p:cNvGrpSpPr/>
          <p:nvPr/>
        </p:nvGrpSpPr>
        <p:grpSpPr>
          <a:xfrm>
            <a:off x="141553" y="7179889"/>
            <a:ext cx="6561702" cy="972061"/>
            <a:chOff x="141553" y="6990054"/>
            <a:chExt cx="6561702" cy="972061"/>
          </a:xfrm>
        </p:grpSpPr>
        <p:sp>
          <p:nvSpPr>
            <p:cNvPr id="42" name="テキスト ボックス 41">
              <a:extLst>
                <a:ext uri="{FF2B5EF4-FFF2-40B4-BE49-F238E27FC236}">
                  <a16:creationId xmlns:a16="http://schemas.microsoft.com/office/drawing/2014/main" id="{BB272CF2-FC83-6DA1-60CF-92D4FD2A0272}"/>
                </a:ext>
              </a:extLst>
            </p:cNvPr>
            <p:cNvSpPr txBox="1"/>
            <p:nvPr/>
          </p:nvSpPr>
          <p:spPr>
            <a:xfrm>
              <a:off x="141553" y="6990054"/>
              <a:ext cx="6561702" cy="972061"/>
            </a:xfrm>
            <a:prstGeom prst="rect">
              <a:avLst/>
            </a:prstGeom>
            <a:noFill/>
          </p:spPr>
          <p:txBody>
            <a:bodyPr wrap="square" rtlCol="0">
              <a:spAutoFit/>
            </a:bodyPr>
            <a:lstStyle/>
            <a:p>
              <a:pPr algn="just">
                <a:lnSpc>
                  <a:spcPts val="11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一般社団法人横浜みなとみらい２１</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100"/>
                </a:lnSpc>
                <a:spcBef>
                  <a:spcPts val="400"/>
                </a:spcBef>
              </a:pP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みなとみらい</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地区内の土地・建物所有者、施設管理運営者等により構成され、みなとみらい</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地区の魅力を高め、質の高い都市環境の維持・向上を図るため、街づくりや環境対策、文化・プロモーション活動などを通じて、みなとみらい</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地区全体のエリアマネジメントを行っています。</a:t>
              </a:r>
            </a:p>
            <a:p>
              <a:pPr algn="just">
                <a:lnSpc>
                  <a:spcPts val="1100"/>
                </a:lnSpc>
              </a:pP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■代表理事：漆原 順一</a:t>
              </a:r>
            </a:p>
            <a:p>
              <a:pPr algn="just">
                <a:lnSpc>
                  <a:spcPts val="1100"/>
                </a:lnSpc>
              </a:pP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■所 在 地：神奈川県横浜市西区みなとみらい</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2-3-5 </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クイーンズスクエア横浜 クイーンモール</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3F</a:t>
              </a:r>
            </a:p>
            <a:p>
              <a:pPr algn="just">
                <a:lnSpc>
                  <a:spcPts val="1100"/>
                </a:lnSpc>
              </a:pP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■横浜みなとみらい２</a:t>
              </a:r>
              <a:r>
                <a:rPr lang="en-US" altLang="ja-JP" sz="800"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800" dirty="0">
                  <a:latin typeface="ＭＳ Ｐゴシック" panose="020B0600070205080204" pitchFamily="50" charset="-128"/>
                  <a:ea typeface="ＭＳ Ｐゴシック" panose="020B0600070205080204" pitchFamily="50" charset="-128"/>
                  <a:cs typeface="Times New Roman" panose="02020603050405020304" pitchFamily="18" charset="0"/>
                </a:rPr>
                <a:t>公式ウェブサイト：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http://www.minatomirai21.com</a:t>
              </a:r>
            </a:p>
          </p:txBody>
        </p:sp>
        <p:cxnSp>
          <p:nvCxnSpPr>
            <p:cNvPr id="45" name="直線コネクタ 44">
              <a:extLst>
                <a:ext uri="{FF2B5EF4-FFF2-40B4-BE49-F238E27FC236}">
                  <a16:creationId xmlns:a16="http://schemas.microsoft.com/office/drawing/2014/main" id="{C2B5C7D2-17FE-BC8B-FD14-A3FC2AB6C5AD}"/>
                </a:ext>
              </a:extLst>
            </p:cNvPr>
            <p:cNvCxnSpPr>
              <a:cxnSpLocks/>
            </p:cNvCxnSpPr>
            <p:nvPr/>
          </p:nvCxnSpPr>
          <p:spPr>
            <a:xfrm>
              <a:off x="184232" y="7192357"/>
              <a:ext cx="6490469" cy="1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88601E25-29F0-1E51-A005-4CE10033E545}"/>
              </a:ext>
            </a:extLst>
          </p:cNvPr>
          <p:cNvGrpSpPr/>
          <p:nvPr/>
        </p:nvGrpSpPr>
        <p:grpSpPr>
          <a:xfrm>
            <a:off x="55983" y="8223924"/>
            <a:ext cx="6761584" cy="858825"/>
            <a:chOff x="5232" y="8115923"/>
            <a:chExt cx="6761584" cy="888477"/>
          </a:xfrm>
        </p:grpSpPr>
        <p:sp>
          <p:nvSpPr>
            <p:cNvPr id="48" name="テキスト ボックス 47">
              <a:extLst>
                <a:ext uri="{FF2B5EF4-FFF2-40B4-BE49-F238E27FC236}">
                  <a16:creationId xmlns:a16="http://schemas.microsoft.com/office/drawing/2014/main" id="{15E266E4-E508-2D95-12BC-E476A776D83B}"/>
                </a:ext>
              </a:extLst>
            </p:cNvPr>
            <p:cNvSpPr txBox="1"/>
            <p:nvPr/>
          </p:nvSpPr>
          <p:spPr>
            <a:xfrm>
              <a:off x="5232" y="8115923"/>
              <a:ext cx="6761584" cy="888477"/>
            </a:xfrm>
            <a:prstGeom prst="rect">
              <a:avLst/>
            </a:prstGeom>
            <a:noFill/>
            <a:ln>
              <a:solidFill>
                <a:schemeClr val="tx1"/>
              </a:solidFill>
            </a:ln>
          </p:spPr>
          <p:txBody>
            <a:bodyPr wrap="square" rtlCol="0">
              <a:spAutoFit/>
            </a:bodyPr>
            <a:lstStyle/>
            <a:p>
              <a:pPr algn="ctr">
                <a:lnSpc>
                  <a:spcPts val="1100"/>
                </a:lnSpc>
              </a:pPr>
              <a:r>
                <a:rPr lang="ja-JP" altLang="ja-JP" sz="900" kern="100" dirty="0">
                  <a:solidFill>
                    <a:schemeClr val="tx1"/>
                  </a:solidFill>
                  <a:effectLst/>
                  <a:latin typeface="ＭＳ Ｐゴシック" panose="020B0600070205080204" pitchFamily="50" charset="-128"/>
                  <a:ea typeface="ＭＳ Ｐゴシック" panose="020B0600070205080204" pitchFamily="50" charset="-128"/>
                </a:rPr>
                <a:t>本件に関するお問合せ先</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100"/>
                </a:lnSpc>
                <a:spcBef>
                  <a:spcPts val="600"/>
                </a:spcBef>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（イベント全般に関すること）　 　　一般社団法人横浜みなとみらい２１　事業推進課担当課長　　担当：鈴木克巳　　電話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045-682-4403</a:t>
              </a:r>
            </a:p>
            <a:p>
              <a:pPr algn="just">
                <a:lnSpc>
                  <a:spcPts val="11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（実証実験に関すること）　　　 　　株式会社アットヨコハマ　　担当：磯江諒亮　</a:t>
              </a:r>
              <a:r>
                <a:rPr lang="ja-JP" altLang="en-US" sz="9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電話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045-577-7480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メール </a:t>
              </a:r>
              <a:r>
                <a:rPr lang="en-US" altLang="ja-JP" sz="900" b="0" i="0" u="sng" dirty="0">
                  <a:effectLst/>
                  <a:latin typeface="Meiryo" panose="020B0604030504040204" pitchFamily="50" charset="-128"/>
                  <a:ea typeface="Meiryo" panose="020B0604030504040204" pitchFamily="50" charset="-128"/>
                </a:rPr>
                <a:t>info@at-yokohama.co.jp</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100"/>
                </a:lnSpc>
              </a:pP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一般の方からのお問合せ先</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桜木町駅前広場活性化委員会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事務局）一般社団法人横浜みなとみらい２１</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100"/>
                </a:lnSpc>
              </a:pP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　　　　　　　　　　　　　　　　　　　　　電話 </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045-682-4403 </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（平日</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rPr>
                <a:t>17:00</a:t>
              </a:r>
              <a:r>
                <a:rPr lang="ja-JP" altLang="en-US" sz="9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cxnSp>
          <p:nvCxnSpPr>
            <p:cNvPr id="50" name="直線コネクタ 49">
              <a:extLst>
                <a:ext uri="{FF2B5EF4-FFF2-40B4-BE49-F238E27FC236}">
                  <a16:creationId xmlns:a16="http://schemas.microsoft.com/office/drawing/2014/main" id="{2779EA42-0B6F-8562-24A3-76CED87921BC}"/>
                </a:ext>
              </a:extLst>
            </p:cNvPr>
            <p:cNvCxnSpPr>
              <a:cxnSpLocks/>
            </p:cNvCxnSpPr>
            <p:nvPr/>
          </p:nvCxnSpPr>
          <p:spPr>
            <a:xfrm>
              <a:off x="5232" y="8325563"/>
              <a:ext cx="6761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C4DE221C-0C7E-B4D7-DA70-AA43D36E7952}"/>
              </a:ext>
            </a:extLst>
          </p:cNvPr>
          <p:cNvSpPr txBox="1"/>
          <p:nvPr/>
        </p:nvSpPr>
        <p:spPr>
          <a:xfrm>
            <a:off x="4514627" y="85868"/>
            <a:ext cx="2279579" cy="215444"/>
          </a:xfrm>
          <a:prstGeom prst="rect">
            <a:avLst/>
          </a:prstGeom>
          <a:noFill/>
        </p:spPr>
        <p:txBody>
          <a:bodyPr wrap="square" rtlCol="0">
            <a:spAutoFit/>
          </a:bodyPr>
          <a:lstStyle/>
          <a:p>
            <a:r>
              <a:rPr kumimoji="1" lang="en-US" altLang="ja-JP" sz="800" dirty="0">
                <a:latin typeface="ＭＳ Ｐゴシック" panose="020B0600070205080204" pitchFamily="50" charset="-128"/>
                <a:ea typeface="ＭＳ Ｐゴシック" panose="020B0600070205080204" pitchFamily="50" charset="-128"/>
              </a:rPr>
              <a:t>※</a:t>
            </a:r>
            <a:r>
              <a:rPr kumimoji="1" lang="ja-JP" altLang="en-US" sz="800" dirty="0">
                <a:latin typeface="ＭＳ Ｐゴシック" panose="020B0600070205080204" pitchFamily="50" charset="-128"/>
                <a:ea typeface="ＭＳ Ｐゴシック" panose="020B0600070205080204" pitchFamily="50" charset="-128"/>
              </a:rPr>
              <a:t>モビリティの利用には会員登録が必要です。</a:t>
            </a:r>
            <a:endParaRPr kumimoji="1" lang="en-US" altLang="ja-JP" sz="800" dirty="0">
              <a:latin typeface="ＭＳ Ｐゴシック" panose="020B0600070205080204" pitchFamily="50" charset="-128"/>
              <a:ea typeface="ＭＳ Ｐゴシック" panose="020B0600070205080204" pitchFamily="50" charset="-128"/>
            </a:endParaRPr>
          </a:p>
        </p:txBody>
      </p:sp>
      <p:sp>
        <p:nvSpPr>
          <p:cNvPr id="31" name="四角形: 角を丸くする 30">
            <a:extLst>
              <a:ext uri="{FF2B5EF4-FFF2-40B4-BE49-F238E27FC236}">
                <a16:creationId xmlns:a16="http://schemas.microsoft.com/office/drawing/2014/main" id="{01D84CB2-0E66-74E0-E594-39A3336F40CE}"/>
              </a:ext>
            </a:extLst>
          </p:cNvPr>
          <p:cNvSpPr/>
          <p:nvPr/>
        </p:nvSpPr>
        <p:spPr>
          <a:xfrm>
            <a:off x="327089" y="2503219"/>
            <a:ext cx="1106332" cy="15727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rgbClr val="0070C0"/>
                </a:solidFill>
              </a:rPr>
              <a:t>■試乗（会場内</a:t>
            </a:r>
            <a:r>
              <a:rPr kumimoji="1" lang="en-US" altLang="ja-JP" sz="700" b="1" dirty="0">
                <a:solidFill>
                  <a:srgbClr val="0070C0"/>
                </a:solidFill>
              </a:rPr>
              <a:t>》</a:t>
            </a:r>
            <a:endParaRPr kumimoji="1" lang="ja-JP" altLang="en-US" sz="700" b="1" dirty="0">
              <a:solidFill>
                <a:srgbClr val="0070C0"/>
              </a:solidFill>
            </a:endParaRPr>
          </a:p>
        </p:txBody>
      </p:sp>
      <p:sp>
        <p:nvSpPr>
          <p:cNvPr id="39" name="四角形: 角を丸くする 38">
            <a:extLst>
              <a:ext uri="{FF2B5EF4-FFF2-40B4-BE49-F238E27FC236}">
                <a16:creationId xmlns:a16="http://schemas.microsoft.com/office/drawing/2014/main" id="{BEF19A22-BA33-5940-456C-EE19ED0FA397}"/>
              </a:ext>
            </a:extLst>
          </p:cNvPr>
          <p:cNvSpPr/>
          <p:nvPr/>
        </p:nvSpPr>
        <p:spPr>
          <a:xfrm>
            <a:off x="2606278" y="2570894"/>
            <a:ext cx="1705090" cy="18085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rgbClr val="0070C0"/>
                </a:solidFill>
              </a:rPr>
              <a:t>■試乗（桜木町駅前⇔</a:t>
            </a:r>
            <a:r>
              <a:rPr kumimoji="1" lang="en-US" altLang="ja-JP" sz="700" b="1" dirty="0">
                <a:solidFill>
                  <a:srgbClr val="0070C0"/>
                </a:solidFill>
              </a:rPr>
              <a:t>LIVINGTOWN》</a:t>
            </a:r>
            <a:endParaRPr kumimoji="1" lang="ja-JP" altLang="en-US" sz="700" b="1" dirty="0">
              <a:solidFill>
                <a:srgbClr val="0070C0"/>
              </a:solidFill>
            </a:endParaRPr>
          </a:p>
        </p:txBody>
      </p:sp>
      <p:sp>
        <p:nvSpPr>
          <p:cNvPr id="46" name="四角形: 角を丸くする 45">
            <a:extLst>
              <a:ext uri="{FF2B5EF4-FFF2-40B4-BE49-F238E27FC236}">
                <a16:creationId xmlns:a16="http://schemas.microsoft.com/office/drawing/2014/main" id="{6C5E0BA2-B50A-9612-751C-2F8FB4930832}"/>
              </a:ext>
            </a:extLst>
          </p:cNvPr>
          <p:cNvSpPr/>
          <p:nvPr/>
        </p:nvSpPr>
        <p:spPr>
          <a:xfrm>
            <a:off x="4781162" y="714926"/>
            <a:ext cx="1106332" cy="15727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rgbClr val="0070C0"/>
                </a:solidFill>
              </a:rPr>
              <a:t>■試乗（会場内</a:t>
            </a:r>
            <a:r>
              <a:rPr kumimoji="1" lang="en-US" altLang="ja-JP" sz="700" b="1" dirty="0">
                <a:solidFill>
                  <a:srgbClr val="0070C0"/>
                </a:solidFill>
              </a:rPr>
              <a:t>》</a:t>
            </a:r>
            <a:endParaRPr kumimoji="1" lang="ja-JP" altLang="en-US" sz="700" b="1" dirty="0">
              <a:solidFill>
                <a:srgbClr val="0070C0"/>
              </a:solidFill>
            </a:endParaRPr>
          </a:p>
        </p:txBody>
      </p:sp>
      <p:sp>
        <p:nvSpPr>
          <p:cNvPr id="47" name="四角形: 角を丸くする 46">
            <a:extLst>
              <a:ext uri="{FF2B5EF4-FFF2-40B4-BE49-F238E27FC236}">
                <a16:creationId xmlns:a16="http://schemas.microsoft.com/office/drawing/2014/main" id="{04F7C8A3-B451-EB95-20AA-FEB1361BAF6A}"/>
              </a:ext>
            </a:extLst>
          </p:cNvPr>
          <p:cNvSpPr/>
          <p:nvPr/>
        </p:nvSpPr>
        <p:spPr>
          <a:xfrm>
            <a:off x="4788333" y="2543685"/>
            <a:ext cx="1705090" cy="18085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rgbClr val="0070C0"/>
                </a:solidFill>
              </a:rPr>
              <a:t>■試乗（桜木町駅前⇔</a:t>
            </a:r>
            <a:r>
              <a:rPr kumimoji="1" lang="en-US" altLang="ja-JP" sz="700" b="1" dirty="0">
                <a:solidFill>
                  <a:srgbClr val="0070C0"/>
                </a:solidFill>
              </a:rPr>
              <a:t>LIVINGTOWN》</a:t>
            </a:r>
            <a:endParaRPr kumimoji="1" lang="ja-JP" altLang="en-US" sz="700" b="1" dirty="0">
              <a:solidFill>
                <a:srgbClr val="0070C0"/>
              </a:solidFill>
            </a:endParaRPr>
          </a:p>
        </p:txBody>
      </p:sp>
      <p:sp>
        <p:nvSpPr>
          <p:cNvPr id="53" name="四角形: 角を丸くする 52">
            <a:extLst>
              <a:ext uri="{FF2B5EF4-FFF2-40B4-BE49-F238E27FC236}">
                <a16:creationId xmlns:a16="http://schemas.microsoft.com/office/drawing/2014/main" id="{B941F2F9-2382-E05A-9CE7-7FB0F1210182}"/>
              </a:ext>
            </a:extLst>
          </p:cNvPr>
          <p:cNvSpPr/>
          <p:nvPr/>
        </p:nvSpPr>
        <p:spPr>
          <a:xfrm>
            <a:off x="358813" y="814906"/>
            <a:ext cx="1106332" cy="15727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accent2"/>
                </a:solidFill>
              </a:rPr>
              <a:t>■シェアリング</a:t>
            </a:r>
          </a:p>
        </p:txBody>
      </p:sp>
      <p:sp>
        <p:nvSpPr>
          <p:cNvPr id="54" name="四角形: 角を丸くする 53">
            <a:extLst>
              <a:ext uri="{FF2B5EF4-FFF2-40B4-BE49-F238E27FC236}">
                <a16:creationId xmlns:a16="http://schemas.microsoft.com/office/drawing/2014/main" id="{74107FDB-E0E9-7BD3-1503-8DA432DDD9BB}"/>
              </a:ext>
            </a:extLst>
          </p:cNvPr>
          <p:cNvSpPr/>
          <p:nvPr/>
        </p:nvSpPr>
        <p:spPr>
          <a:xfrm>
            <a:off x="2606278" y="804135"/>
            <a:ext cx="1106332" cy="15727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accent2"/>
                </a:solidFill>
              </a:rPr>
              <a:t>■シェアリング</a:t>
            </a:r>
          </a:p>
        </p:txBody>
      </p:sp>
      <p:sp>
        <p:nvSpPr>
          <p:cNvPr id="55" name="四角形: 角を丸くする 54">
            <a:extLst>
              <a:ext uri="{FF2B5EF4-FFF2-40B4-BE49-F238E27FC236}">
                <a16:creationId xmlns:a16="http://schemas.microsoft.com/office/drawing/2014/main" id="{7722338C-7787-902A-72D3-CBB6CA648423}"/>
              </a:ext>
            </a:extLst>
          </p:cNvPr>
          <p:cNvSpPr/>
          <p:nvPr/>
        </p:nvSpPr>
        <p:spPr>
          <a:xfrm>
            <a:off x="4788333" y="906469"/>
            <a:ext cx="1106332" cy="15727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accent2"/>
                </a:solidFill>
              </a:rPr>
              <a:t>■シェアリング</a:t>
            </a:r>
          </a:p>
        </p:txBody>
      </p:sp>
      <p:sp>
        <p:nvSpPr>
          <p:cNvPr id="56" name="四角形: 角を丸くする 55">
            <a:extLst>
              <a:ext uri="{FF2B5EF4-FFF2-40B4-BE49-F238E27FC236}">
                <a16:creationId xmlns:a16="http://schemas.microsoft.com/office/drawing/2014/main" id="{BA9E324C-AE58-2464-6239-173FE43A411B}"/>
              </a:ext>
            </a:extLst>
          </p:cNvPr>
          <p:cNvSpPr/>
          <p:nvPr/>
        </p:nvSpPr>
        <p:spPr>
          <a:xfrm>
            <a:off x="326580" y="2691362"/>
            <a:ext cx="1106332" cy="15727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accent2"/>
                </a:solidFill>
              </a:rPr>
              <a:t>■シェアリング</a:t>
            </a:r>
          </a:p>
        </p:txBody>
      </p:sp>
      <p:pic>
        <p:nvPicPr>
          <p:cNvPr id="19" name="図 18">
            <a:extLst>
              <a:ext uri="{FF2B5EF4-FFF2-40B4-BE49-F238E27FC236}">
                <a16:creationId xmlns:a16="http://schemas.microsoft.com/office/drawing/2014/main" id="{8FC715F0-40AE-0CD7-47DA-F3E6D9AAF5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9100" y="2842938"/>
            <a:ext cx="1391125" cy="1198735"/>
          </a:xfrm>
          <a:prstGeom prst="rect">
            <a:avLst/>
          </a:prstGeom>
        </p:spPr>
      </p:pic>
      <p:pic>
        <p:nvPicPr>
          <p:cNvPr id="29" name="図 28">
            <a:extLst>
              <a:ext uri="{FF2B5EF4-FFF2-40B4-BE49-F238E27FC236}">
                <a16:creationId xmlns:a16="http://schemas.microsoft.com/office/drawing/2014/main" id="{8D119A12-3993-7D0C-C1EA-83488C1B9C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8656" y="2883510"/>
            <a:ext cx="955480" cy="1082728"/>
          </a:xfrm>
          <a:prstGeom prst="rect">
            <a:avLst/>
          </a:prstGeom>
        </p:spPr>
      </p:pic>
      <p:pic>
        <p:nvPicPr>
          <p:cNvPr id="36" name="図 35">
            <a:extLst>
              <a:ext uri="{FF2B5EF4-FFF2-40B4-BE49-F238E27FC236}">
                <a16:creationId xmlns:a16="http://schemas.microsoft.com/office/drawing/2014/main" id="{EEF6F595-176C-898C-24CF-F3BBEB3290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1745" y="4715587"/>
            <a:ext cx="960542" cy="1440813"/>
          </a:xfrm>
          <a:prstGeom prst="rect">
            <a:avLst/>
          </a:prstGeom>
        </p:spPr>
      </p:pic>
    </p:spTree>
    <p:extLst>
      <p:ext uri="{BB962C8B-B14F-4D97-AF65-F5344CB8AC3E}">
        <p14:creationId xmlns:p14="http://schemas.microsoft.com/office/powerpoint/2010/main" val="5928576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612</TotalTime>
  <Words>1190</Words>
  <Application>Microsoft Office PowerPoint</Application>
  <PresentationFormat>画面に合わせる (4:3)</PresentationFormat>
  <Paragraphs>105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Meiryo</vt:lpstr>
      <vt:lpstr>小塚ゴシック Pro H</vt:lpstr>
      <vt:lpstr>游ゴシック</vt:lpstr>
      <vt:lpstr>Arial</vt:lpstr>
      <vt:lpstr>Calibri</vt:lpstr>
      <vt:lpstr>Calibri Light</vt:lpstr>
      <vt:lpstr>Office テーマ</vt:lpstr>
      <vt:lpstr>桜木町駅前からモビリティでみなとみらいを散策しよう！ 「グリーン・マルチモビリティハブステーション・桜木町駅前」</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fukae</dc:creator>
  <cp:lastModifiedBy>fukae</cp:lastModifiedBy>
  <cp:revision>37</cp:revision>
  <cp:lastPrinted>2025-03-13T01:25:35Z</cp:lastPrinted>
  <dcterms:created xsi:type="dcterms:W3CDTF">2025-03-03T07:40:46Z</dcterms:created>
  <dcterms:modified xsi:type="dcterms:W3CDTF">2025-03-13T01:30:28Z</dcterms:modified>
</cp:coreProperties>
</file>