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386" r:id="rId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8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36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57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7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51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1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14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31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79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F264-D47A-4C8E-A156-A2699806F3BD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7253-6A55-4B9C-8325-F5C053FF7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5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gadgetsin.com/speck-pixelskin-hd-wrap-ipad-2-case.htm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9.jp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thrillingdaysofyesteryear.blogspot.com/2010/08/mayberry-mondays-14-new-couple-in-town.html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11.jpg"/><Relationship Id="rId10" Type="http://schemas.openxmlformats.org/officeDocument/2006/relationships/image" Target="../media/image8.gif"/><Relationship Id="rId19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hyperlink" Target="https://ja.wikipedia.org/wiki/%E3%83%95%E3%82%A1%E3%82%A4%E3%83%AB:Mail-message-open-alert.svg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12C6C-A47B-4E53-AF2C-022CDB29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75"/>
            <a:ext cx="12019280" cy="1464158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Zigbee</a:t>
            </a: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無線センサー使用の温湿度管理システム</a:t>
            </a:r>
            <a:br>
              <a:rPr lang="en-US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提案システムは</a:t>
            </a:r>
            <a:r>
              <a:rPr lang="en-US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24</a:t>
            </a: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時間</a:t>
            </a:r>
            <a:r>
              <a:rPr lang="en-US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365</a:t>
            </a: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日、無休の</a:t>
            </a:r>
            <a:r>
              <a:rPr lang="ja-JP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ネットワーク</a:t>
            </a: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で、管理</a:t>
            </a:r>
            <a:r>
              <a:rPr lang="ja-JP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情報は常にクラウドサーバーに登録・更新され</a:t>
            </a: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いつでも</a:t>
            </a:r>
            <a:r>
              <a:rPr lang="ja-JP" altLang="ja-JP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表示・検索表示が可能</a:t>
            </a:r>
            <a:r>
              <a:rPr lang="ja-JP" altLang="en-US" sz="2800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です</a:t>
            </a:r>
            <a:endParaRPr kumimoji="1" lang="ja-JP" altLang="en-US" sz="28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日付プレースホルダー 2">
            <a:extLst>
              <a:ext uri="{FF2B5EF4-FFF2-40B4-BE49-F238E27FC236}">
                <a16:creationId xmlns:a16="http://schemas.microsoft.com/office/drawing/2014/main" id="{7D2DF71D-96C4-4438-B3A9-E77C6D8E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251" y="635728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9B2BF-D82A-415D-956D-BFEA4D3619D7}" type="datetime1">
              <a:rPr kumimoji="1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2021/11/17</a:t>
            </a:fld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19086B-C9F1-4669-BDF3-71F48EABD77F}"/>
              </a:ext>
            </a:extLst>
          </p:cNvPr>
          <p:cNvGrpSpPr/>
          <p:nvPr/>
        </p:nvGrpSpPr>
        <p:grpSpPr>
          <a:xfrm>
            <a:off x="247829" y="1643318"/>
            <a:ext cx="11663843" cy="5071819"/>
            <a:chOff x="250251" y="1102368"/>
            <a:chExt cx="11526375" cy="540234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E9DA9794-B3D7-4C26-B50C-BCD9C3DD7808}"/>
                </a:ext>
              </a:extLst>
            </p:cNvPr>
            <p:cNvSpPr/>
            <p:nvPr/>
          </p:nvSpPr>
          <p:spPr>
            <a:xfrm>
              <a:off x="1075183" y="4212477"/>
              <a:ext cx="1481161" cy="7002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4479CB48-85F6-4178-A879-AB1A50F7B58D}"/>
                </a:ext>
              </a:extLst>
            </p:cNvPr>
            <p:cNvSpPr/>
            <p:nvPr/>
          </p:nvSpPr>
          <p:spPr>
            <a:xfrm>
              <a:off x="931667" y="2945773"/>
              <a:ext cx="1481161" cy="7002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95BC474-4203-4D46-AB5D-2C58E8FD5F43}"/>
                </a:ext>
              </a:extLst>
            </p:cNvPr>
            <p:cNvSpPr/>
            <p:nvPr/>
          </p:nvSpPr>
          <p:spPr>
            <a:xfrm>
              <a:off x="999691" y="1799543"/>
              <a:ext cx="1481161" cy="7002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7F1DD60-A064-445E-9747-A238D13DF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251" y="4244295"/>
              <a:ext cx="891617" cy="792549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AA38CA8-DB66-46FB-A786-277FCB7BA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204" y="2826029"/>
              <a:ext cx="594412" cy="1028789"/>
            </a:xfrm>
            <a:prstGeom prst="rect">
              <a:avLst/>
            </a:prstGeom>
          </p:spPr>
        </p:pic>
        <p:pic>
          <p:nvPicPr>
            <p:cNvPr id="11" name="Picture 4" descr="楽天市場】タイジ 冷蔵ショーケース TRS-600G【 冷水ショーケース 冷蔵 ...">
              <a:extLst>
                <a:ext uri="{FF2B5EF4-FFF2-40B4-BE49-F238E27FC236}">
                  <a16:creationId xmlns:a16="http://schemas.microsoft.com/office/drawing/2014/main" id="{796E57DA-69A5-41FB-B1DF-9F38E1944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1" y="1708133"/>
              <a:ext cx="865680" cy="86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SコンポーネントRaspberry Pi 3 B +マザーボード">
              <a:extLst>
                <a:ext uri="{FF2B5EF4-FFF2-40B4-BE49-F238E27FC236}">
                  <a16:creationId xmlns:a16="http://schemas.microsoft.com/office/drawing/2014/main" id="{7A030A3F-6872-4E10-8B89-E12049EAD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403841" y="2861271"/>
              <a:ext cx="768904" cy="105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雲 14">
              <a:extLst>
                <a:ext uri="{FF2B5EF4-FFF2-40B4-BE49-F238E27FC236}">
                  <a16:creationId xmlns:a16="http://schemas.microsoft.com/office/drawing/2014/main" id="{AB041C82-485A-4502-8DA7-6725B77EAFB3}"/>
                </a:ext>
              </a:extLst>
            </p:cNvPr>
            <p:cNvSpPr/>
            <p:nvPr/>
          </p:nvSpPr>
          <p:spPr>
            <a:xfrm>
              <a:off x="5717488" y="1346009"/>
              <a:ext cx="4975536" cy="5119690"/>
            </a:xfrm>
            <a:prstGeom prst="cloud">
              <a:avLst/>
            </a:prstGeom>
            <a:gradFill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フローチャート: 磁気ディスク 15">
              <a:extLst>
                <a:ext uri="{FF2B5EF4-FFF2-40B4-BE49-F238E27FC236}">
                  <a16:creationId xmlns:a16="http://schemas.microsoft.com/office/drawing/2014/main" id="{1CD0C93D-E00F-47DF-A8FC-E4A22D2FB46E}"/>
                </a:ext>
              </a:extLst>
            </p:cNvPr>
            <p:cNvSpPr/>
            <p:nvPr/>
          </p:nvSpPr>
          <p:spPr>
            <a:xfrm>
              <a:off x="7020695" y="2321293"/>
              <a:ext cx="3243726" cy="3262931"/>
            </a:xfrm>
            <a:prstGeom prst="flowChartMagneticDisk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DB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926C0347-25F6-446B-96D3-8639623A3B00}"/>
                </a:ext>
              </a:extLst>
            </p:cNvPr>
            <p:cNvSpPr/>
            <p:nvPr/>
          </p:nvSpPr>
          <p:spPr>
            <a:xfrm>
              <a:off x="5827089" y="2086000"/>
              <a:ext cx="4506497" cy="3606308"/>
            </a:xfrm>
            <a:prstGeom prst="round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5272F91B-07F9-46F4-A558-2C72506424C8}"/>
                </a:ext>
              </a:extLst>
            </p:cNvPr>
            <p:cNvSpPr/>
            <p:nvPr/>
          </p:nvSpPr>
          <p:spPr>
            <a:xfrm>
              <a:off x="5379309" y="3186405"/>
              <a:ext cx="381630" cy="365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0" name="コンテンツ プレースホルダー 7">
              <a:extLst>
                <a:ext uri="{FF2B5EF4-FFF2-40B4-BE49-F238E27FC236}">
                  <a16:creationId xmlns:a16="http://schemas.microsoft.com/office/drawing/2014/main" id="{7DFEF48C-9856-4594-92D8-7E6FA5E6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751" y="2946035"/>
              <a:ext cx="833216" cy="640936"/>
            </a:xfrm>
            <a:prstGeom prst="rect">
              <a:avLst/>
            </a:prstGeom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6B02BE70-D907-402B-9B20-CC531FBBFCF4}"/>
                </a:ext>
              </a:extLst>
            </p:cNvPr>
            <p:cNvSpPr/>
            <p:nvPr/>
          </p:nvSpPr>
          <p:spPr>
            <a:xfrm>
              <a:off x="7165418" y="2945773"/>
              <a:ext cx="1400237" cy="1981444"/>
            </a:xfrm>
            <a:prstGeom prst="round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3" name="コンテンツ プレースホルダー 7">
              <a:extLst>
                <a:ext uri="{FF2B5EF4-FFF2-40B4-BE49-F238E27FC236}">
                  <a16:creationId xmlns:a16="http://schemas.microsoft.com/office/drawing/2014/main" id="{2CA65CFB-185E-4CC4-A78A-1B040007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682" y="2959832"/>
              <a:ext cx="833216" cy="640936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140F271-2F2E-4FAE-B3B8-58D92EE1F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3073" y="3804804"/>
              <a:ext cx="1217681" cy="1107952"/>
            </a:xfrm>
            <a:prstGeom prst="rect">
              <a:avLst/>
            </a:prstGeom>
          </p:spPr>
        </p:pic>
        <p:pic>
          <p:nvPicPr>
            <p:cNvPr id="25" name="図 24" descr="記号, 時計, 停止, ストリート が含まれている画像&#10;&#10;自動的に生成された説明">
              <a:extLst>
                <a:ext uri="{FF2B5EF4-FFF2-40B4-BE49-F238E27FC236}">
                  <a16:creationId xmlns:a16="http://schemas.microsoft.com/office/drawing/2014/main" id="{E21F9D57-915D-43E7-BC66-38C0EAD0A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1128745" y="3910320"/>
              <a:ext cx="647881" cy="647881"/>
            </a:xfrm>
            <a:prstGeom prst="rect">
              <a:avLst/>
            </a:prstGeom>
          </p:spPr>
        </p:pic>
        <p:pic>
          <p:nvPicPr>
            <p:cNvPr id="26" name="図 25" descr="白いバックグラウンドの前にある交通標識&#10;&#10;自動的に生成された説明">
              <a:extLst>
                <a:ext uri="{FF2B5EF4-FFF2-40B4-BE49-F238E27FC236}">
                  <a16:creationId xmlns:a16="http://schemas.microsoft.com/office/drawing/2014/main" id="{E0F9274B-3F4A-4594-B244-3C7117B4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185235" y="4059622"/>
              <a:ext cx="587274" cy="519150"/>
            </a:xfrm>
            <a:prstGeom prst="rect">
              <a:avLst/>
            </a:prstGeom>
          </p:spPr>
        </p:pic>
        <p:pic>
          <p:nvPicPr>
            <p:cNvPr id="27" name="図 26" descr="電子機器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FE54A362-6882-46E4-994A-FD27F1DF4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 l="12566" t="10068" r="9050" b="3165"/>
            <a:stretch/>
          </p:blipFill>
          <p:spPr>
            <a:xfrm>
              <a:off x="4523830" y="4648907"/>
              <a:ext cx="729120" cy="675475"/>
            </a:xfrm>
            <a:prstGeom prst="rect">
              <a:avLst/>
            </a:prstGeom>
          </p:spPr>
        </p:pic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17248885-6478-4727-8D2E-46E6F75A0D13}"/>
                </a:ext>
              </a:extLst>
            </p:cNvPr>
            <p:cNvSpPr/>
            <p:nvPr/>
          </p:nvSpPr>
          <p:spPr>
            <a:xfrm>
              <a:off x="3549620" y="2599965"/>
              <a:ext cx="1783046" cy="1293242"/>
            </a:xfrm>
            <a:prstGeom prst="round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9" name="図 8">
              <a:extLst>
                <a:ext uri="{FF2B5EF4-FFF2-40B4-BE49-F238E27FC236}">
                  <a16:creationId xmlns:a16="http://schemas.microsoft.com/office/drawing/2014/main" id="{C9B88554-E399-4A94-B234-DF8C9664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730" y="3332611"/>
              <a:ext cx="568325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8B2B388A-73DD-40C0-9171-F1A9AE98B34D}"/>
                </a:ext>
              </a:extLst>
            </p:cNvPr>
            <p:cNvSpPr/>
            <p:nvPr/>
          </p:nvSpPr>
          <p:spPr>
            <a:xfrm>
              <a:off x="9409365" y="2931562"/>
              <a:ext cx="1916128" cy="483253"/>
            </a:xfrm>
            <a:custGeom>
              <a:avLst/>
              <a:gdLst>
                <a:gd name="connsiteX0" fmla="*/ 0 w 1694457"/>
                <a:gd name="connsiteY0" fmla="*/ 56763 h 429457"/>
                <a:gd name="connsiteX1" fmla="*/ 797392 w 1694457"/>
                <a:gd name="connsiteY1" fmla="*/ 30762 h 429457"/>
                <a:gd name="connsiteX2" fmla="*/ 1694457 w 1694457"/>
                <a:gd name="connsiteY2" fmla="*/ 429457 h 429457"/>
                <a:gd name="connsiteX0" fmla="*/ 0 w 1694457"/>
                <a:gd name="connsiteY0" fmla="*/ 40081 h 412775"/>
                <a:gd name="connsiteX1" fmla="*/ 968100 w 1694457"/>
                <a:gd name="connsiteY1" fmla="*/ 40114 h 412775"/>
                <a:gd name="connsiteX2" fmla="*/ 1694457 w 1694457"/>
                <a:gd name="connsiteY2" fmla="*/ 412775 h 4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457" h="412775">
                  <a:moveTo>
                    <a:pt x="0" y="40081"/>
                  </a:moveTo>
                  <a:cubicBezTo>
                    <a:pt x="257491" y="-3978"/>
                    <a:pt x="685691" y="-22002"/>
                    <a:pt x="968100" y="40114"/>
                  </a:cubicBezTo>
                  <a:cubicBezTo>
                    <a:pt x="1250510" y="102230"/>
                    <a:pt x="1387129" y="244485"/>
                    <a:pt x="1694457" y="41277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308326A-ABA2-4893-B547-D5ACE135FB52}"/>
                </a:ext>
              </a:extLst>
            </p:cNvPr>
            <p:cNvSpPr txBox="1"/>
            <p:nvPr/>
          </p:nvSpPr>
          <p:spPr>
            <a:xfrm>
              <a:off x="9084804" y="6111307"/>
              <a:ext cx="1141971" cy="393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警報発信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7A338C9-E1B6-4F5A-8A4A-15A9002DA830}"/>
                </a:ext>
              </a:extLst>
            </p:cNvPr>
            <p:cNvSpPr txBox="1"/>
            <p:nvPr/>
          </p:nvSpPr>
          <p:spPr>
            <a:xfrm>
              <a:off x="10604210" y="4628892"/>
              <a:ext cx="1036232" cy="36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警報発信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85B1F6F-76DC-4FB7-B079-08B24664B6B4}"/>
                </a:ext>
              </a:extLst>
            </p:cNvPr>
            <p:cNvSpPr txBox="1"/>
            <p:nvPr/>
          </p:nvSpPr>
          <p:spPr>
            <a:xfrm>
              <a:off x="8633339" y="260861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監視システム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9043C19B-8333-4084-9D0F-E0EF3F9E8F62}"/>
                </a:ext>
              </a:extLst>
            </p:cNvPr>
            <p:cNvSpPr txBox="1"/>
            <p:nvPr/>
          </p:nvSpPr>
          <p:spPr>
            <a:xfrm>
              <a:off x="7149529" y="2584823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記録システム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6272E110-3B28-4C3E-84E0-FEEEC18FD42B}"/>
                </a:ext>
              </a:extLst>
            </p:cNvPr>
            <p:cNvSpPr txBox="1"/>
            <p:nvPr/>
          </p:nvSpPr>
          <p:spPr>
            <a:xfrm>
              <a:off x="3611721" y="193810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中継システム</a:t>
              </a:r>
            </a:p>
          </p:txBody>
        </p:sp>
        <p:pic>
          <p:nvPicPr>
            <p:cNvPr id="36" name="コンテンツ プレースホルダー 4">
              <a:extLst>
                <a:ext uri="{FF2B5EF4-FFF2-40B4-BE49-F238E27FC236}">
                  <a16:creationId xmlns:a16="http://schemas.microsoft.com/office/drawing/2014/main" id="{F9EFE57B-1434-47A5-A465-8752AA75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506" y="1940776"/>
              <a:ext cx="380518" cy="380518"/>
            </a:xfrm>
            <a:prstGeom prst="rect">
              <a:avLst/>
            </a:prstGeom>
          </p:spPr>
        </p:pic>
        <p:pic>
          <p:nvPicPr>
            <p:cNvPr id="37" name="コンテンツ プレースホルダー 4">
              <a:extLst>
                <a:ext uri="{FF2B5EF4-FFF2-40B4-BE49-F238E27FC236}">
                  <a16:creationId xmlns:a16="http://schemas.microsoft.com/office/drawing/2014/main" id="{FB4A6D18-32B3-4E75-A01B-BCB63C0C8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0" y="3118596"/>
              <a:ext cx="432934" cy="432934"/>
            </a:xfrm>
            <a:prstGeom prst="rect">
              <a:avLst/>
            </a:prstGeom>
          </p:spPr>
        </p:pic>
        <p:pic>
          <p:nvPicPr>
            <p:cNvPr id="38" name="コンテンツ プレースホルダー 4">
              <a:extLst>
                <a:ext uri="{FF2B5EF4-FFF2-40B4-BE49-F238E27FC236}">
                  <a16:creationId xmlns:a16="http://schemas.microsoft.com/office/drawing/2014/main" id="{FD16DF9B-50DF-41A8-9E28-93FE0005B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47" y="4413754"/>
              <a:ext cx="403581" cy="403581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751AF0-56EB-4AE6-882B-440EAD4CADAC}"/>
                </a:ext>
              </a:extLst>
            </p:cNvPr>
            <p:cNvSpPr txBox="1"/>
            <p:nvPr/>
          </p:nvSpPr>
          <p:spPr>
            <a:xfrm>
              <a:off x="6593857" y="1102368"/>
              <a:ext cx="3645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Cloud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システムソフトウェア構成</a:t>
              </a:r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34B1E94C-6E98-43F2-A64E-CDED72FF75FC}"/>
                </a:ext>
              </a:extLst>
            </p:cNvPr>
            <p:cNvSpPr/>
            <p:nvPr/>
          </p:nvSpPr>
          <p:spPr>
            <a:xfrm flipH="1" flipV="1">
              <a:off x="9670343" y="3536636"/>
              <a:ext cx="1545282" cy="429457"/>
            </a:xfrm>
            <a:custGeom>
              <a:avLst/>
              <a:gdLst>
                <a:gd name="connsiteX0" fmla="*/ 0 w 1694457"/>
                <a:gd name="connsiteY0" fmla="*/ 56763 h 429457"/>
                <a:gd name="connsiteX1" fmla="*/ 797392 w 1694457"/>
                <a:gd name="connsiteY1" fmla="*/ 30762 h 429457"/>
                <a:gd name="connsiteX2" fmla="*/ 1694457 w 1694457"/>
                <a:gd name="connsiteY2" fmla="*/ 429457 h 42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457" h="429457">
                  <a:moveTo>
                    <a:pt x="0" y="56763"/>
                  </a:moveTo>
                  <a:cubicBezTo>
                    <a:pt x="257491" y="12704"/>
                    <a:pt x="514983" y="-31354"/>
                    <a:pt x="797392" y="30762"/>
                  </a:cubicBezTo>
                  <a:cubicBezTo>
                    <a:pt x="1079802" y="92878"/>
                    <a:pt x="1387129" y="261167"/>
                    <a:pt x="1694457" y="42945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headEnd type="arrow" w="lg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F38589FF-3AE7-40D7-AACF-814853BF0216}"/>
                </a:ext>
              </a:extLst>
            </p:cNvPr>
            <p:cNvSpPr txBox="1"/>
            <p:nvPr/>
          </p:nvSpPr>
          <p:spPr>
            <a:xfrm>
              <a:off x="10669273" y="2862641"/>
              <a:ext cx="1036232" cy="36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警報設定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8F56D27-A9EC-421B-8B8A-E7C1B2DD0175}"/>
                </a:ext>
              </a:extLst>
            </p:cNvPr>
            <p:cNvSpPr txBox="1"/>
            <p:nvPr/>
          </p:nvSpPr>
          <p:spPr>
            <a:xfrm>
              <a:off x="8662824" y="4924398"/>
              <a:ext cx="1036232" cy="36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警報検知</a:t>
              </a:r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E9C1C6A3-FD9E-4F0C-9BEB-5FA354C3DC5E}"/>
                </a:ext>
              </a:extLst>
            </p:cNvPr>
            <p:cNvSpPr/>
            <p:nvPr/>
          </p:nvSpPr>
          <p:spPr>
            <a:xfrm>
              <a:off x="2255623" y="2086000"/>
              <a:ext cx="1208818" cy="24927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4DCF52E9-307C-4D48-AF7A-61DF543F8093}"/>
                </a:ext>
              </a:extLst>
            </p:cNvPr>
            <p:cNvSpPr/>
            <p:nvPr/>
          </p:nvSpPr>
          <p:spPr>
            <a:xfrm>
              <a:off x="8710261" y="2959833"/>
              <a:ext cx="1400237" cy="1968032"/>
            </a:xfrm>
            <a:prstGeom prst="round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249C71F9-283D-4B43-8738-1270863E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8011" y="3804804"/>
              <a:ext cx="1204481" cy="1050707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46C18127-B066-43B3-9C13-9E8DB8AB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67729" y="2884049"/>
              <a:ext cx="1067787" cy="963869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0519ABEA-2A99-422D-B276-C5EC5FEAE05F}"/>
                </a:ext>
              </a:extLst>
            </p:cNvPr>
            <p:cNvSpPr txBox="1"/>
            <p:nvPr/>
          </p:nvSpPr>
          <p:spPr>
            <a:xfrm>
              <a:off x="7098011" y="49451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データベース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F59DD16-B74C-487C-890C-B8F6DB8E3CB4}"/>
                </a:ext>
              </a:extLst>
            </p:cNvPr>
            <p:cNvSpPr txBox="1"/>
            <p:nvPr/>
          </p:nvSpPr>
          <p:spPr>
            <a:xfrm>
              <a:off x="5891509" y="383484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サーバー</a:t>
              </a:r>
            </a:p>
          </p:txBody>
        </p:sp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AF80F17B-115E-4468-9E05-A07FBCDDB344}"/>
                </a:ext>
              </a:extLst>
            </p:cNvPr>
            <p:cNvSpPr/>
            <p:nvPr/>
          </p:nvSpPr>
          <p:spPr>
            <a:xfrm>
              <a:off x="3589651" y="4275355"/>
              <a:ext cx="1783046" cy="1293242"/>
            </a:xfrm>
            <a:prstGeom prst="round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9331F0C3-4E72-400D-986F-E71625265E60}"/>
                </a:ext>
              </a:extLst>
            </p:cNvPr>
            <p:cNvSpPr txBox="1"/>
            <p:nvPr/>
          </p:nvSpPr>
          <p:spPr>
            <a:xfrm>
              <a:off x="2241477" y="246104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リピーター兼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停電センサー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0D9DC50-F9D0-4C3A-8A18-8E6767F3EF72}"/>
                </a:ext>
              </a:extLst>
            </p:cNvPr>
            <p:cNvSpPr txBox="1"/>
            <p:nvPr/>
          </p:nvSpPr>
          <p:spPr>
            <a:xfrm>
              <a:off x="7434659" y="1715341"/>
              <a:ext cx="2533381" cy="55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クラウド</a:t>
              </a:r>
              <a:endParaRPr kumimoji="1" lang="ja-JP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21C5AEE-3276-4293-BF30-FC70DBA03FF2}"/>
                </a:ext>
              </a:extLst>
            </p:cNvPr>
            <p:cNvSpPr txBox="1"/>
            <p:nvPr/>
          </p:nvSpPr>
          <p:spPr>
            <a:xfrm>
              <a:off x="4337522" y="368332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中継機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F1C40F7E-7DB9-4DB4-8D10-1F6BBD56ABD4}"/>
                </a:ext>
              </a:extLst>
            </p:cNvPr>
            <p:cNvSpPr/>
            <p:nvPr/>
          </p:nvSpPr>
          <p:spPr>
            <a:xfrm>
              <a:off x="2447113" y="3017405"/>
              <a:ext cx="1819001" cy="700279"/>
            </a:xfrm>
            <a:prstGeom prst="ellipse">
              <a:avLst/>
            </a:prstGeom>
            <a:gradFill flip="none" rotWithShape="1"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Picture 2" descr="ZigBee Routers:RM-23B-ZBS">
              <a:extLst>
                <a:ext uri="{FF2B5EF4-FFF2-40B4-BE49-F238E27FC236}">
                  <a16:creationId xmlns:a16="http://schemas.microsoft.com/office/drawing/2014/main" id="{C09E73BA-7270-4CAF-9C56-857614B46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657" y="3072803"/>
              <a:ext cx="586954" cy="586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B42B7D54-8397-4C80-ADB4-DE10C04F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5400000">
              <a:off x="3707523" y="3053829"/>
              <a:ext cx="365127" cy="630279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60E0BEB2-79DC-4F5E-9198-ABB3DBC905C6}"/>
                </a:ext>
              </a:extLst>
            </p:cNvPr>
            <p:cNvSpPr txBox="1"/>
            <p:nvPr/>
          </p:nvSpPr>
          <p:spPr>
            <a:xfrm>
              <a:off x="3334310" y="2913171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レシーバー</a:t>
              </a:r>
            </a:p>
          </p:txBody>
        </p:sp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06F1CB6-1AF3-4E2B-9EFC-2CF3E361E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11181" y="4627978"/>
              <a:ext cx="609653" cy="739204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0759019E-29C9-46B9-BD15-A6D5BB818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70022" y="5439717"/>
              <a:ext cx="1017699" cy="505182"/>
            </a:xfrm>
            <a:prstGeom prst="rect">
              <a:avLst/>
            </a:prstGeom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D718E96-67A3-45B4-8AE2-4AE7D12038FC}"/>
                </a:ext>
              </a:extLst>
            </p:cNvPr>
            <p:cNvSpPr txBox="1"/>
            <p:nvPr/>
          </p:nvSpPr>
          <p:spPr>
            <a:xfrm>
              <a:off x="1375912" y="1381005"/>
              <a:ext cx="182554" cy="393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69053E9F-F781-45FF-9562-F2A65C0A5270}"/>
                </a:ext>
              </a:extLst>
            </p:cNvPr>
            <p:cNvSpPr txBox="1"/>
            <p:nvPr/>
          </p:nvSpPr>
          <p:spPr>
            <a:xfrm>
              <a:off x="1054273" y="3175409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温湿度センサー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9889582-D8C7-4AF0-9A64-2535F6C04388}"/>
                </a:ext>
              </a:extLst>
            </p:cNvPr>
            <p:cNvSpPr txBox="1"/>
            <p:nvPr/>
          </p:nvSpPr>
          <p:spPr>
            <a:xfrm>
              <a:off x="1054273" y="4455340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温湿度センサー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56E69B6-2120-4861-9B97-A583A8A994A5}"/>
                </a:ext>
              </a:extLst>
            </p:cNvPr>
            <p:cNvSpPr txBox="1"/>
            <p:nvPr/>
          </p:nvSpPr>
          <p:spPr>
            <a:xfrm>
              <a:off x="2506492" y="5260350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監視状況表示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67" name="図 8">
              <a:extLst>
                <a:ext uri="{FF2B5EF4-FFF2-40B4-BE49-F238E27FC236}">
                  <a16:creationId xmlns:a16="http://schemas.microsoft.com/office/drawing/2014/main" id="{534F826A-2540-4154-9471-85280428A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658" y="5523144"/>
              <a:ext cx="568325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6D0EFC1-C49C-407A-B725-1768258CE2F1}"/>
                </a:ext>
              </a:extLst>
            </p:cNvPr>
            <p:cNvSpPr txBox="1"/>
            <p:nvPr/>
          </p:nvSpPr>
          <p:spPr>
            <a:xfrm>
              <a:off x="6912639" y="1382680"/>
              <a:ext cx="182554" cy="393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A4FC4A17-4EE6-455E-B747-5B4E9398CF50}"/>
                </a:ext>
              </a:extLst>
            </p:cNvPr>
            <p:cNvSpPr txBox="1"/>
            <p:nvPr/>
          </p:nvSpPr>
          <p:spPr>
            <a:xfrm>
              <a:off x="1932258" y="1102627"/>
              <a:ext cx="283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Data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収集システムの構造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6DF4C29-5E59-4F9E-AC51-4C7D26C576DE}"/>
                </a:ext>
              </a:extLst>
            </p:cNvPr>
            <p:cNvSpPr txBox="1"/>
            <p:nvPr/>
          </p:nvSpPr>
          <p:spPr>
            <a:xfrm>
              <a:off x="709587" y="5522138"/>
              <a:ext cx="1386948" cy="3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最大</a:t>
              </a:r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88</a:t>
              </a:r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</a:p>
          </p:txBody>
        </p:sp>
      </p:grp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72C7BCA9-5DE0-425B-9E65-6C8AEA3FBD51}"/>
              </a:ext>
            </a:extLst>
          </p:cNvPr>
          <p:cNvSpPr/>
          <p:nvPr/>
        </p:nvSpPr>
        <p:spPr>
          <a:xfrm>
            <a:off x="4991265" y="4705296"/>
            <a:ext cx="6522720" cy="1634793"/>
          </a:xfrm>
          <a:custGeom>
            <a:avLst/>
            <a:gdLst>
              <a:gd name="connsiteX0" fmla="*/ 6248400 w 6248400"/>
              <a:gd name="connsiteY0" fmla="*/ 0 h 1327595"/>
              <a:gd name="connsiteX1" fmla="*/ 5892800 w 6248400"/>
              <a:gd name="connsiteY1" fmla="*/ 670560 h 1327595"/>
              <a:gd name="connsiteX2" fmla="*/ 4541520 w 6248400"/>
              <a:gd name="connsiteY2" fmla="*/ 1137920 h 1327595"/>
              <a:gd name="connsiteX3" fmla="*/ 1259840 w 6248400"/>
              <a:gd name="connsiteY3" fmla="*/ 1300480 h 1327595"/>
              <a:gd name="connsiteX4" fmla="*/ 0 w 6248400"/>
              <a:gd name="connsiteY4" fmla="*/ 609600 h 1327595"/>
              <a:gd name="connsiteX5" fmla="*/ 0 w 6248400"/>
              <a:gd name="connsiteY5" fmla="*/ 609600 h 1327595"/>
              <a:gd name="connsiteX0" fmla="*/ 6248400 w 6248400"/>
              <a:gd name="connsiteY0" fmla="*/ 0 h 1479805"/>
              <a:gd name="connsiteX1" fmla="*/ 5892800 w 6248400"/>
              <a:gd name="connsiteY1" fmla="*/ 670560 h 1479805"/>
              <a:gd name="connsiteX2" fmla="*/ 4541520 w 6248400"/>
              <a:gd name="connsiteY2" fmla="*/ 1137920 h 1479805"/>
              <a:gd name="connsiteX3" fmla="*/ 1239520 w 6248400"/>
              <a:gd name="connsiteY3" fmla="*/ 1463040 h 1479805"/>
              <a:gd name="connsiteX4" fmla="*/ 0 w 6248400"/>
              <a:gd name="connsiteY4" fmla="*/ 609600 h 1479805"/>
              <a:gd name="connsiteX5" fmla="*/ 0 w 6248400"/>
              <a:gd name="connsiteY5" fmla="*/ 609600 h 1479805"/>
              <a:gd name="connsiteX0" fmla="*/ 6248400 w 6248400"/>
              <a:gd name="connsiteY0" fmla="*/ 0 h 1583755"/>
              <a:gd name="connsiteX1" fmla="*/ 5892800 w 6248400"/>
              <a:gd name="connsiteY1" fmla="*/ 670560 h 1583755"/>
              <a:gd name="connsiteX2" fmla="*/ 4582160 w 6248400"/>
              <a:gd name="connsiteY2" fmla="*/ 1493520 h 1583755"/>
              <a:gd name="connsiteX3" fmla="*/ 1239520 w 6248400"/>
              <a:gd name="connsiteY3" fmla="*/ 1463040 h 1583755"/>
              <a:gd name="connsiteX4" fmla="*/ 0 w 6248400"/>
              <a:gd name="connsiteY4" fmla="*/ 609600 h 1583755"/>
              <a:gd name="connsiteX5" fmla="*/ 0 w 6248400"/>
              <a:gd name="connsiteY5" fmla="*/ 609600 h 1583755"/>
              <a:gd name="connsiteX0" fmla="*/ 6248400 w 6248400"/>
              <a:gd name="connsiteY0" fmla="*/ 0 h 1564644"/>
              <a:gd name="connsiteX1" fmla="*/ 5923280 w 6248400"/>
              <a:gd name="connsiteY1" fmla="*/ 965200 h 1564644"/>
              <a:gd name="connsiteX2" fmla="*/ 4582160 w 6248400"/>
              <a:gd name="connsiteY2" fmla="*/ 1493520 h 1564644"/>
              <a:gd name="connsiteX3" fmla="*/ 1239520 w 6248400"/>
              <a:gd name="connsiteY3" fmla="*/ 1463040 h 1564644"/>
              <a:gd name="connsiteX4" fmla="*/ 0 w 6248400"/>
              <a:gd name="connsiteY4" fmla="*/ 609600 h 1564644"/>
              <a:gd name="connsiteX5" fmla="*/ 0 w 6248400"/>
              <a:gd name="connsiteY5" fmla="*/ 609600 h 1564644"/>
              <a:gd name="connsiteX0" fmla="*/ 6248400 w 6248400"/>
              <a:gd name="connsiteY0" fmla="*/ 0 h 1568467"/>
              <a:gd name="connsiteX1" fmla="*/ 5882640 w 6248400"/>
              <a:gd name="connsiteY1" fmla="*/ 904240 h 1568467"/>
              <a:gd name="connsiteX2" fmla="*/ 4582160 w 6248400"/>
              <a:gd name="connsiteY2" fmla="*/ 1493520 h 1568467"/>
              <a:gd name="connsiteX3" fmla="*/ 1239520 w 6248400"/>
              <a:gd name="connsiteY3" fmla="*/ 1463040 h 1568467"/>
              <a:gd name="connsiteX4" fmla="*/ 0 w 6248400"/>
              <a:gd name="connsiteY4" fmla="*/ 609600 h 1568467"/>
              <a:gd name="connsiteX5" fmla="*/ 0 w 6248400"/>
              <a:gd name="connsiteY5" fmla="*/ 609600 h 1568467"/>
              <a:gd name="connsiteX0" fmla="*/ 6278880 w 6278880"/>
              <a:gd name="connsiteY0" fmla="*/ 0 h 1568467"/>
              <a:gd name="connsiteX1" fmla="*/ 5913120 w 6278880"/>
              <a:gd name="connsiteY1" fmla="*/ 904240 h 1568467"/>
              <a:gd name="connsiteX2" fmla="*/ 4612640 w 6278880"/>
              <a:gd name="connsiteY2" fmla="*/ 1493520 h 1568467"/>
              <a:gd name="connsiteX3" fmla="*/ 1270000 w 6278880"/>
              <a:gd name="connsiteY3" fmla="*/ 1463040 h 1568467"/>
              <a:gd name="connsiteX4" fmla="*/ 30480 w 6278880"/>
              <a:gd name="connsiteY4" fmla="*/ 609600 h 1568467"/>
              <a:gd name="connsiteX5" fmla="*/ 0 w 6278880"/>
              <a:gd name="connsiteY5" fmla="*/ 640080 h 1568467"/>
              <a:gd name="connsiteX0" fmla="*/ 6278880 w 6278880"/>
              <a:gd name="connsiteY0" fmla="*/ 0 h 1568467"/>
              <a:gd name="connsiteX1" fmla="*/ 5913120 w 6278880"/>
              <a:gd name="connsiteY1" fmla="*/ 904240 h 1568467"/>
              <a:gd name="connsiteX2" fmla="*/ 4612640 w 6278880"/>
              <a:gd name="connsiteY2" fmla="*/ 1493520 h 1568467"/>
              <a:gd name="connsiteX3" fmla="*/ 1270000 w 6278880"/>
              <a:gd name="connsiteY3" fmla="*/ 1463040 h 1568467"/>
              <a:gd name="connsiteX4" fmla="*/ 30480 w 6278880"/>
              <a:gd name="connsiteY4" fmla="*/ 609600 h 1568467"/>
              <a:gd name="connsiteX5" fmla="*/ 0 w 6278880"/>
              <a:gd name="connsiteY5" fmla="*/ 243840 h 1568467"/>
              <a:gd name="connsiteX0" fmla="*/ 6278880 w 6278880"/>
              <a:gd name="connsiteY0" fmla="*/ 0 h 1537583"/>
              <a:gd name="connsiteX1" fmla="*/ 5913120 w 6278880"/>
              <a:gd name="connsiteY1" fmla="*/ 904240 h 1537583"/>
              <a:gd name="connsiteX2" fmla="*/ 4612640 w 6278880"/>
              <a:gd name="connsiteY2" fmla="*/ 1493520 h 1537583"/>
              <a:gd name="connsiteX3" fmla="*/ 1270000 w 6278880"/>
              <a:gd name="connsiteY3" fmla="*/ 1463040 h 1537583"/>
              <a:gd name="connsiteX4" fmla="*/ 213360 w 6278880"/>
              <a:gd name="connsiteY4" fmla="*/ 1209040 h 1537583"/>
              <a:gd name="connsiteX5" fmla="*/ 0 w 6278880"/>
              <a:gd name="connsiteY5" fmla="*/ 243840 h 1537583"/>
              <a:gd name="connsiteX0" fmla="*/ 6278880 w 6278880"/>
              <a:gd name="connsiteY0" fmla="*/ 0 h 1537583"/>
              <a:gd name="connsiteX1" fmla="*/ 5913120 w 6278880"/>
              <a:gd name="connsiteY1" fmla="*/ 904240 h 1537583"/>
              <a:gd name="connsiteX2" fmla="*/ 4612640 w 6278880"/>
              <a:gd name="connsiteY2" fmla="*/ 1493520 h 1537583"/>
              <a:gd name="connsiteX3" fmla="*/ 1270000 w 6278880"/>
              <a:gd name="connsiteY3" fmla="*/ 1463040 h 1537583"/>
              <a:gd name="connsiteX4" fmla="*/ 213360 w 6278880"/>
              <a:gd name="connsiteY4" fmla="*/ 1209040 h 1537583"/>
              <a:gd name="connsiteX5" fmla="*/ 0 w 6278880"/>
              <a:gd name="connsiteY5" fmla="*/ 233680 h 1537583"/>
              <a:gd name="connsiteX0" fmla="*/ 6278880 w 6278880"/>
              <a:gd name="connsiteY0" fmla="*/ 0 h 1547921"/>
              <a:gd name="connsiteX1" fmla="*/ 5913120 w 6278880"/>
              <a:gd name="connsiteY1" fmla="*/ 904240 h 1547921"/>
              <a:gd name="connsiteX2" fmla="*/ 4612640 w 6278880"/>
              <a:gd name="connsiteY2" fmla="*/ 1493520 h 1547921"/>
              <a:gd name="connsiteX3" fmla="*/ 1270000 w 6278880"/>
              <a:gd name="connsiteY3" fmla="*/ 1463040 h 1547921"/>
              <a:gd name="connsiteX4" fmla="*/ 162560 w 6278880"/>
              <a:gd name="connsiteY4" fmla="*/ 975360 h 1547921"/>
              <a:gd name="connsiteX5" fmla="*/ 0 w 6278880"/>
              <a:gd name="connsiteY5" fmla="*/ 233680 h 1547921"/>
              <a:gd name="connsiteX0" fmla="*/ 6278880 w 6278880"/>
              <a:gd name="connsiteY0" fmla="*/ 0 h 1547921"/>
              <a:gd name="connsiteX1" fmla="*/ 5913120 w 6278880"/>
              <a:gd name="connsiteY1" fmla="*/ 904240 h 1547921"/>
              <a:gd name="connsiteX2" fmla="*/ 4612640 w 6278880"/>
              <a:gd name="connsiteY2" fmla="*/ 1493520 h 1547921"/>
              <a:gd name="connsiteX3" fmla="*/ 1270000 w 6278880"/>
              <a:gd name="connsiteY3" fmla="*/ 1463040 h 1547921"/>
              <a:gd name="connsiteX4" fmla="*/ 162560 w 6278880"/>
              <a:gd name="connsiteY4" fmla="*/ 975360 h 1547921"/>
              <a:gd name="connsiteX5" fmla="*/ 0 w 6278880"/>
              <a:gd name="connsiteY5" fmla="*/ 233680 h 1547921"/>
              <a:gd name="connsiteX0" fmla="*/ 6278880 w 6278880"/>
              <a:gd name="connsiteY0" fmla="*/ 0 h 1580836"/>
              <a:gd name="connsiteX1" fmla="*/ 5913120 w 6278880"/>
              <a:gd name="connsiteY1" fmla="*/ 904240 h 1580836"/>
              <a:gd name="connsiteX2" fmla="*/ 4612640 w 6278880"/>
              <a:gd name="connsiteY2" fmla="*/ 1493520 h 1580836"/>
              <a:gd name="connsiteX3" fmla="*/ 1971040 w 6278880"/>
              <a:gd name="connsiteY3" fmla="*/ 1524000 h 1580836"/>
              <a:gd name="connsiteX4" fmla="*/ 162560 w 6278880"/>
              <a:gd name="connsiteY4" fmla="*/ 975360 h 1580836"/>
              <a:gd name="connsiteX5" fmla="*/ 0 w 6278880"/>
              <a:gd name="connsiteY5" fmla="*/ 233680 h 1580836"/>
              <a:gd name="connsiteX0" fmla="*/ 6278880 w 6278880"/>
              <a:gd name="connsiteY0" fmla="*/ 0 h 1564006"/>
              <a:gd name="connsiteX1" fmla="*/ 5913120 w 6278880"/>
              <a:gd name="connsiteY1" fmla="*/ 904240 h 1564006"/>
              <a:gd name="connsiteX2" fmla="*/ 4612640 w 6278880"/>
              <a:gd name="connsiteY2" fmla="*/ 1493520 h 1564006"/>
              <a:gd name="connsiteX3" fmla="*/ 1971040 w 6278880"/>
              <a:gd name="connsiteY3" fmla="*/ 1524000 h 1564006"/>
              <a:gd name="connsiteX4" fmla="*/ 457200 w 6278880"/>
              <a:gd name="connsiteY4" fmla="*/ 1229360 h 1564006"/>
              <a:gd name="connsiteX5" fmla="*/ 0 w 6278880"/>
              <a:gd name="connsiteY5" fmla="*/ 233680 h 1564006"/>
              <a:gd name="connsiteX0" fmla="*/ 6278880 w 6278880"/>
              <a:gd name="connsiteY0" fmla="*/ 0 h 1564006"/>
              <a:gd name="connsiteX1" fmla="*/ 5913120 w 6278880"/>
              <a:gd name="connsiteY1" fmla="*/ 904240 h 1564006"/>
              <a:gd name="connsiteX2" fmla="*/ 4612640 w 6278880"/>
              <a:gd name="connsiteY2" fmla="*/ 1493520 h 1564006"/>
              <a:gd name="connsiteX3" fmla="*/ 1971040 w 6278880"/>
              <a:gd name="connsiteY3" fmla="*/ 1524000 h 1564006"/>
              <a:gd name="connsiteX4" fmla="*/ 457200 w 6278880"/>
              <a:gd name="connsiteY4" fmla="*/ 1229360 h 1564006"/>
              <a:gd name="connsiteX5" fmla="*/ 0 w 6278880"/>
              <a:gd name="connsiteY5" fmla="*/ 233680 h 1564006"/>
              <a:gd name="connsiteX0" fmla="*/ 6278880 w 6278880"/>
              <a:gd name="connsiteY0" fmla="*/ 0 h 1567899"/>
              <a:gd name="connsiteX1" fmla="*/ 5913120 w 6278880"/>
              <a:gd name="connsiteY1" fmla="*/ 904240 h 1567899"/>
              <a:gd name="connsiteX2" fmla="*/ 4612640 w 6278880"/>
              <a:gd name="connsiteY2" fmla="*/ 1493520 h 1567899"/>
              <a:gd name="connsiteX3" fmla="*/ 1971040 w 6278880"/>
              <a:gd name="connsiteY3" fmla="*/ 1524000 h 1567899"/>
              <a:gd name="connsiteX4" fmla="*/ 487680 w 6278880"/>
              <a:gd name="connsiteY4" fmla="*/ 1168400 h 1567899"/>
              <a:gd name="connsiteX5" fmla="*/ 0 w 6278880"/>
              <a:gd name="connsiteY5" fmla="*/ 233680 h 1567899"/>
              <a:gd name="connsiteX0" fmla="*/ 6360160 w 6360160"/>
              <a:gd name="connsiteY0" fmla="*/ 0 h 2197819"/>
              <a:gd name="connsiteX1" fmla="*/ 5913120 w 6360160"/>
              <a:gd name="connsiteY1" fmla="*/ 1534160 h 2197819"/>
              <a:gd name="connsiteX2" fmla="*/ 4612640 w 6360160"/>
              <a:gd name="connsiteY2" fmla="*/ 2123440 h 2197819"/>
              <a:gd name="connsiteX3" fmla="*/ 1971040 w 6360160"/>
              <a:gd name="connsiteY3" fmla="*/ 2153920 h 2197819"/>
              <a:gd name="connsiteX4" fmla="*/ 487680 w 6360160"/>
              <a:gd name="connsiteY4" fmla="*/ 1798320 h 2197819"/>
              <a:gd name="connsiteX5" fmla="*/ 0 w 6360160"/>
              <a:gd name="connsiteY5" fmla="*/ 863600 h 2197819"/>
              <a:gd name="connsiteX0" fmla="*/ 6360160 w 6360160"/>
              <a:gd name="connsiteY0" fmla="*/ 0 h 2196607"/>
              <a:gd name="connsiteX1" fmla="*/ 6096000 w 6360160"/>
              <a:gd name="connsiteY1" fmla="*/ 1554480 h 2196607"/>
              <a:gd name="connsiteX2" fmla="*/ 4612640 w 6360160"/>
              <a:gd name="connsiteY2" fmla="*/ 2123440 h 2196607"/>
              <a:gd name="connsiteX3" fmla="*/ 1971040 w 6360160"/>
              <a:gd name="connsiteY3" fmla="*/ 2153920 h 2196607"/>
              <a:gd name="connsiteX4" fmla="*/ 487680 w 6360160"/>
              <a:gd name="connsiteY4" fmla="*/ 1798320 h 2196607"/>
              <a:gd name="connsiteX5" fmla="*/ 0 w 6360160"/>
              <a:gd name="connsiteY5" fmla="*/ 863600 h 2196607"/>
              <a:gd name="connsiteX0" fmla="*/ 6360160 w 6360160"/>
              <a:gd name="connsiteY0" fmla="*/ 0 h 2196607"/>
              <a:gd name="connsiteX1" fmla="*/ 6004560 w 6360160"/>
              <a:gd name="connsiteY1" fmla="*/ 1554480 h 2196607"/>
              <a:gd name="connsiteX2" fmla="*/ 4612640 w 6360160"/>
              <a:gd name="connsiteY2" fmla="*/ 2123440 h 2196607"/>
              <a:gd name="connsiteX3" fmla="*/ 1971040 w 6360160"/>
              <a:gd name="connsiteY3" fmla="*/ 2153920 h 2196607"/>
              <a:gd name="connsiteX4" fmla="*/ 487680 w 6360160"/>
              <a:gd name="connsiteY4" fmla="*/ 1798320 h 2196607"/>
              <a:gd name="connsiteX5" fmla="*/ 0 w 6360160"/>
              <a:gd name="connsiteY5" fmla="*/ 863600 h 2196607"/>
              <a:gd name="connsiteX0" fmla="*/ 6360160 w 6360160"/>
              <a:gd name="connsiteY0" fmla="*/ 0 h 2203321"/>
              <a:gd name="connsiteX1" fmla="*/ 5935212 w 6360160"/>
              <a:gd name="connsiteY1" fmla="*/ 1444848 h 2203321"/>
              <a:gd name="connsiteX2" fmla="*/ 4612640 w 6360160"/>
              <a:gd name="connsiteY2" fmla="*/ 2123440 h 2203321"/>
              <a:gd name="connsiteX3" fmla="*/ 1971040 w 6360160"/>
              <a:gd name="connsiteY3" fmla="*/ 2153920 h 2203321"/>
              <a:gd name="connsiteX4" fmla="*/ 487680 w 6360160"/>
              <a:gd name="connsiteY4" fmla="*/ 1798320 h 2203321"/>
              <a:gd name="connsiteX5" fmla="*/ 0 w 6360160"/>
              <a:gd name="connsiteY5" fmla="*/ 863600 h 2203321"/>
              <a:gd name="connsiteX0" fmla="*/ 6360160 w 6360160"/>
              <a:gd name="connsiteY0" fmla="*/ 0 h 2196733"/>
              <a:gd name="connsiteX1" fmla="*/ 5935212 w 6360160"/>
              <a:gd name="connsiteY1" fmla="*/ 1444848 h 2196733"/>
              <a:gd name="connsiteX2" fmla="*/ 4612640 w 6360160"/>
              <a:gd name="connsiteY2" fmla="*/ 2123440 h 2196733"/>
              <a:gd name="connsiteX3" fmla="*/ 1971040 w 6360160"/>
              <a:gd name="connsiteY3" fmla="*/ 2153920 h 2196733"/>
              <a:gd name="connsiteX4" fmla="*/ 477774 w 6360160"/>
              <a:gd name="connsiteY4" fmla="*/ 1907952 h 2196733"/>
              <a:gd name="connsiteX5" fmla="*/ 0 w 6360160"/>
              <a:gd name="connsiteY5" fmla="*/ 863600 h 2196733"/>
              <a:gd name="connsiteX0" fmla="*/ 6360160 w 6360160"/>
              <a:gd name="connsiteY0" fmla="*/ 0 h 2189888"/>
              <a:gd name="connsiteX1" fmla="*/ 5935212 w 6360160"/>
              <a:gd name="connsiteY1" fmla="*/ 1444848 h 2189888"/>
              <a:gd name="connsiteX2" fmla="*/ 4612640 w 6360160"/>
              <a:gd name="connsiteY2" fmla="*/ 2123440 h 2189888"/>
              <a:gd name="connsiteX3" fmla="*/ 1971040 w 6360160"/>
              <a:gd name="connsiteY3" fmla="*/ 2153920 h 2189888"/>
              <a:gd name="connsiteX4" fmla="*/ 517401 w 6360160"/>
              <a:gd name="connsiteY4" fmla="*/ 2031287 h 2189888"/>
              <a:gd name="connsiteX5" fmla="*/ 0 w 6360160"/>
              <a:gd name="connsiteY5" fmla="*/ 863600 h 2189888"/>
              <a:gd name="connsiteX0" fmla="*/ 6360160 w 6360160"/>
              <a:gd name="connsiteY0" fmla="*/ 0 h 2193609"/>
              <a:gd name="connsiteX1" fmla="*/ 5935212 w 6360160"/>
              <a:gd name="connsiteY1" fmla="*/ 1444848 h 2193609"/>
              <a:gd name="connsiteX2" fmla="*/ 4612640 w 6360160"/>
              <a:gd name="connsiteY2" fmla="*/ 2123440 h 2193609"/>
              <a:gd name="connsiteX3" fmla="*/ 1971040 w 6360160"/>
              <a:gd name="connsiteY3" fmla="*/ 2153920 h 2193609"/>
              <a:gd name="connsiteX4" fmla="*/ 586748 w 6360160"/>
              <a:gd name="connsiteY4" fmla="*/ 1962768 h 2193609"/>
              <a:gd name="connsiteX5" fmla="*/ 0 w 6360160"/>
              <a:gd name="connsiteY5" fmla="*/ 863600 h 2193609"/>
              <a:gd name="connsiteX0" fmla="*/ 6360160 w 6360160"/>
              <a:gd name="connsiteY0" fmla="*/ 0 h 2195157"/>
              <a:gd name="connsiteX1" fmla="*/ 5935212 w 6360160"/>
              <a:gd name="connsiteY1" fmla="*/ 1444848 h 2195157"/>
              <a:gd name="connsiteX2" fmla="*/ 4612640 w 6360160"/>
              <a:gd name="connsiteY2" fmla="*/ 2123440 h 2195157"/>
              <a:gd name="connsiteX3" fmla="*/ 1971040 w 6360160"/>
              <a:gd name="connsiteY3" fmla="*/ 2153920 h 2195157"/>
              <a:gd name="connsiteX4" fmla="*/ 547121 w 6360160"/>
              <a:gd name="connsiteY4" fmla="*/ 1935360 h 2195157"/>
              <a:gd name="connsiteX5" fmla="*/ 0 w 6360160"/>
              <a:gd name="connsiteY5" fmla="*/ 863600 h 2195157"/>
              <a:gd name="connsiteX0" fmla="*/ 6360160 w 6360160"/>
              <a:gd name="connsiteY0" fmla="*/ 0 h 2205032"/>
              <a:gd name="connsiteX1" fmla="*/ 5935212 w 6360160"/>
              <a:gd name="connsiteY1" fmla="*/ 1444848 h 2205032"/>
              <a:gd name="connsiteX2" fmla="*/ 4612640 w 6360160"/>
              <a:gd name="connsiteY2" fmla="*/ 2123440 h 2205032"/>
              <a:gd name="connsiteX3" fmla="*/ 1971040 w 6360160"/>
              <a:gd name="connsiteY3" fmla="*/ 2153920 h 2205032"/>
              <a:gd name="connsiteX4" fmla="*/ 418333 w 6360160"/>
              <a:gd name="connsiteY4" fmla="*/ 1770913 h 2205032"/>
              <a:gd name="connsiteX5" fmla="*/ 0 w 6360160"/>
              <a:gd name="connsiteY5" fmla="*/ 863600 h 22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0160" h="2205032">
                <a:moveTo>
                  <a:pt x="6360160" y="0"/>
                </a:moveTo>
                <a:cubicBezTo>
                  <a:pt x="6324600" y="240453"/>
                  <a:pt x="6226465" y="1090941"/>
                  <a:pt x="5935212" y="1444848"/>
                </a:cubicBezTo>
                <a:cubicBezTo>
                  <a:pt x="5643959" y="1798755"/>
                  <a:pt x="5273335" y="2005261"/>
                  <a:pt x="4612640" y="2123440"/>
                </a:cubicBezTo>
                <a:cubicBezTo>
                  <a:pt x="3951945" y="2241619"/>
                  <a:pt x="2670091" y="2212674"/>
                  <a:pt x="1971040" y="2153920"/>
                </a:cubicBezTo>
                <a:cubicBezTo>
                  <a:pt x="1271989" y="2095166"/>
                  <a:pt x="418333" y="1770913"/>
                  <a:pt x="418333" y="1770913"/>
                </a:cubicBezTo>
                <a:cubicBezTo>
                  <a:pt x="59346" y="1442406"/>
                  <a:pt x="54187" y="1110827"/>
                  <a:pt x="0" y="863600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sysDash"/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2AF9E2-8E3A-424B-B051-D2C5D1221EFC}"/>
              </a:ext>
            </a:extLst>
          </p:cNvPr>
          <p:cNvSpPr txBox="1"/>
          <p:nvPr/>
        </p:nvSpPr>
        <p:spPr>
          <a:xfrm>
            <a:off x="5333149" y="1836127"/>
            <a:ext cx="1009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LTE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ルータ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</a:p>
        </p:txBody>
      </p:sp>
      <p:pic>
        <p:nvPicPr>
          <p:cNvPr id="71" name="図 70" descr="リモコンのアップ&#10;&#10;中程度の精度で自動的に生成された説明">
            <a:extLst>
              <a:ext uri="{FF2B5EF4-FFF2-40B4-BE49-F238E27FC236}">
                <a16:creationId xmlns:a16="http://schemas.microsoft.com/office/drawing/2014/main" id="{C51E4FA0-07D0-44EB-ADA8-CB3B87B229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972" y="2160145"/>
            <a:ext cx="599574" cy="449681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ACF0459-A5F8-47CD-AFB4-240F5041944F}"/>
              </a:ext>
            </a:extLst>
          </p:cNvPr>
          <p:cNvSpPr txBox="1"/>
          <p:nvPr/>
        </p:nvSpPr>
        <p:spPr>
          <a:xfrm>
            <a:off x="1035711" y="2464696"/>
            <a:ext cx="1276934" cy="260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温湿度センサー</a:t>
            </a:r>
          </a:p>
        </p:txBody>
      </p:sp>
    </p:spTree>
    <p:extLst>
      <p:ext uri="{BB962C8B-B14F-4D97-AF65-F5344CB8AC3E}">
        <p14:creationId xmlns:p14="http://schemas.microsoft.com/office/powerpoint/2010/main" val="339243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68A56B-3936-4C81-B762-097F973850D3}"/>
              </a:ext>
            </a:extLst>
          </p:cNvPr>
          <p:cNvSpPr txBox="1"/>
          <p:nvPr/>
        </p:nvSpPr>
        <p:spPr>
          <a:xfrm>
            <a:off x="127233" y="6062967"/>
            <a:ext cx="11937534" cy="863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特許取得済　発明の名称：温湿度監視システム　特許第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6845536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　株式会社エムエスピー　深沢　</a:t>
            </a:r>
            <a:r>
              <a:rPr kumimoji="1" lang="en-US" altLang="ja-JP" sz="2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03-3385-7117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fukasawa@kmsp.jp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3636006-CF9E-4430-BA1E-685E384EBA36}"/>
              </a:ext>
            </a:extLst>
          </p:cNvPr>
          <p:cNvSpPr/>
          <p:nvPr/>
        </p:nvSpPr>
        <p:spPr>
          <a:xfrm>
            <a:off x="692281" y="514424"/>
            <a:ext cx="5287618" cy="29101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メリット①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分に</a:t>
            </a:r>
            <a:r>
              <a:rPr lang="en-US" altLang="ja-JP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度データを送信、温度</a:t>
            </a:r>
            <a:r>
              <a:rPr lang="ja-JP" altLang="en-US" sz="28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異常をメールでお知らせ</a:t>
            </a: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</a:t>
            </a:r>
            <a:endParaRPr lang="en-US" altLang="ja-JP" sz="2800" b="1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いち早く異常に気付くことができます　</a:t>
            </a:r>
            <a:br>
              <a:rPr lang="en-US" altLang="ja-JP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→　食品ロスの削減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60544E1-0051-4025-B226-9BEC5801A39A}"/>
              </a:ext>
            </a:extLst>
          </p:cNvPr>
          <p:cNvSpPr/>
          <p:nvPr/>
        </p:nvSpPr>
        <p:spPr>
          <a:xfrm>
            <a:off x="6096000" y="3424602"/>
            <a:ext cx="5287618" cy="25859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メリット④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8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システム利用料すべて含めた</a:t>
            </a:r>
            <a:r>
              <a:rPr lang="ja-JP" altLang="en-US" sz="28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定額設定　</a:t>
            </a:r>
            <a:endParaRPr lang="en-US" altLang="ja-JP" sz="2800" b="1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→　低コスト、安心価格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A51FFBA-3C90-4080-8611-0AE04897BD2A}"/>
              </a:ext>
            </a:extLst>
          </p:cNvPr>
          <p:cNvSpPr/>
          <p:nvPr/>
        </p:nvSpPr>
        <p:spPr>
          <a:xfrm>
            <a:off x="752983" y="3429000"/>
            <a:ext cx="5287618" cy="2585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メリット③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28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HACCP</a:t>
            </a:r>
            <a:r>
              <a:rPr lang="ja-JP" altLang="en-US" sz="28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で義務化されている帳票作成の自動化　</a:t>
            </a:r>
            <a:endParaRPr lang="en-US" altLang="ja-JP" sz="2800" b="1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→　現場の負担軽減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BF0B0A3-7969-4264-9535-6E7C53BF86CE}"/>
              </a:ext>
            </a:extLst>
          </p:cNvPr>
          <p:cNvSpPr/>
          <p:nvPr/>
        </p:nvSpPr>
        <p:spPr>
          <a:xfrm>
            <a:off x="6035298" y="510666"/>
            <a:ext cx="5287618" cy="2910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メリット②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28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Zigbee</a:t>
            </a:r>
            <a:r>
              <a:rPr lang="ja-JP" altLang="en-US" sz="28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無線</a:t>
            </a: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センサー使用の為</a:t>
            </a:r>
            <a:r>
              <a:rPr lang="ja-JP" altLang="en-US" sz="28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配線不要</a:t>
            </a:r>
            <a:r>
              <a:rPr lang="ja-JP" altLang="en-US" sz="28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8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メーカー問わず</a:t>
            </a:r>
            <a:endParaRPr lang="en-US" altLang="ja-JP" sz="2800" b="1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冷凍冷蔵庫に置くだけ</a:t>
            </a:r>
            <a:endParaRPr lang="en-US" altLang="ja-JP" sz="2800" b="1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→　簡単設置・らくらく導入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22D2DE-04BE-4D2C-BF7C-11321CF07FE5}"/>
              </a:ext>
            </a:extLst>
          </p:cNvPr>
          <p:cNvSpPr txBox="1"/>
          <p:nvPr/>
        </p:nvSpPr>
        <p:spPr>
          <a:xfrm>
            <a:off x="2348916" y="75501"/>
            <a:ext cx="828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新商品！置くだけ簡単！温湿度管理システム</a:t>
            </a:r>
          </a:p>
        </p:txBody>
      </p:sp>
    </p:spTree>
    <p:extLst>
      <p:ext uri="{BB962C8B-B14F-4D97-AF65-F5344CB8AC3E}">
        <p14:creationId xmlns:p14="http://schemas.microsoft.com/office/powerpoint/2010/main" val="392471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214</Words>
  <Application>Microsoft Office PowerPoint</Application>
  <PresentationFormat>ワイド画面</PresentationFormat>
  <Paragraphs>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Office Theme</vt:lpstr>
      <vt:lpstr>Zigbee無線センサー使用の温湿度管理システム 提案システムは24時間365日、無休のネットワークで、管理情報は常にクラウドサーバーに登録・更新されいつでも表示・検索表示が可能です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提案システムは24時間365日、無休のネットワークで、管理情報は常にクラウドサーバーに登録・更新されいつでも表示・検索表示が可能です</dc:title>
  <dc:creator>深沢 真理子</dc:creator>
  <cp:lastModifiedBy>深沢 真理子</cp:lastModifiedBy>
  <cp:revision>8</cp:revision>
  <cp:lastPrinted>2021-10-06T06:22:44Z</cp:lastPrinted>
  <dcterms:created xsi:type="dcterms:W3CDTF">2021-10-04T07:23:56Z</dcterms:created>
  <dcterms:modified xsi:type="dcterms:W3CDTF">2021-11-17T00:30:18Z</dcterms:modified>
</cp:coreProperties>
</file>