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0" r:id="rId2"/>
    <p:sldId id="261" r:id="rId3"/>
  </p:sldIdLst>
  <p:sldSz cx="6858000" cy="9906000" type="A4"/>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677" autoAdjust="0"/>
    <p:restoredTop sz="89503" autoAdjust="0"/>
  </p:normalViewPr>
  <p:slideViewPr>
    <p:cSldViewPr snapToGrid="0">
      <p:cViewPr varScale="1">
        <p:scale>
          <a:sx n="73" d="100"/>
          <a:sy n="73" d="100"/>
        </p:scale>
        <p:origin x="198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8475"/>
          </a:xfrm>
          <a:prstGeom prst="rect">
            <a:avLst/>
          </a:prstGeom>
        </p:spPr>
        <p:txBody>
          <a:bodyPr vert="horz" lIns="91440" tIns="45720" rIns="91440" bIns="45720" rtlCol="0"/>
          <a:lstStyle>
            <a:lvl1pPr algn="r">
              <a:defRPr sz="1200"/>
            </a:lvl1pPr>
          </a:lstStyle>
          <a:p>
            <a:fld id="{000BDE14-EABC-4BA7-BEEC-FDDC6F519304}" type="datetimeFigureOut">
              <a:rPr kumimoji="1" lang="ja-JP" altLang="en-US" smtClean="0"/>
              <a:t>2020/12/18</a:t>
            </a:fld>
            <a:endParaRPr kumimoji="1" lang="ja-JP" altLang="en-US"/>
          </a:p>
        </p:txBody>
      </p:sp>
      <p:sp>
        <p:nvSpPr>
          <p:cNvPr id="4" name="スライド イメージ プレースホルダー 3"/>
          <p:cNvSpPr>
            <a:spLocks noGrp="1" noRot="1" noChangeAspect="1"/>
          </p:cNvSpPr>
          <p:nvPr>
            <p:ph type="sldImg" idx="2"/>
          </p:nvPr>
        </p:nvSpPr>
        <p:spPr>
          <a:xfrm>
            <a:off x="2266950" y="1243013"/>
            <a:ext cx="2324100" cy="335756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86313"/>
            <a:ext cx="5486400" cy="391636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7213"/>
            <a:ext cx="2971800"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447213"/>
            <a:ext cx="2971800" cy="498475"/>
          </a:xfrm>
          <a:prstGeom prst="rect">
            <a:avLst/>
          </a:prstGeom>
        </p:spPr>
        <p:txBody>
          <a:bodyPr vert="horz" lIns="91440" tIns="45720" rIns="91440" bIns="45720" rtlCol="0" anchor="b"/>
          <a:lstStyle>
            <a:lvl1pPr algn="r">
              <a:defRPr sz="1200"/>
            </a:lvl1pPr>
          </a:lstStyle>
          <a:p>
            <a:fld id="{FEFE7734-E1FA-49F8-907C-717B65363FD6}" type="slidenum">
              <a:rPr kumimoji="1" lang="ja-JP" altLang="en-US" smtClean="0"/>
              <a:t>‹#›</a:t>
            </a:fld>
            <a:endParaRPr kumimoji="1" lang="ja-JP" altLang="en-US"/>
          </a:p>
        </p:txBody>
      </p:sp>
    </p:spTree>
    <p:extLst>
      <p:ext uri="{BB962C8B-B14F-4D97-AF65-F5344CB8AC3E}">
        <p14:creationId xmlns:p14="http://schemas.microsoft.com/office/powerpoint/2010/main" val="36549947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EFE7734-E1FA-49F8-907C-717B65363FD6}" type="slidenum">
              <a:rPr kumimoji="1" lang="ja-JP" altLang="en-US" smtClean="0"/>
              <a:t>1</a:t>
            </a:fld>
            <a:endParaRPr kumimoji="1" lang="ja-JP" altLang="en-US"/>
          </a:p>
        </p:txBody>
      </p:sp>
    </p:spTree>
    <p:extLst>
      <p:ext uri="{BB962C8B-B14F-4D97-AF65-F5344CB8AC3E}">
        <p14:creationId xmlns:p14="http://schemas.microsoft.com/office/powerpoint/2010/main" val="2226220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マスター字幕の書式設定</a:t>
            </a:r>
            <a:endParaRPr lang="en-US" dirty="0"/>
          </a:p>
        </p:txBody>
      </p:sp>
      <p:sp>
        <p:nvSpPr>
          <p:cNvPr id="4" name="Date Placeholder 3"/>
          <p:cNvSpPr>
            <a:spLocks noGrp="1"/>
          </p:cNvSpPr>
          <p:nvPr>
            <p:ph type="dt" sz="half" idx="10"/>
          </p:nvPr>
        </p:nvSpPr>
        <p:spPr/>
        <p:txBody>
          <a:bodyPr/>
          <a:lstStyle/>
          <a:p>
            <a:fld id="{062BFEB5-AFEA-4987-A908-5B695F94CDFF}" type="datetimeFigureOut">
              <a:rPr kumimoji="1" lang="ja-JP" altLang="en-US" smtClean="0"/>
              <a:t>2020/12/18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B44E78-1714-45FC-9131-0A9B45836FBD}" type="slidenum">
              <a:rPr kumimoji="1" lang="ja-JP" altLang="en-US" smtClean="0"/>
              <a:t>‹#›</a:t>
            </a:fld>
            <a:endParaRPr kumimoji="1" lang="ja-JP" altLang="en-US"/>
          </a:p>
        </p:txBody>
      </p:sp>
    </p:spTree>
    <p:extLst>
      <p:ext uri="{BB962C8B-B14F-4D97-AF65-F5344CB8AC3E}">
        <p14:creationId xmlns:p14="http://schemas.microsoft.com/office/powerpoint/2010/main" val="3343918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2BFEB5-AFEA-4987-A908-5B695F94CDFF}" type="datetimeFigureOut">
              <a:rPr kumimoji="1" lang="ja-JP" altLang="en-US" smtClean="0"/>
              <a:t>2020/12/18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B44E78-1714-45FC-9131-0A9B45836FBD}" type="slidenum">
              <a:rPr kumimoji="1" lang="ja-JP" altLang="en-US" smtClean="0"/>
              <a:t>‹#›</a:t>
            </a:fld>
            <a:endParaRPr kumimoji="1" lang="ja-JP" altLang="en-US"/>
          </a:p>
        </p:txBody>
      </p:sp>
    </p:spTree>
    <p:extLst>
      <p:ext uri="{BB962C8B-B14F-4D97-AF65-F5344CB8AC3E}">
        <p14:creationId xmlns:p14="http://schemas.microsoft.com/office/powerpoint/2010/main" val="1227876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2BFEB5-AFEA-4987-A908-5B695F94CDFF}" type="datetimeFigureOut">
              <a:rPr kumimoji="1" lang="ja-JP" altLang="en-US" smtClean="0"/>
              <a:t>2020/12/18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B44E78-1714-45FC-9131-0A9B45836FBD}" type="slidenum">
              <a:rPr kumimoji="1" lang="ja-JP" altLang="en-US" smtClean="0"/>
              <a:t>‹#›</a:t>
            </a:fld>
            <a:endParaRPr kumimoji="1" lang="ja-JP" altLang="en-US"/>
          </a:p>
        </p:txBody>
      </p:sp>
    </p:spTree>
    <p:extLst>
      <p:ext uri="{BB962C8B-B14F-4D97-AF65-F5344CB8AC3E}">
        <p14:creationId xmlns:p14="http://schemas.microsoft.com/office/powerpoint/2010/main" val="3666433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2BFEB5-AFEA-4987-A908-5B695F94CDFF}" type="datetimeFigureOut">
              <a:rPr kumimoji="1" lang="ja-JP" altLang="en-US" smtClean="0"/>
              <a:t>2020/12/18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B44E78-1714-45FC-9131-0A9B45836FBD}" type="slidenum">
              <a:rPr kumimoji="1" lang="ja-JP" altLang="en-US" smtClean="0"/>
              <a:t>‹#›</a:t>
            </a:fld>
            <a:endParaRPr kumimoji="1" lang="ja-JP" altLang="en-US"/>
          </a:p>
        </p:txBody>
      </p:sp>
    </p:spTree>
    <p:extLst>
      <p:ext uri="{BB962C8B-B14F-4D97-AF65-F5344CB8AC3E}">
        <p14:creationId xmlns:p14="http://schemas.microsoft.com/office/powerpoint/2010/main" val="1435649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62BFEB5-AFEA-4987-A908-5B695F94CDFF}" type="datetimeFigureOut">
              <a:rPr kumimoji="1" lang="ja-JP" altLang="en-US" smtClean="0"/>
              <a:t>2020/12/18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B44E78-1714-45FC-9131-0A9B45836FBD}" type="slidenum">
              <a:rPr kumimoji="1" lang="ja-JP" altLang="en-US" smtClean="0"/>
              <a:t>‹#›</a:t>
            </a:fld>
            <a:endParaRPr kumimoji="1" lang="ja-JP" altLang="en-US"/>
          </a:p>
        </p:txBody>
      </p:sp>
    </p:spTree>
    <p:extLst>
      <p:ext uri="{BB962C8B-B14F-4D97-AF65-F5344CB8AC3E}">
        <p14:creationId xmlns:p14="http://schemas.microsoft.com/office/powerpoint/2010/main" val="137625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62BFEB5-AFEA-4987-A908-5B695F94CDFF}" type="datetimeFigureOut">
              <a:rPr kumimoji="1" lang="ja-JP" altLang="en-US" smtClean="0"/>
              <a:t>2020/12/18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B44E78-1714-45FC-9131-0A9B45836FBD}" type="slidenum">
              <a:rPr kumimoji="1" lang="ja-JP" altLang="en-US" smtClean="0"/>
              <a:t>‹#›</a:t>
            </a:fld>
            <a:endParaRPr kumimoji="1" lang="ja-JP" altLang="en-US"/>
          </a:p>
        </p:txBody>
      </p:sp>
    </p:spTree>
    <p:extLst>
      <p:ext uri="{BB962C8B-B14F-4D97-AF65-F5344CB8AC3E}">
        <p14:creationId xmlns:p14="http://schemas.microsoft.com/office/powerpoint/2010/main" val="1522051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62BFEB5-AFEA-4987-A908-5B695F94CDFF}" type="datetimeFigureOut">
              <a:rPr kumimoji="1" lang="ja-JP" altLang="en-US" smtClean="0"/>
              <a:t>2020/12/18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4B44E78-1714-45FC-9131-0A9B45836FBD}" type="slidenum">
              <a:rPr kumimoji="1" lang="ja-JP" altLang="en-US" smtClean="0"/>
              <a:t>‹#›</a:t>
            </a:fld>
            <a:endParaRPr kumimoji="1" lang="ja-JP" altLang="en-US"/>
          </a:p>
        </p:txBody>
      </p:sp>
    </p:spTree>
    <p:extLst>
      <p:ext uri="{BB962C8B-B14F-4D97-AF65-F5344CB8AC3E}">
        <p14:creationId xmlns:p14="http://schemas.microsoft.com/office/powerpoint/2010/main" val="2599489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62BFEB5-AFEA-4987-A908-5B695F94CDFF}" type="datetimeFigureOut">
              <a:rPr kumimoji="1" lang="ja-JP" altLang="en-US" smtClean="0"/>
              <a:t>2020/12/18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4B44E78-1714-45FC-9131-0A9B45836FBD}" type="slidenum">
              <a:rPr kumimoji="1" lang="ja-JP" altLang="en-US" smtClean="0"/>
              <a:t>‹#›</a:t>
            </a:fld>
            <a:endParaRPr kumimoji="1" lang="ja-JP" altLang="en-US"/>
          </a:p>
        </p:txBody>
      </p:sp>
    </p:spTree>
    <p:extLst>
      <p:ext uri="{BB962C8B-B14F-4D97-AF65-F5344CB8AC3E}">
        <p14:creationId xmlns:p14="http://schemas.microsoft.com/office/powerpoint/2010/main" val="3895799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2BFEB5-AFEA-4987-A908-5B695F94CDFF}" type="datetimeFigureOut">
              <a:rPr kumimoji="1" lang="ja-JP" altLang="en-US" smtClean="0"/>
              <a:t>2020/12/18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4B44E78-1714-45FC-9131-0A9B45836FBD}" type="slidenum">
              <a:rPr kumimoji="1" lang="ja-JP" altLang="en-US" smtClean="0"/>
              <a:t>‹#›</a:t>
            </a:fld>
            <a:endParaRPr kumimoji="1" lang="ja-JP" altLang="en-US"/>
          </a:p>
        </p:txBody>
      </p:sp>
    </p:spTree>
    <p:extLst>
      <p:ext uri="{BB962C8B-B14F-4D97-AF65-F5344CB8AC3E}">
        <p14:creationId xmlns:p14="http://schemas.microsoft.com/office/powerpoint/2010/main" val="1980436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2BFEB5-AFEA-4987-A908-5B695F94CDFF}" type="datetimeFigureOut">
              <a:rPr kumimoji="1" lang="ja-JP" altLang="en-US" smtClean="0"/>
              <a:t>2020/12/18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B44E78-1714-45FC-9131-0A9B45836FBD}" type="slidenum">
              <a:rPr kumimoji="1" lang="ja-JP" altLang="en-US" smtClean="0"/>
              <a:t>‹#›</a:t>
            </a:fld>
            <a:endParaRPr kumimoji="1" lang="ja-JP" altLang="en-US"/>
          </a:p>
        </p:txBody>
      </p:sp>
    </p:spTree>
    <p:extLst>
      <p:ext uri="{BB962C8B-B14F-4D97-AF65-F5344CB8AC3E}">
        <p14:creationId xmlns:p14="http://schemas.microsoft.com/office/powerpoint/2010/main" val="4040356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2BFEB5-AFEA-4987-A908-5B695F94CDFF}" type="datetimeFigureOut">
              <a:rPr kumimoji="1" lang="ja-JP" altLang="en-US" smtClean="0"/>
              <a:t>2020/12/18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B44E78-1714-45FC-9131-0A9B45836FBD}" type="slidenum">
              <a:rPr kumimoji="1" lang="ja-JP" altLang="en-US" smtClean="0"/>
              <a:t>‹#›</a:t>
            </a:fld>
            <a:endParaRPr kumimoji="1" lang="ja-JP" altLang="en-US"/>
          </a:p>
        </p:txBody>
      </p:sp>
    </p:spTree>
    <p:extLst>
      <p:ext uri="{BB962C8B-B14F-4D97-AF65-F5344CB8AC3E}">
        <p14:creationId xmlns:p14="http://schemas.microsoft.com/office/powerpoint/2010/main" val="1854203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62BFEB5-AFEA-4987-A908-5B695F94CDFF}" type="datetimeFigureOut">
              <a:rPr kumimoji="1" lang="ja-JP" altLang="en-US" smtClean="0"/>
              <a:t>2020/12/18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4B44E78-1714-45FC-9131-0A9B45836FBD}" type="slidenum">
              <a:rPr kumimoji="1" lang="ja-JP" altLang="en-US" smtClean="0"/>
              <a:t>‹#›</a:t>
            </a:fld>
            <a:endParaRPr kumimoji="1" lang="ja-JP" altLang="en-US"/>
          </a:p>
        </p:txBody>
      </p:sp>
    </p:spTree>
    <p:extLst>
      <p:ext uri="{BB962C8B-B14F-4D97-AF65-F5344CB8AC3E}">
        <p14:creationId xmlns:p14="http://schemas.microsoft.com/office/powerpoint/2010/main" val="42316893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hyperlink" Target="https://csup.co.jp/" TargetMode="External"/><Relationship Id="rId7" Type="http://schemas.openxmlformats.org/officeDocument/2006/relationships/hyperlink" Target="https://note.com/chiyo_w_kamino/n/n8cc7199b5226"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www.mhlw.go.jp/toukei/saikin/hw/k-tyosa/k-tyosa19/index.html" TargetMode="External"/><Relationship Id="rId5" Type="http://schemas.openxmlformats.org/officeDocument/2006/relationships/hyperlink" Target="https://ganjoho.jp/reg_stat/statistics/stat/summary.html" TargetMode="External"/><Relationship Id="rId10" Type="http://schemas.openxmlformats.org/officeDocument/2006/relationships/image" Target="../media/image3.jpg"/><Relationship Id="rId4" Type="http://schemas.openxmlformats.org/officeDocument/2006/relationships/hyperlink" Target="https://www.youtube.com/watch?v=8hePvHLw6lc&amp;feature=emb_logo" TargetMode="External"/><Relationship Id="rId9"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Q4GUZx6HqKw&amp;feature=emb_logo" TargetMode="External"/><Relationship Id="rId2" Type="http://schemas.openxmlformats.org/officeDocument/2006/relationships/hyperlink" Target="https://csup.co.jp/"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11C7E6C1-124A-41DC-9C8D-178DEC9B8D47}"/>
              </a:ext>
            </a:extLst>
          </p:cNvPr>
          <p:cNvSpPr txBox="1"/>
          <p:nvPr/>
        </p:nvSpPr>
        <p:spPr>
          <a:xfrm>
            <a:off x="4908046" y="63614"/>
            <a:ext cx="1949954" cy="261610"/>
          </a:xfrm>
          <a:prstGeom prst="rect">
            <a:avLst/>
          </a:prstGeom>
          <a:noFill/>
        </p:spPr>
        <p:txBody>
          <a:bodyPr wrap="square" rtlCol="0">
            <a:spAutoFit/>
          </a:bodyPr>
          <a:lstStyle/>
          <a:p>
            <a:r>
              <a:rPr kumimoji="1" lang="en-US" altLang="ja-JP" sz="1100" spc="300" dirty="0">
                <a:latin typeface="メイリオ" panose="020B0604030504040204" pitchFamily="50" charset="-128"/>
                <a:ea typeface="メイリオ" panose="020B0604030504040204" pitchFamily="50" charset="-128"/>
              </a:rPr>
              <a:t>2020</a:t>
            </a:r>
            <a:r>
              <a:rPr kumimoji="1" lang="ja-JP" altLang="en-US" sz="1100" spc="300" dirty="0">
                <a:latin typeface="メイリオ" panose="020B0604030504040204" pitchFamily="50" charset="-128"/>
                <a:ea typeface="メイリオ" panose="020B0604030504040204" pitchFamily="50" charset="-128"/>
              </a:rPr>
              <a:t>年</a:t>
            </a:r>
            <a:r>
              <a:rPr kumimoji="1" lang="en-US" altLang="ja-JP" sz="1100" spc="300" dirty="0">
                <a:latin typeface="メイリオ" panose="020B0604030504040204" pitchFamily="50" charset="-128"/>
                <a:ea typeface="メイリオ" panose="020B0604030504040204" pitchFamily="50" charset="-128"/>
              </a:rPr>
              <a:t>12</a:t>
            </a:r>
            <a:r>
              <a:rPr kumimoji="1" lang="ja-JP" altLang="en-US" sz="1100" spc="300" dirty="0">
                <a:latin typeface="メイリオ" panose="020B0604030504040204" pitchFamily="50" charset="-128"/>
                <a:ea typeface="メイリオ" panose="020B0604030504040204" pitchFamily="50" charset="-128"/>
              </a:rPr>
              <a:t>月</a:t>
            </a:r>
            <a:r>
              <a:rPr kumimoji="1" lang="en-US" altLang="ja-JP" sz="1100" spc="300" dirty="0">
                <a:latin typeface="メイリオ" panose="020B0604030504040204" pitchFamily="50" charset="-128"/>
                <a:ea typeface="メイリオ" panose="020B0604030504040204" pitchFamily="50" charset="-128"/>
              </a:rPr>
              <a:t>21</a:t>
            </a:r>
            <a:r>
              <a:rPr kumimoji="1" lang="ja-JP" altLang="en-US" sz="1100" spc="300" dirty="0">
                <a:latin typeface="メイリオ" panose="020B0604030504040204" pitchFamily="50" charset="-128"/>
                <a:ea typeface="メイリオ" panose="020B0604030504040204" pitchFamily="50" charset="-128"/>
              </a:rPr>
              <a:t>日</a:t>
            </a:r>
          </a:p>
        </p:txBody>
      </p:sp>
      <p:sp>
        <p:nvSpPr>
          <p:cNvPr id="6" name="正方形/長方形 5">
            <a:extLst>
              <a:ext uri="{FF2B5EF4-FFF2-40B4-BE49-F238E27FC236}">
                <a16:creationId xmlns:a16="http://schemas.microsoft.com/office/drawing/2014/main" id="{570606C2-2CF7-4C80-BAED-E021286FD817}"/>
              </a:ext>
            </a:extLst>
          </p:cNvPr>
          <p:cNvSpPr/>
          <p:nvPr/>
        </p:nvSpPr>
        <p:spPr>
          <a:xfrm>
            <a:off x="268224" y="569674"/>
            <a:ext cx="6267449" cy="72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67DC1671-3682-4F1C-9DD0-AAC1DDFCA75E}"/>
              </a:ext>
            </a:extLst>
          </p:cNvPr>
          <p:cNvSpPr/>
          <p:nvPr/>
        </p:nvSpPr>
        <p:spPr>
          <a:xfrm>
            <a:off x="268224" y="1354331"/>
            <a:ext cx="6267449" cy="72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テキスト ボックス 11">
            <a:extLst>
              <a:ext uri="{FF2B5EF4-FFF2-40B4-BE49-F238E27FC236}">
                <a16:creationId xmlns:a16="http://schemas.microsoft.com/office/drawing/2014/main" id="{DCC212DB-E086-4AAF-8266-65AE41E791A4}"/>
              </a:ext>
            </a:extLst>
          </p:cNvPr>
          <p:cNvSpPr txBox="1"/>
          <p:nvPr/>
        </p:nvSpPr>
        <p:spPr>
          <a:xfrm>
            <a:off x="184893" y="3674890"/>
            <a:ext cx="6481036" cy="6249788"/>
          </a:xfrm>
          <a:prstGeom prst="rect">
            <a:avLst/>
          </a:prstGeom>
          <a:noFill/>
        </p:spPr>
        <p:txBody>
          <a:bodyPr wrap="square" spcCol="0" rtlCol="0">
            <a:spAutoFit/>
          </a:bodyPr>
          <a:lstStyle/>
          <a:p>
            <a:pPr>
              <a:lnSpc>
                <a:spcPts val="1200"/>
              </a:lnSpc>
            </a:pPr>
            <a:r>
              <a:rPr lang="ja-JP" altLang="en-US" sz="1050" b="0" i="0" dirty="0">
                <a:effectLst/>
                <a:latin typeface="メイリオ" panose="020B0604030504040204" pitchFamily="50" charset="-128"/>
                <a:ea typeface="メイリオ" panose="020B0604030504040204" pitchFamily="50" charset="-128"/>
              </a:rPr>
              <a:t>　</a:t>
            </a:r>
            <a:r>
              <a:rPr lang="en-US" altLang="ja-JP" sz="1050" b="0" i="0" dirty="0">
                <a:effectLst/>
                <a:latin typeface="メイリオ" panose="020B0604030504040204" pitchFamily="50" charset="-128"/>
                <a:ea typeface="メイリオ" panose="020B0604030504040204" pitchFamily="50" charset="-128"/>
              </a:rPr>
              <a:t>LED</a:t>
            </a:r>
            <a:r>
              <a:rPr lang="ja-JP" altLang="en-US" sz="1050" dirty="0">
                <a:latin typeface="メイリオ" panose="020B0604030504040204" pitchFamily="50" charset="-128"/>
                <a:ea typeface="メイリオ" panose="020B0604030504040204" pitchFamily="50" charset="-128"/>
              </a:rPr>
              <a:t>・</a:t>
            </a:r>
            <a:r>
              <a:rPr lang="en-US" altLang="ja-JP" sz="1050" b="0" i="0" dirty="0">
                <a:effectLst/>
                <a:latin typeface="メイリオ" panose="020B0604030504040204" pitchFamily="50" charset="-128"/>
                <a:ea typeface="メイリオ" panose="020B0604030504040204" pitchFamily="50" charset="-128"/>
              </a:rPr>
              <a:t>CCFL</a:t>
            </a:r>
            <a:r>
              <a:rPr lang="ja-JP" altLang="en-US" sz="1050" dirty="0">
                <a:latin typeface="メイリオ" panose="020B0604030504040204" pitchFamily="50" charset="-128"/>
                <a:ea typeface="メイリオ" panose="020B0604030504040204" pitchFamily="50" charset="-128"/>
              </a:rPr>
              <a:t>など</a:t>
            </a:r>
            <a:r>
              <a:rPr lang="ja-JP" altLang="en-US" sz="1050" b="0" i="0" dirty="0">
                <a:effectLst/>
                <a:latin typeface="メイリオ" panose="020B0604030504040204" pitchFamily="50" charset="-128"/>
                <a:ea typeface="メイリオ" panose="020B0604030504040204" pitchFamily="50" charset="-128"/>
              </a:rPr>
              <a:t>ランプ製品、制御装置、各種電子機器の販売を</a:t>
            </a:r>
            <a:r>
              <a:rPr lang="ja-JP" altLang="en-US" sz="1050" spc="100" dirty="0">
                <a:latin typeface="メイリオ" panose="020B0604030504040204" pitchFamily="50" charset="-128"/>
                <a:ea typeface="メイリオ" panose="020B0604030504040204" pitchFamily="50" charset="-128"/>
              </a:rPr>
              <a:t>行う</a:t>
            </a:r>
            <a:r>
              <a:rPr lang="en-US" altLang="ja-JP" sz="1050" b="0" i="0" dirty="0">
                <a:solidFill>
                  <a:srgbClr val="191919"/>
                </a:solidFill>
                <a:effectLst/>
                <a:latin typeface="メイリオ" panose="020B0604030504040204" pitchFamily="50" charset="-128"/>
                <a:ea typeface="メイリオ" panose="020B0604030504040204" pitchFamily="50" charset="-128"/>
              </a:rPr>
              <a:t>C‘sUP</a:t>
            </a:r>
            <a:r>
              <a:rPr lang="ja-JP" altLang="en-US" sz="1050" b="0" i="0" dirty="0">
                <a:solidFill>
                  <a:srgbClr val="191919"/>
                </a:solidFill>
                <a:effectLst/>
                <a:latin typeface="メイリオ" panose="020B0604030504040204" pitchFamily="50" charset="-128"/>
                <a:ea typeface="メイリオ" panose="020B0604030504040204" pitchFamily="50" charset="-128"/>
              </a:rPr>
              <a:t> （シーズアップ）合同会社</a:t>
            </a:r>
            <a:r>
              <a:rPr lang="ja-JP" altLang="ja-JP" sz="1050" spc="100" dirty="0">
                <a:latin typeface="メイリオ" panose="020B0604030504040204" pitchFamily="50" charset="-128"/>
                <a:ea typeface="メイリオ" panose="020B0604030504040204" pitchFamily="50" charset="-128"/>
              </a:rPr>
              <a:t>（本</a:t>
            </a:r>
            <a:r>
              <a:rPr lang="ja-JP" altLang="en-US" sz="1050" spc="100" dirty="0">
                <a:latin typeface="メイリオ" panose="020B0604030504040204" pitchFamily="50" charset="-128"/>
                <a:ea typeface="メイリオ" panose="020B0604030504040204" pitchFamily="50" charset="-128"/>
              </a:rPr>
              <a:t>社：三重県四日市市</a:t>
            </a:r>
            <a:r>
              <a:rPr lang="ja-JP" altLang="ja-JP" sz="1050" spc="100" dirty="0">
                <a:latin typeface="メイリオ" panose="020B0604030504040204" pitchFamily="50" charset="-128"/>
                <a:ea typeface="メイリオ" panose="020B0604030504040204" pitchFamily="50" charset="-128"/>
              </a:rPr>
              <a:t>、</a:t>
            </a:r>
            <a:r>
              <a:rPr lang="ja-JP" altLang="en-US" sz="1050" spc="100" dirty="0">
                <a:latin typeface="メイリオ" panose="020B0604030504040204" pitchFamily="50" charset="-128"/>
                <a:ea typeface="メイリオ" panose="020B0604030504040204" pitchFamily="50" charset="-128"/>
              </a:rPr>
              <a:t>代表社員：</a:t>
            </a:r>
            <a:r>
              <a:rPr lang="ja-JP" altLang="en-US" sz="1050" b="0" i="0" dirty="0">
                <a:effectLst/>
                <a:latin typeface="メイリオ" panose="020B0604030504040204" pitchFamily="50" charset="-128"/>
                <a:ea typeface="メイリオ" panose="020B0604030504040204" pitchFamily="50" charset="-128"/>
              </a:rPr>
              <a:t>張 志芳（ちょう　しよし）</a:t>
            </a:r>
            <a:r>
              <a:rPr lang="ja-JP" altLang="ja-JP" sz="1050" spc="100" dirty="0">
                <a:latin typeface="メイリオ" panose="020B0604030504040204" pitchFamily="50" charset="-128"/>
                <a:ea typeface="メイリオ" panose="020B0604030504040204" pitchFamily="50" charset="-128"/>
              </a:rPr>
              <a:t>）</a:t>
            </a:r>
            <a:r>
              <a:rPr lang="ja-JP" altLang="en-US" sz="1050" spc="100" dirty="0">
                <a:latin typeface="メイリオ" panose="020B0604030504040204" pitchFamily="50" charset="-128"/>
                <a:ea typeface="メイリオ" panose="020B0604030504040204" pitchFamily="50" charset="-128"/>
              </a:rPr>
              <a:t>は、大腸がんのリスクを調べる「便潜血検査」（検便検査）が家庭でわずか１０秒で簡単・迅速・安価に行える世界初（自社調べ）の</a:t>
            </a:r>
            <a:r>
              <a:rPr lang="ja-JP" altLang="en-US" sz="1050" b="0" i="0" dirty="0">
                <a:effectLst/>
                <a:latin typeface="メイリオ" panose="020B0604030504040204" pitchFamily="50" charset="-128"/>
                <a:ea typeface="メイリオ" panose="020B0604030504040204" pitchFamily="50" charset="-128"/>
              </a:rPr>
              <a:t>光学ヘモグロビンセンサー「</a:t>
            </a:r>
            <a:r>
              <a:rPr lang="en-US" altLang="ja-JP" sz="1050" b="0" i="0" dirty="0">
                <a:effectLst/>
                <a:latin typeface="メイリオ" panose="020B0604030504040204" pitchFamily="50" charset="-128"/>
                <a:ea typeface="メイリオ" panose="020B0604030504040204" pitchFamily="50" charset="-128"/>
              </a:rPr>
              <a:t>RedEye</a:t>
            </a:r>
            <a:r>
              <a:rPr lang="ja-JP" altLang="en-US" sz="1050" b="0" i="0" dirty="0">
                <a:effectLst/>
                <a:latin typeface="メイリオ" panose="020B0604030504040204" pitchFamily="50" charset="-128"/>
                <a:ea typeface="メイリオ" panose="020B0604030504040204" pitchFamily="50" charset="-128"/>
              </a:rPr>
              <a:t>（レッドアイ）」を２０２１年１月より</a:t>
            </a:r>
            <a:r>
              <a:rPr lang="ja-JP" altLang="en-US" sz="1050" spc="100" dirty="0">
                <a:latin typeface="メイリオ" panose="020B0604030504040204" pitchFamily="50" charset="-128"/>
                <a:ea typeface="メイリオ" panose="020B0604030504040204" pitchFamily="50" charset="-128"/>
              </a:rPr>
              <a:t>本格的に販売を開始いたします。</a:t>
            </a:r>
            <a:endParaRPr lang="en-US" altLang="ja-JP" sz="1050" spc="100" dirty="0">
              <a:latin typeface="メイリオ" panose="020B0604030504040204" pitchFamily="50" charset="-128"/>
              <a:ea typeface="メイリオ" panose="020B0604030504040204" pitchFamily="50" charset="-128"/>
            </a:endParaRPr>
          </a:p>
          <a:p>
            <a:pPr>
              <a:lnSpc>
                <a:spcPts val="1200"/>
              </a:lnSpc>
            </a:pPr>
            <a:r>
              <a:rPr lang="ja-JP" altLang="en-US" sz="1100" b="1" i="0" dirty="0">
                <a:solidFill>
                  <a:srgbClr val="191919"/>
                </a:solidFill>
                <a:effectLst/>
                <a:latin typeface="メイリオ" panose="020B0604030504040204" pitchFamily="50" charset="-128"/>
                <a:ea typeface="メイリオ" panose="020B0604030504040204" pitchFamily="50" charset="-128"/>
              </a:rPr>
              <a:t>　</a:t>
            </a:r>
            <a:r>
              <a:rPr lang="en-US" altLang="ja-JP" sz="1100" b="1" i="0" dirty="0">
                <a:solidFill>
                  <a:srgbClr val="191919"/>
                </a:solidFill>
                <a:effectLst/>
                <a:latin typeface="メイリオ" panose="020B0604030504040204" pitchFamily="50" charset="-128"/>
                <a:ea typeface="メイリオ" panose="020B0604030504040204" pitchFamily="50" charset="-128"/>
              </a:rPr>
              <a:t>C’sUP</a:t>
            </a:r>
            <a:r>
              <a:rPr lang="ja-JP" altLang="en-US" sz="1100" b="1" i="0" dirty="0">
                <a:solidFill>
                  <a:srgbClr val="191919"/>
                </a:solidFill>
                <a:effectLst/>
                <a:latin typeface="メイリオ" panose="020B0604030504040204" pitchFamily="50" charset="-128"/>
                <a:ea typeface="メイリオ" panose="020B0604030504040204" pitchFamily="50" charset="-128"/>
              </a:rPr>
              <a:t>（シーズアップ）合同会社</a:t>
            </a:r>
            <a:r>
              <a:rPr lang="ja-JP" altLang="en-US" sz="1100" b="1" spc="100" dirty="0">
                <a:latin typeface="メイリオ" panose="020B0604030504040204" pitchFamily="50" charset="-128"/>
                <a:ea typeface="メイリオ" panose="020B0604030504040204" pitchFamily="50" charset="-128"/>
              </a:rPr>
              <a:t>ホームページ＝</a:t>
            </a:r>
            <a:r>
              <a:rPr lang="en-US" altLang="ja-JP" sz="1100" b="1" i="0" u="none" strike="noStrike" dirty="0">
                <a:solidFill>
                  <a:srgbClr val="191919"/>
                </a:solidFill>
                <a:effectLst/>
                <a:latin typeface="メイリオ" panose="020B0604030504040204" pitchFamily="50" charset="-128"/>
                <a:ea typeface="メイリオ" panose="020B0604030504040204" pitchFamily="50" charset="-128"/>
                <a:hlinkClick r:id="rId3"/>
              </a:rPr>
              <a:t>https://csup.co.jp</a:t>
            </a:r>
            <a:endParaRPr lang="en-US" altLang="ja-JP" sz="1100" b="1" i="0" u="none" strike="noStrike" dirty="0">
              <a:solidFill>
                <a:srgbClr val="191919"/>
              </a:solidFill>
              <a:effectLst/>
              <a:latin typeface="メイリオ" panose="020B0604030504040204" pitchFamily="50" charset="-128"/>
              <a:ea typeface="メイリオ" panose="020B0604030504040204" pitchFamily="50" charset="-128"/>
            </a:endParaRPr>
          </a:p>
          <a:p>
            <a:pPr>
              <a:lnSpc>
                <a:spcPts val="1200"/>
              </a:lnSpc>
            </a:pPr>
            <a:endParaRPr lang="en-US" altLang="ja-JP" sz="1100" b="1" spc="100" dirty="0">
              <a:latin typeface="メイリオ" panose="020B0604030504040204" pitchFamily="50" charset="-128"/>
              <a:ea typeface="メイリオ" panose="020B0604030504040204" pitchFamily="50" charset="-128"/>
            </a:endParaRPr>
          </a:p>
          <a:p>
            <a:pPr>
              <a:lnSpc>
                <a:spcPts val="1200"/>
              </a:lnSpc>
            </a:pPr>
            <a:r>
              <a:rPr lang="ja-JP" altLang="en-US" sz="1100" b="0" i="0" dirty="0">
                <a:effectLst/>
                <a:latin typeface="Roboto"/>
              </a:rPr>
              <a:t>　</a:t>
            </a:r>
            <a:r>
              <a:rPr lang="ja-JP" altLang="en-US" sz="1100" b="1" i="0" dirty="0">
                <a:effectLst/>
                <a:latin typeface="メイリオ" panose="020B0604030504040204" pitchFamily="50" charset="-128"/>
                <a:ea typeface="メイリオ" panose="020B0604030504040204" pitchFamily="50" charset="-128"/>
              </a:rPr>
              <a:t>光学ヘモグロビンセンサー「</a:t>
            </a:r>
            <a:r>
              <a:rPr lang="en-US" altLang="ja-JP" sz="1100" b="1" i="0" dirty="0">
                <a:effectLst/>
                <a:latin typeface="メイリオ" panose="020B0604030504040204" pitchFamily="50" charset="-128"/>
                <a:ea typeface="メイリオ" panose="020B0604030504040204" pitchFamily="50" charset="-128"/>
              </a:rPr>
              <a:t>RedEye</a:t>
            </a:r>
            <a:r>
              <a:rPr lang="ja-JP" altLang="en-US" sz="1100" b="1" i="0" dirty="0">
                <a:effectLst/>
                <a:latin typeface="メイリオ" panose="020B0604030504040204" pitchFamily="50" charset="-128"/>
                <a:ea typeface="メイリオ" panose="020B0604030504040204" pitchFamily="50" charset="-128"/>
              </a:rPr>
              <a:t>」イメージ動画＝</a:t>
            </a:r>
            <a:endParaRPr lang="en-US" altLang="ja-JP" sz="1100" b="1" i="0" dirty="0">
              <a:effectLst/>
              <a:latin typeface="メイリオ" panose="020B0604030504040204" pitchFamily="50" charset="-128"/>
              <a:ea typeface="メイリオ" panose="020B0604030504040204" pitchFamily="50" charset="-128"/>
            </a:endParaRPr>
          </a:p>
          <a:p>
            <a:pPr>
              <a:lnSpc>
                <a:spcPts val="1200"/>
              </a:lnSpc>
            </a:pPr>
            <a:r>
              <a:rPr lang="ja-JP" altLang="en-US" sz="1100" b="1" i="0" dirty="0">
                <a:effectLst/>
                <a:latin typeface="メイリオ" panose="020B0604030504040204" pitchFamily="50" charset="-128"/>
                <a:ea typeface="メイリオ" panose="020B0604030504040204" pitchFamily="50" charset="-128"/>
              </a:rPr>
              <a:t>　</a:t>
            </a:r>
            <a:r>
              <a:rPr lang="en-US" altLang="ja-JP" sz="1100" b="1" dirty="0">
                <a:latin typeface="メイリオ" panose="020B0604030504040204" pitchFamily="50" charset="-128"/>
                <a:ea typeface="メイリオ" panose="020B0604030504040204" pitchFamily="50" charset="-128"/>
                <a:hlinkClick r:id="rId4"/>
              </a:rPr>
              <a:t>https://www.youtube.com/watch?v=8hePvHLw6lc&amp;feature=emb_logo</a:t>
            </a:r>
            <a:endParaRPr lang="en-US" altLang="ja-JP" sz="1100" b="1" dirty="0">
              <a:latin typeface="メイリオ" panose="020B0604030504040204" pitchFamily="50" charset="-128"/>
              <a:ea typeface="メイリオ" panose="020B0604030504040204" pitchFamily="50" charset="-128"/>
            </a:endParaRPr>
          </a:p>
          <a:p>
            <a:pPr>
              <a:lnSpc>
                <a:spcPts val="1200"/>
              </a:lnSpc>
            </a:pPr>
            <a:endParaRPr lang="en-US" altLang="ja-JP" sz="1100" b="1" spc="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nSpc>
                <a:spcPts val="1200"/>
              </a:lnSpc>
            </a:pPr>
            <a:r>
              <a:rPr kumimoji="1" lang="en-US" altLang="ja-JP" sz="1100" b="1" u="sng" spc="100" dirty="0">
                <a:latin typeface="メイリオ" panose="020B0604030504040204" pitchFamily="50" charset="-128"/>
                <a:ea typeface="メイリオ" panose="020B0604030504040204" pitchFamily="50" charset="-128"/>
                <a:cs typeface="MS PGothic" charset="-128"/>
              </a:rPr>
              <a:t>【</a:t>
            </a:r>
            <a:r>
              <a:rPr kumimoji="1" lang="ja-JP" altLang="en-US" sz="1100" b="1" u="sng" spc="100" dirty="0">
                <a:latin typeface="メイリオ" panose="020B0604030504040204" pitchFamily="50" charset="-128"/>
                <a:ea typeface="メイリオ" panose="020B0604030504040204" pitchFamily="50" charset="-128"/>
                <a:cs typeface="MS PGothic" charset="-128"/>
              </a:rPr>
              <a:t>日本人女性の死因第１位は大腸がん、ただ男女ともに５０％を切る低い検診率</a:t>
            </a:r>
            <a:r>
              <a:rPr kumimoji="1" lang="en-US" altLang="ja-JP" sz="1100" b="1" u="sng" spc="100" dirty="0">
                <a:latin typeface="メイリオ" panose="020B0604030504040204" pitchFamily="50" charset="-128"/>
                <a:ea typeface="メイリオ" panose="020B0604030504040204" pitchFamily="50" charset="-128"/>
                <a:cs typeface="MS PGothic" charset="-128"/>
              </a:rPr>
              <a:t>】</a:t>
            </a:r>
          </a:p>
          <a:p>
            <a:pPr>
              <a:lnSpc>
                <a:spcPts val="1200"/>
              </a:lnSpc>
            </a:pPr>
            <a:r>
              <a:rPr kumimoji="1" lang="ja-JP" altLang="en-US" sz="1100" spc="100" dirty="0">
                <a:latin typeface="メイリオ" panose="020B0604030504040204" pitchFamily="50" charset="-128"/>
                <a:ea typeface="メイリオ" panose="020B0604030504040204" pitchFamily="50" charset="-128"/>
                <a:cs typeface="MS PGothic" charset="-128"/>
              </a:rPr>
              <a:t>　</a:t>
            </a:r>
            <a:r>
              <a:rPr kumimoji="1" lang="ja-JP" altLang="en-US" sz="1050" spc="100" dirty="0">
                <a:latin typeface="メイリオ" panose="020B0604030504040204" pitchFamily="50" charset="-128"/>
                <a:ea typeface="メイリオ" panose="020B0604030504040204" pitchFamily="50" charset="-128"/>
                <a:cs typeface="MS PGothic" charset="-128"/>
              </a:rPr>
              <a:t>日本人の死因で第１位になっているのは「がん」ですが、その「がん」の中でも、大腸がんは女性の第１位で、男性の第３位になっています。しかも、「がん」にかかった患者が一番多いのも大腸がんとなっています。</a:t>
            </a:r>
            <a:r>
              <a:rPr kumimoji="1" lang="en-US" altLang="ja-JP" sz="1050" spc="100" dirty="0">
                <a:latin typeface="メイリオ" panose="020B0604030504040204" pitchFamily="50" charset="-128"/>
                <a:ea typeface="メイリオ" panose="020B0604030504040204" pitchFamily="50" charset="-128"/>
                <a:cs typeface="MS PGothic" charset="-128"/>
              </a:rPr>
              <a:t>※</a:t>
            </a:r>
            <a:r>
              <a:rPr kumimoji="1" lang="ja-JP" altLang="en-US" sz="1050" spc="100" dirty="0">
                <a:latin typeface="メイリオ" panose="020B0604030504040204" pitchFamily="50" charset="-128"/>
                <a:ea typeface="メイリオ" panose="020B0604030504040204" pitchFamily="50" charset="-128"/>
                <a:cs typeface="MS PGothic" charset="-128"/>
              </a:rPr>
              <a:t>１</a:t>
            </a:r>
            <a:endParaRPr kumimoji="1" lang="en-US" altLang="ja-JP" sz="1050" spc="100" dirty="0">
              <a:latin typeface="メイリオ" panose="020B0604030504040204" pitchFamily="50" charset="-128"/>
              <a:ea typeface="メイリオ" panose="020B0604030504040204" pitchFamily="50" charset="-128"/>
              <a:cs typeface="MS PGothic" charset="-128"/>
            </a:endParaRPr>
          </a:p>
          <a:p>
            <a:pPr>
              <a:lnSpc>
                <a:spcPts val="1200"/>
              </a:lnSpc>
            </a:pPr>
            <a:r>
              <a:rPr kumimoji="1" lang="ja-JP" altLang="en-US" sz="1050" spc="100" dirty="0">
                <a:latin typeface="メイリオ" panose="020B0604030504040204" pitchFamily="50" charset="-128"/>
                <a:ea typeface="メイリオ" panose="020B0604030504040204" pitchFamily="50" charset="-128"/>
                <a:cs typeface="MS PGothic" charset="-128"/>
              </a:rPr>
              <a:t>ただ、大腸がんは早期発見・早期治療で９５％以上の人が治ると言われます。しかし早期発見に繋がる大腸がん検診の受診率は、男性</a:t>
            </a:r>
            <a:r>
              <a:rPr kumimoji="1" lang="en-US" altLang="ja-JP" sz="1050" spc="100" dirty="0">
                <a:latin typeface="メイリオ" panose="020B0604030504040204" pitchFamily="50" charset="-128"/>
                <a:ea typeface="メイリオ" panose="020B0604030504040204" pitchFamily="50" charset="-128"/>
                <a:cs typeface="MS PGothic" charset="-128"/>
              </a:rPr>
              <a:t>47.8</a:t>
            </a:r>
            <a:r>
              <a:rPr kumimoji="1" lang="ja-JP" altLang="en-US" sz="1050" spc="100" dirty="0">
                <a:latin typeface="メイリオ" panose="020B0604030504040204" pitchFamily="50" charset="-128"/>
                <a:ea typeface="メイリオ" panose="020B0604030504040204" pitchFamily="50" charset="-128"/>
                <a:cs typeface="MS PGothic" charset="-128"/>
              </a:rPr>
              <a:t>％、女性</a:t>
            </a:r>
            <a:r>
              <a:rPr kumimoji="1" lang="en-US" altLang="ja-JP" sz="1050" spc="100" dirty="0">
                <a:latin typeface="メイリオ" panose="020B0604030504040204" pitchFamily="50" charset="-128"/>
                <a:ea typeface="メイリオ" panose="020B0604030504040204" pitchFamily="50" charset="-128"/>
                <a:cs typeface="MS PGothic" charset="-128"/>
              </a:rPr>
              <a:t>40.9</a:t>
            </a:r>
            <a:r>
              <a:rPr kumimoji="1" lang="ja-JP" altLang="en-US" sz="1050" spc="100" dirty="0">
                <a:latin typeface="メイリオ" panose="020B0604030504040204" pitchFamily="50" charset="-128"/>
                <a:ea typeface="メイリオ" panose="020B0604030504040204" pitchFamily="50" charset="-128"/>
                <a:cs typeface="MS PGothic" charset="-128"/>
              </a:rPr>
              <a:t>％と低迷しており、発見の遅れによる重症化が懸念されています。</a:t>
            </a:r>
            <a:r>
              <a:rPr kumimoji="1" lang="en-US" altLang="ja-JP" sz="1050" spc="100" dirty="0">
                <a:latin typeface="メイリオ" panose="020B0604030504040204" pitchFamily="50" charset="-128"/>
                <a:ea typeface="メイリオ" panose="020B0604030504040204" pitchFamily="50" charset="-128"/>
                <a:cs typeface="MS PGothic" charset="-128"/>
              </a:rPr>
              <a:t>※</a:t>
            </a:r>
            <a:r>
              <a:rPr kumimoji="1" lang="ja-JP" altLang="en-US" sz="1050" spc="100" dirty="0">
                <a:latin typeface="メイリオ" panose="020B0604030504040204" pitchFamily="50" charset="-128"/>
                <a:ea typeface="メイリオ" panose="020B0604030504040204" pitchFamily="50" charset="-128"/>
                <a:cs typeface="MS PGothic" charset="-128"/>
              </a:rPr>
              <a:t>２</a:t>
            </a:r>
            <a:endParaRPr kumimoji="1" lang="en-US" altLang="ja-JP" sz="1050" spc="100" dirty="0">
              <a:latin typeface="メイリオ" panose="020B0604030504040204" pitchFamily="50" charset="-128"/>
              <a:ea typeface="メイリオ" panose="020B0604030504040204" pitchFamily="50" charset="-128"/>
              <a:cs typeface="MS PGothic" charset="-128"/>
            </a:endParaRPr>
          </a:p>
          <a:p>
            <a:pPr>
              <a:lnSpc>
                <a:spcPts val="1200"/>
              </a:lnSpc>
            </a:pPr>
            <a:r>
              <a:rPr kumimoji="1" lang="en-US" altLang="ja-JP" sz="1050" spc="100" dirty="0">
                <a:latin typeface="メイリオ" panose="020B0604030504040204" pitchFamily="50" charset="-128"/>
                <a:ea typeface="メイリオ" panose="020B0604030504040204" pitchFamily="50" charset="-128"/>
                <a:cs typeface="MS PGothic" charset="-128"/>
              </a:rPr>
              <a:t>※</a:t>
            </a:r>
            <a:r>
              <a:rPr kumimoji="1" lang="ja-JP" altLang="en-US" sz="1050" spc="100" dirty="0">
                <a:latin typeface="メイリオ" panose="020B0604030504040204" pitchFamily="50" charset="-128"/>
                <a:ea typeface="メイリオ" panose="020B0604030504040204" pitchFamily="50" charset="-128"/>
                <a:cs typeface="MS PGothic" charset="-128"/>
              </a:rPr>
              <a:t>１</a:t>
            </a:r>
            <a:r>
              <a:rPr lang="ja-JP" altLang="en-US" sz="1050" b="0" i="0" dirty="0">
                <a:effectLst/>
                <a:latin typeface="メイリオ" panose="020B0604030504040204" pitchFamily="50" charset="-128"/>
                <a:ea typeface="メイリオ" panose="020B0604030504040204" pitchFamily="50" charset="-128"/>
              </a:rPr>
              <a:t>　国立がん研究センターがん情報サービス「がん登録・統計」（人口動態統計）</a:t>
            </a:r>
            <a:endParaRPr lang="en-US" altLang="ja-JP" sz="1050" b="0" i="0" dirty="0">
              <a:effectLst/>
              <a:latin typeface="メイリオ" panose="020B0604030504040204" pitchFamily="50" charset="-128"/>
              <a:ea typeface="メイリオ" panose="020B0604030504040204" pitchFamily="50" charset="-128"/>
            </a:endParaRPr>
          </a:p>
          <a:p>
            <a:pPr>
              <a:lnSpc>
                <a:spcPts val="1200"/>
              </a:lnSpc>
            </a:pPr>
            <a:r>
              <a:rPr lang="ja-JP" altLang="en-US" sz="1050" dirty="0">
                <a:latin typeface="メイリオ" panose="020B0604030504040204" pitchFamily="50" charset="-128"/>
                <a:ea typeface="メイリオ" panose="020B0604030504040204" pitchFamily="50" charset="-128"/>
              </a:rPr>
              <a:t>　　　</a:t>
            </a:r>
            <a:r>
              <a:rPr lang="en-US" altLang="ja-JP" sz="1050" b="0" i="0" dirty="0">
                <a:effectLst/>
                <a:latin typeface="メイリオ" panose="020B0604030504040204" pitchFamily="50" charset="-128"/>
                <a:ea typeface="メイリオ" panose="020B0604030504040204" pitchFamily="50" charset="-128"/>
                <a:hlinkClick r:id="rId5"/>
              </a:rPr>
              <a:t>https://ganjoho.jp/reg_stat/statistics/stat/summary.html</a:t>
            </a:r>
            <a:endParaRPr lang="en-US" altLang="ja-JP" sz="1050" dirty="0">
              <a:latin typeface="メイリオ" panose="020B0604030504040204" pitchFamily="50" charset="-128"/>
              <a:ea typeface="メイリオ" panose="020B0604030504040204" pitchFamily="50" charset="-128"/>
            </a:endParaRPr>
          </a:p>
          <a:p>
            <a:pPr>
              <a:lnSpc>
                <a:spcPts val="1200"/>
              </a:lnSpc>
            </a:pP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２</a:t>
            </a:r>
            <a:r>
              <a:rPr lang="ja-JP" altLang="en-US" sz="1050" b="0" i="0" dirty="0">
                <a:effectLst/>
                <a:latin typeface="メイリオ" panose="020B0604030504040204" pitchFamily="50" charset="-128"/>
                <a:ea typeface="メイリオ" panose="020B0604030504040204" pitchFamily="50" charset="-128"/>
              </a:rPr>
              <a:t>　令和元（</a:t>
            </a:r>
            <a:r>
              <a:rPr lang="en-US" altLang="ja-JP" sz="1050" b="0" i="0" dirty="0">
                <a:effectLst/>
                <a:latin typeface="メイリオ" panose="020B0604030504040204" pitchFamily="50" charset="-128"/>
                <a:ea typeface="メイリオ" panose="020B0604030504040204" pitchFamily="50" charset="-128"/>
              </a:rPr>
              <a:t>2019</a:t>
            </a:r>
            <a:r>
              <a:rPr lang="ja-JP" altLang="en-US" sz="1050" b="0" i="0" dirty="0">
                <a:effectLst/>
                <a:latin typeface="メイリオ" panose="020B0604030504040204" pitchFamily="50" charset="-128"/>
                <a:ea typeface="メイリオ" panose="020B0604030504040204" pitchFamily="50" charset="-128"/>
              </a:rPr>
              <a:t>）年国民生活基礎調査より</a:t>
            </a:r>
            <a:endParaRPr kumimoji="1" lang="en-US" altLang="ja-JP" sz="1050" spc="100" dirty="0">
              <a:latin typeface="メイリオ" panose="020B0604030504040204" pitchFamily="50" charset="-128"/>
              <a:ea typeface="メイリオ" panose="020B0604030504040204" pitchFamily="50" charset="-128"/>
              <a:cs typeface="MS PGothic" charset="-128"/>
            </a:endParaRPr>
          </a:p>
          <a:p>
            <a:pPr>
              <a:lnSpc>
                <a:spcPts val="1200"/>
              </a:lnSpc>
            </a:pPr>
            <a:r>
              <a:rPr kumimoji="1" lang="ja-JP" altLang="en-US" sz="1050" spc="100" dirty="0">
                <a:latin typeface="メイリオ" panose="020B0604030504040204" pitchFamily="50" charset="-128"/>
                <a:ea typeface="メイリオ" panose="020B0604030504040204" pitchFamily="50" charset="-128"/>
                <a:cs typeface="MS PGothic" charset="-128"/>
              </a:rPr>
              <a:t>　　  </a:t>
            </a:r>
            <a:r>
              <a:rPr kumimoji="1" lang="en-US" altLang="ja-JP" sz="1050" spc="100" dirty="0">
                <a:latin typeface="メイリオ" panose="020B0604030504040204" pitchFamily="50" charset="-128"/>
                <a:ea typeface="メイリオ" panose="020B0604030504040204" pitchFamily="50" charset="-128"/>
                <a:cs typeface="MS PGothic" charset="-128"/>
                <a:hlinkClick r:id="rId6"/>
              </a:rPr>
              <a:t>https://www.mhlw.go.jp/toukei/saikin/hw/k-tyosa/k-tyosa19/index.html</a:t>
            </a:r>
            <a:endParaRPr kumimoji="1" lang="en-US" altLang="ja-JP" sz="1050" spc="100" dirty="0">
              <a:latin typeface="メイリオ" panose="020B0604030504040204" pitchFamily="50" charset="-128"/>
              <a:ea typeface="メイリオ" panose="020B0604030504040204" pitchFamily="50" charset="-128"/>
              <a:cs typeface="MS PGothic" charset="-128"/>
            </a:endParaRPr>
          </a:p>
          <a:p>
            <a:pPr>
              <a:lnSpc>
                <a:spcPts val="1200"/>
              </a:lnSpc>
            </a:pPr>
            <a:endParaRPr lang="en-US" altLang="ja-JP" sz="1050" dirty="0">
              <a:latin typeface="メイリオ" panose="020B0604030504040204" pitchFamily="50" charset="-128"/>
              <a:ea typeface="メイリオ" panose="020B0604030504040204" pitchFamily="50" charset="-128"/>
            </a:endParaRPr>
          </a:p>
          <a:p>
            <a:pPr>
              <a:lnSpc>
                <a:spcPts val="1200"/>
              </a:lnSpc>
            </a:pPr>
            <a:r>
              <a:rPr kumimoji="1" lang="en-US" altLang="ja-JP" sz="1050" b="1" u="sng" spc="100" dirty="0">
                <a:latin typeface="メイリオ" panose="020B0604030504040204" pitchFamily="50" charset="-128"/>
                <a:ea typeface="メイリオ" panose="020B0604030504040204" pitchFamily="50" charset="-128"/>
                <a:cs typeface="MS PGothic" charset="-128"/>
              </a:rPr>
              <a:t>【</a:t>
            </a:r>
            <a:r>
              <a:rPr kumimoji="1" lang="ja-JP" altLang="en-US" sz="1050" b="1" u="sng" spc="100" dirty="0">
                <a:latin typeface="メイリオ" panose="020B0604030504040204" pitchFamily="50" charset="-128"/>
                <a:ea typeface="メイリオ" panose="020B0604030504040204" pitchFamily="50" charset="-128"/>
                <a:cs typeface="MS PGothic" charset="-128"/>
              </a:rPr>
              <a:t>台湾の</a:t>
            </a:r>
            <a:r>
              <a:rPr lang="ja-JP" altLang="en-US" sz="1050" b="1" i="0" u="sng" dirty="0">
                <a:effectLst/>
                <a:latin typeface="メイリオ" panose="020B0604030504040204" pitchFamily="50" charset="-128"/>
                <a:ea typeface="メイリオ" panose="020B0604030504040204" pitchFamily="50" charset="-128"/>
              </a:rPr>
              <a:t>鴻海</a:t>
            </a:r>
            <a:r>
              <a:rPr kumimoji="1" lang="ja-JP" altLang="en-US" sz="1050" b="1" u="sng" spc="100" dirty="0">
                <a:latin typeface="メイリオ" panose="020B0604030504040204" pitchFamily="50" charset="-128"/>
                <a:ea typeface="メイリオ" panose="020B0604030504040204" pitchFamily="50" charset="-128"/>
                <a:cs typeface="MS PGothic" charset="-128"/>
              </a:rPr>
              <a:t>とシャープの元エンジニアがタッグを組んで広める</a:t>
            </a:r>
            <a:r>
              <a:rPr lang="ja-JP" altLang="en-US" sz="1050" b="1" i="0" u="sng" dirty="0">
                <a:effectLst/>
                <a:latin typeface="メイリオ" panose="020B0604030504040204" pitchFamily="50" charset="-128"/>
                <a:ea typeface="メイリオ" panose="020B0604030504040204" pitchFamily="50" charset="-128"/>
              </a:rPr>
              <a:t>「</a:t>
            </a:r>
            <a:r>
              <a:rPr lang="en-US" altLang="ja-JP" sz="1050" b="1" i="0" u="sng" dirty="0">
                <a:effectLst/>
                <a:latin typeface="メイリオ" panose="020B0604030504040204" pitchFamily="50" charset="-128"/>
                <a:ea typeface="メイリオ" panose="020B0604030504040204" pitchFamily="50" charset="-128"/>
              </a:rPr>
              <a:t>RedEye</a:t>
            </a:r>
            <a:r>
              <a:rPr lang="ja-JP" altLang="en-US" sz="1050" b="1" i="0" u="sng" dirty="0">
                <a:effectLst/>
                <a:latin typeface="メイリオ" panose="020B0604030504040204" pitchFamily="50" charset="-128"/>
                <a:ea typeface="メイリオ" panose="020B0604030504040204" pitchFamily="50" charset="-128"/>
              </a:rPr>
              <a:t>（レッドアイ）」 </a:t>
            </a:r>
            <a:r>
              <a:rPr kumimoji="1" lang="en-US" altLang="ja-JP" sz="1050" b="1" u="sng" spc="100" dirty="0">
                <a:latin typeface="メイリオ" panose="020B0604030504040204" pitchFamily="50" charset="-128"/>
                <a:ea typeface="メイリオ" panose="020B0604030504040204" pitchFamily="50" charset="-128"/>
                <a:cs typeface="MS PGothic" charset="-128"/>
              </a:rPr>
              <a:t>】</a:t>
            </a:r>
          </a:p>
          <a:p>
            <a:pPr>
              <a:lnSpc>
                <a:spcPts val="1200"/>
              </a:lnSpc>
            </a:pPr>
            <a:r>
              <a:rPr kumimoji="1" lang="ja-JP" altLang="en-US" sz="1050" b="1" spc="100" dirty="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今回販売する</a:t>
            </a:r>
            <a:r>
              <a:rPr lang="ja-JP" altLang="en-US" sz="1050" b="0" i="0" dirty="0">
                <a:effectLst/>
                <a:latin typeface="メイリオ" panose="020B0604030504040204" pitchFamily="50" charset="-128"/>
                <a:ea typeface="メイリオ" panose="020B0604030504040204" pitchFamily="50" charset="-128"/>
              </a:rPr>
              <a:t>光学ヘモグロビンセンサー「</a:t>
            </a:r>
            <a:r>
              <a:rPr lang="en-US" altLang="ja-JP" sz="1050" b="0" i="0" dirty="0">
                <a:effectLst/>
                <a:latin typeface="メイリオ" panose="020B0604030504040204" pitchFamily="50" charset="-128"/>
                <a:ea typeface="メイリオ" panose="020B0604030504040204" pitchFamily="50" charset="-128"/>
              </a:rPr>
              <a:t>RedEye</a:t>
            </a:r>
            <a:r>
              <a:rPr lang="ja-JP" altLang="en-US" sz="1050" b="0" i="0" dirty="0">
                <a:effectLst/>
                <a:latin typeface="メイリオ" panose="020B0604030504040204" pitchFamily="50" charset="-128"/>
                <a:ea typeface="メイリオ" panose="020B0604030504040204" pitchFamily="50" charset="-128"/>
              </a:rPr>
              <a:t>（レッドアイ）」は、</a:t>
            </a:r>
            <a:r>
              <a:rPr lang="ja-JP" altLang="en-US" sz="1050" spc="100" dirty="0">
                <a:latin typeface="メイリオ" panose="020B0604030504040204" pitchFamily="50" charset="-128"/>
                <a:ea typeface="メイリオ" panose="020B0604030504040204" pitchFamily="50" charset="-128"/>
              </a:rPr>
              <a:t>大腸がんのリスクを調べる「便潜血検査」 （検便検査）を</a:t>
            </a:r>
            <a:r>
              <a:rPr lang="ja-JP" altLang="en-US" sz="1050" dirty="0">
                <a:latin typeface="メイリオ" panose="020B0604030504040204" pitchFamily="50" charset="-128"/>
                <a:ea typeface="メイリオ" panose="020B0604030504040204" pitchFamily="50" charset="-128"/>
              </a:rPr>
              <a:t>家庭で簡単・迅速・安価に</a:t>
            </a:r>
            <a:r>
              <a:rPr lang="ja-JP" altLang="en-US" sz="1050" spc="100" dirty="0">
                <a:latin typeface="メイリオ" panose="020B0604030504040204" pitchFamily="50" charset="-128"/>
                <a:ea typeface="メイリオ" panose="020B0604030504040204" pitchFamily="50" charset="-128"/>
              </a:rPr>
              <a:t>できる検査センサーです。測定器は、</a:t>
            </a:r>
            <a:r>
              <a:rPr lang="ja-JP" altLang="en-US" sz="1050" b="0" i="0" dirty="0">
                <a:effectLst/>
                <a:latin typeface="メイリオ" panose="020B0604030504040204" pitchFamily="50" charset="-128"/>
                <a:ea typeface="メイリオ" panose="020B0604030504040204" pitchFamily="50" charset="-128"/>
              </a:rPr>
              <a:t>２０１７年に台湾の</a:t>
            </a:r>
            <a:r>
              <a:rPr kumimoji="1" lang="ja-JP" altLang="en-US" sz="1050" spc="100" dirty="0">
                <a:solidFill>
                  <a:srgbClr val="333333"/>
                </a:solidFill>
                <a:latin typeface="メイリオ" panose="020B0604030504040204" pitchFamily="50" charset="-128"/>
                <a:ea typeface="メイリオ" panose="020B0604030504040204" pitchFamily="50" charset="-128"/>
                <a:cs typeface="MS PGothic" charset="-128"/>
              </a:rPr>
              <a:t>ＥＭＳ（電子機器の受託生産）メーカーの</a:t>
            </a:r>
            <a:r>
              <a:rPr lang="ja-JP" altLang="en-US" sz="1050" i="0" dirty="0">
                <a:solidFill>
                  <a:srgbClr val="202122"/>
                </a:solidFill>
                <a:effectLst/>
                <a:latin typeface="メイリオ" panose="020B0604030504040204" pitchFamily="50" charset="-128"/>
                <a:ea typeface="メイリオ" panose="020B0604030504040204" pitchFamily="50" charset="-128"/>
              </a:rPr>
              <a:t>フォックスコン（鴻海：ホンハイ）出身の元エンジニアのネルソン・ヤン博士が</a:t>
            </a:r>
            <a:r>
              <a:rPr lang="ja-JP" altLang="en-US" sz="1050" dirty="0">
                <a:solidFill>
                  <a:srgbClr val="202122"/>
                </a:solidFill>
                <a:latin typeface="メイリオ" panose="020B0604030504040204" pitchFamily="50" charset="-128"/>
                <a:ea typeface="メイリオ" panose="020B0604030504040204" pitchFamily="50" charset="-128"/>
              </a:rPr>
              <a:t>、</a:t>
            </a:r>
            <a:r>
              <a:rPr lang="ja-JP" altLang="en-US" sz="1050" i="0" dirty="0">
                <a:solidFill>
                  <a:srgbClr val="202122"/>
                </a:solidFill>
                <a:effectLst/>
                <a:latin typeface="メイリオ" panose="020B0604030504040204" pitchFamily="50" charset="-128"/>
                <a:ea typeface="メイリオ" panose="020B0604030504040204" pitchFamily="50" charset="-128"/>
              </a:rPr>
              <a:t>義理の父のがん宣告をきっかけに、がんの早期発見・早期治療を実現して社会に貢献したいという思いで開発した</a:t>
            </a:r>
            <a:r>
              <a:rPr lang="ja-JP" altLang="en-US" sz="1050" dirty="0">
                <a:solidFill>
                  <a:srgbClr val="202122"/>
                </a:solidFill>
                <a:latin typeface="メイリオ" panose="020B0604030504040204" pitchFamily="50" charset="-128"/>
                <a:ea typeface="メイリオ" panose="020B0604030504040204" pitchFamily="50" charset="-128"/>
              </a:rPr>
              <a:t>もの</a:t>
            </a:r>
            <a:r>
              <a:rPr lang="ja-JP" altLang="en-US" sz="1050" i="0" dirty="0">
                <a:solidFill>
                  <a:srgbClr val="202122"/>
                </a:solidFill>
                <a:effectLst/>
                <a:latin typeface="メイリオ" panose="020B0604030504040204" pitchFamily="50" charset="-128"/>
                <a:ea typeface="メイリオ" panose="020B0604030504040204" pitchFamily="50" charset="-128"/>
              </a:rPr>
              <a:t>です。</a:t>
            </a:r>
            <a:r>
              <a:rPr lang="ja-JP" altLang="en-US" sz="1050" b="0" i="0" dirty="0">
                <a:solidFill>
                  <a:srgbClr val="191919"/>
                </a:solidFill>
                <a:effectLst/>
                <a:latin typeface="メイリオ" panose="020B0604030504040204" pitchFamily="50" charset="-128"/>
                <a:ea typeface="メイリオ" panose="020B0604030504040204" pitchFamily="50" charset="-128"/>
              </a:rPr>
              <a:t>また、</a:t>
            </a:r>
            <a:r>
              <a:rPr lang="en-US" altLang="ja-JP" sz="1050" b="0" i="0" dirty="0">
                <a:solidFill>
                  <a:srgbClr val="191919"/>
                </a:solidFill>
                <a:effectLst/>
                <a:latin typeface="メイリオ" panose="020B0604030504040204" pitchFamily="50" charset="-128"/>
                <a:ea typeface="メイリオ" panose="020B0604030504040204" pitchFamily="50" charset="-128"/>
              </a:rPr>
              <a:t>C’sUP</a:t>
            </a:r>
            <a:r>
              <a:rPr lang="ja-JP" altLang="en-US" sz="1050" b="0" i="0" dirty="0">
                <a:solidFill>
                  <a:srgbClr val="191919"/>
                </a:solidFill>
                <a:effectLst/>
                <a:latin typeface="メイリオ" panose="020B0604030504040204" pitchFamily="50" charset="-128"/>
                <a:ea typeface="メイリオ" panose="020B0604030504040204" pitchFamily="50" charset="-128"/>
              </a:rPr>
              <a:t>（シーズアップ）合同会社の張社長も家電メーカー：シャープで３０年以上開発に携わっていた元エンジニアで、</a:t>
            </a:r>
            <a:r>
              <a:rPr lang="ja-JP" altLang="en-US" sz="1050" i="0" dirty="0">
                <a:solidFill>
                  <a:srgbClr val="202122"/>
                </a:solidFill>
                <a:effectLst/>
                <a:latin typeface="メイリオ" panose="020B0604030504040204" pitchFamily="50" charset="-128"/>
                <a:ea typeface="メイリオ" panose="020B0604030504040204" pitchFamily="50" charset="-128"/>
              </a:rPr>
              <a:t>ネルソン・ヤン博士とも交流があり、今年９月より</a:t>
            </a:r>
            <a:r>
              <a:rPr lang="ja-JP" altLang="en-US" sz="1050" b="0" i="0" dirty="0">
                <a:effectLst/>
                <a:latin typeface="メイリオ" panose="020B0604030504040204" pitchFamily="50" charset="-128"/>
                <a:ea typeface="メイリオ" panose="020B0604030504040204" pitchFamily="50" charset="-128"/>
              </a:rPr>
              <a:t>「</a:t>
            </a:r>
            <a:r>
              <a:rPr lang="en-US" altLang="ja-JP" sz="1050" b="0" i="0" dirty="0">
                <a:effectLst/>
                <a:latin typeface="メイリオ" panose="020B0604030504040204" pitchFamily="50" charset="-128"/>
                <a:ea typeface="メイリオ" panose="020B0604030504040204" pitchFamily="50" charset="-128"/>
              </a:rPr>
              <a:t>RedEye</a:t>
            </a:r>
            <a:r>
              <a:rPr lang="ja-JP" altLang="en-US" sz="1050" b="0" i="0" dirty="0">
                <a:effectLst/>
                <a:latin typeface="メイリオ" panose="020B0604030504040204" pitchFamily="50" charset="-128"/>
                <a:ea typeface="メイリオ" panose="020B0604030504040204" pitchFamily="50" charset="-128"/>
              </a:rPr>
              <a:t>（レッドアイ）」を世界に普及させていくプロジェクトを張社長自ら立ち上げました。</a:t>
            </a:r>
            <a:endParaRPr lang="en-US" altLang="ja-JP" sz="1050" b="0" i="0" dirty="0">
              <a:effectLst/>
              <a:latin typeface="メイリオ" panose="020B0604030504040204" pitchFamily="50" charset="-128"/>
              <a:ea typeface="メイリオ" panose="020B0604030504040204" pitchFamily="50" charset="-128"/>
            </a:endParaRPr>
          </a:p>
          <a:p>
            <a:pPr>
              <a:lnSpc>
                <a:spcPts val="1200"/>
              </a:lnSpc>
            </a:pPr>
            <a:r>
              <a:rPr lang="en-US" altLang="ja-JP" sz="1050" i="0" dirty="0">
                <a:solidFill>
                  <a:srgbClr val="202122"/>
                </a:solidFill>
                <a:effectLst/>
                <a:latin typeface="メイリオ" panose="020B0604030504040204" pitchFamily="50" charset="-128"/>
                <a:ea typeface="メイリオ" panose="020B0604030504040204" pitchFamily="50" charset="-128"/>
              </a:rPr>
              <a:t>※</a:t>
            </a:r>
            <a:r>
              <a:rPr lang="ja-JP" altLang="en-US" sz="1050" i="0" dirty="0">
                <a:solidFill>
                  <a:srgbClr val="202122"/>
                </a:solidFill>
                <a:effectLst/>
                <a:latin typeface="メイリオ" panose="020B0604030504040204" pitchFamily="50" charset="-128"/>
                <a:ea typeface="メイリオ" panose="020B0604030504040204" pitchFamily="50" charset="-128"/>
              </a:rPr>
              <a:t>ネルソン・ヤン博士の</a:t>
            </a:r>
            <a:r>
              <a:rPr lang="ja-JP" altLang="en-US" sz="1050" b="0" i="0" dirty="0">
                <a:effectLst/>
                <a:latin typeface="メイリオ" panose="020B0604030504040204" pitchFamily="50" charset="-128"/>
                <a:ea typeface="メイリオ" panose="020B0604030504040204" pitchFamily="50" charset="-128"/>
              </a:rPr>
              <a:t>インタビュー記事：「がんが手遅れになる前に、家庭で手軽に検便・検尿ができ</a:t>
            </a:r>
            <a:endParaRPr lang="en-US" altLang="ja-JP" sz="1050" b="0" i="0" dirty="0">
              <a:effectLst/>
              <a:latin typeface="メイリオ" panose="020B0604030504040204" pitchFamily="50" charset="-128"/>
              <a:ea typeface="メイリオ" panose="020B0604030504040204" pitchFamily="50" charset="-128"/>
            </a:endParaRPr>
          </a:p>
          <a:p>
            <a:pPr>
              <a:lnSpc>
                <a:spcPts val="1200"/>
              </a:lnSpc>
            </a:pPr>
            <a:r>
              <a:rPr lang="ja-JP" altLang="en-US" sz="1050" b="0" i="0" dirty="0">
                <a:effectLst/>
                <a:latin typeface="メイリオ" panose="020B0604030504040204" pitchFamily="50" charset="-128"/>
                <a:ea typeface="メイリオ" panose="020B0604030504040204" pitchFamily="50" charset="-128"/>
              </a:rPr>
              <a:t>　るセンサーを普及させたい。」</a:t>
            </a:r>
            <a:r>
              <a:rPr kumimoji="1" lang="en-US" altLang="ja-JP" sz="1050" spc="100" dirty="0">
                <a:solidFill>
                  <a:srgbClr val="333333"/>
                </a:solidFill>
                <a:latin typeface="メイリオ" panose="020B0604030504040204" pitchFamily="50" charset="-128"/>
                <a:ea typeface="メイリオ" panose="020B0604030504040204" pitchFamily="50" charset="-128"/>
                <a:cs typeface="MS PGothic" charset="-128"/>
                <a:hlinkClick r:id="rId7"/>
              </a:rPr>
              <a:t>https://note.com/chiyo_w_kamino/n/n8cc7199b5226</a:t>
            </a:r>
            <a:endParaRPr kumimoji="1" lang="en-US" altLang="ja-JP" sz="1050" spc="100" dirty="0">
              <a:solidFill>
                <a:srgbClr val="333333"/>
              </a:solidFill>
              <a:latin typeface="メイリオ" panose="020B0604030504040204" pitchFamily="50" charset="-128"/>
              <a:ea typeface="メイリオ" panose="020B0604030504040204" pitchFamily="50" charset="-128"/>
              <a:cs typeface="MS PGothic" charset="-128"/>
            </a:endParaRPr>
          </a:p>
          <a:p>
            <a:pPr>
              <a:lnSpc>
                <a:spcPts val="1200"/>
              </a:lnSpc>
            </a:pPr>
            <a:endParaRPr kumimoji="1" lang="en-US" altLang="ja-JP" sz="1050" spc="100" dirty="0">
              <a:solidFill>
                <a:srgbClr val="333333"/>
              </a:solidFill>
              <a:latin typeface="メイリオ" panose="020B0604030504040204" pitchFamily="50" charset="-128"/>
              <a:ea typeface="メイリオ" panose="020B0604030504040204" pitchFamily="50" charset="-128"/>
              <a:cs typeface="MS PGothic" charset="-128"/>
            </a:endParaRPr>
          </a:p>
          <a:p>
            <a:pPr>
              <a:lnSpc>
                <a:spcPts val="1200"/>
              </a:lnSpc>
            </a:pPr>
            <a:r>
              <a:rPr kumimoji="1" lang="en-US" altLang="ja-JP" sz="1100" b="1" u="sng" spc="100" dirty="0">
                <a:latin typeface="メイリオ" panose="020B0604030504040204" pitchFamily="50" charset="-128"/>
                <a:ea typeface="メイリオ" panose="020B0604030504040204" pitchFamily="50" charset="-128"/>
                <a:cs typeface="MS PGothic" charset="-128"/>
              </a:rPr>
              <a:t>【</a:t>
            </a:r>
            <a:r>
              <a:rPr kumimoji="1" lang="ja-JP" altLang="en-US" sz="1100" b="1" u="sng" spc="100" dirty="0">
                <a:latin typeface="メイリオ" panose="020B0604030504040204" pitchFamily="50" charset="-128"/>
                <a:ea typeface="メイリオ" panose="020B0604030504040204" pitchFamily="50" charset="-128"/>
                <a:cs typeface="MS PGothic" charset="-128"/>
              </a:rPr>
              <a:t>排せつ物に触ることなく、わずか１０秒で、高精度な、家庭でもできる</a:t>
            </a:r>
            <a:r>
              <a:rPr lang="ja-JP" altLang="en-US" sz="1100" b="1" i="0" u="sng" dirty="0">
                <a:effectLst/>
                <a:latin typeface="メイリオ" panose="020B0604030504040204" pitchFamily="50" charset="-128"/>
                <a:ea typeface="メイリオ" panose="020B0604030504040204" pitchFamily="50" charset="-128"/>
              </a:rPr>
              <a:t>便潜血検査</a:t>
            </a:r>
            <a:r>
              <a:rPr kumimoji="1" lang="en-US" altLang="ja-JP" sz="1100" b="1" u="sng" spc="100" dirty="0">
                <a:latin typeface="メイリオ" panose="020B0604030504040204" pitchFamily="50" charset="-128"/>
                <a:ea typeface="メイリオ" panose="020B0604030504040204" pitchFamily="50" charset="-128"/>
                <a:cs typeface="MS PGothic" charset="-128"/>
              </a:rPr>
              <a:t>】</a:t>
            </a:r>
          </a:p>
          <a:p>
            <a:pPr>
              <a:lnSpc>
                <a:spcPts val="1200"/>
              </a:lnSpc>
            </a:pPr>
            <a:r>
              <a:rPr lang="ja-JP" altLang="en-US" sz="1050" b="0" i="0" dirty="0">
                <a:effectLst/>
                <a:latin typeface="メイリオ" panose="020B0604030504040204" pitchFamily="50" charset="-128"/>
                <a:ea typeface="メイリオ" panose="020B0604030504040204" pitchFamily="50" charset="-128"/>
              </a:rPr>
              <a:t> 「</a:t>
            </a:r>
            <a:r>
              <a:rPr lang="en-US" altLang="ja-JP" sz="1050" b="0" i="0" dirty="0">
                <a:effectLst/>
                <a:latin typeface="メイリオ" panose="020B0604030504040204" pitchFamily="50" charset="-128"/>
                <a:ea typeface="メイリオ" panose="020B0604030504040204" pitchFamily="50" charset="-128"/>
              </a:rPr>
              <a:t>RedEye</a:t>
            </a:r>
            <a:r>
              <a:rPr lang="ja-JP" altLang="en-US" sz="1050" b="0" i="0" dirty="0">
                <a:effectLst/>
                <a:latin typeface="メイリオ" panose="020B0604030504040204" pitchFamily="50" charset="-128"/>
                <a:ea typeface="メイリオ" panose="020B0604030504040204" pitchFamily="50" charset="-128"/>
              </a:rPr>
              <a:t>（レッドアイ）」は、排せつ物を採取することなく、便器の中の排せつ物が溶けた水を測定することで、ヘモグロビン（血液）が含まれているかどうかを検出する世界初（自社調べ）の光電式検査センサーです。排せつ物の検体を採取する従来の「便潜血検査」に比べると、測定時間は、約１０秒という短時間で、しかも検査の精度も高く、</a:t>
            </a:r>
            <a:r>
              <a:rPr lang="ja-JP" altLang="en-US" sz="1050" spc="100" dirty="0">
                <a:latin typeface="メイリオ" panose="020B0604030504040204" pitchFamily="50" charset="-128"/>
                <a:ea typeface="メイリオ" panose="020B0604030504040204" pitchFamily="50" charset="-128"/>
              </a:rPr>
              <a:t>１回の検査費用も約１０円と低価格で、家庭のトイレで気軽に、大腸がんが手遅れになることなく、早期発見することが可能になりました。</a:t>
            </a:r>
            <a:endParaRPr lang="en-US" altLang="ja-JP" sz="1050" spc="100" dirty="0">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0A85B250-E1D2-42A9-8F7F-B3D551A24BEA}"/>
              </a:ext>
            </a:extLst>
          </p:cNvPr>
          <p:cNvSpPr txBox="1"/>
          <p:nvPr/>
        </p:nvSpPr>
        <p:spPr>
          <a:xfrm>
            <a:off x="192922" y="107197"/>
            <a:ext cx="1441420" cy="600164"/>
          </a:xfrm>
          <a:prstGeom prst="rect">
            <a:avLst/>
          </a:prstGeom>
          <a:noFill/>
        </p:spPr>
        <p:txBody>
          <a:bodyPr wrap="none" rtlCol="0">
            <a:spAutoFit/>
          </a:bodyPr>
          <a:lstStyle/>
          <a:p>
            <a:r>
              <a:rPr kumimoji="1" lang="ja-JP" altLang="en-US" sz="1100" spc="300" dirty="0">
                <a:latin typeface="メイリオ" panose="020B0604030504040204" pitchFamily="50" charset="-128"/>
                <a:ea typeface="メイリオ" panose="020B0604030504040204" pitchFamily="50" charset="-128"/>
              </a:rPr>
              <a:t>報道関係各位</a:t>
            </a:r>
            <a:endParaRPr kumimoji="1" lang="en-US" altLang="ja-JP" sz="1100" spc="300" dirty="0">
              <a:latin typeface="メイリオ" panose="020B0604030504040204" pitchFamily="50" charset="-128"/>
              <a:ea typeface="メイリオ" panose="020B0604030504040204" pitchFamily="50" charset="-128"/>
            </a:endParaRPr>
          </a:p>
          <a:p>
            <a:r>
              <a:rPr kumimoji="1" lang="ja-JP" altLang="en-US" sz="1100" spc="300" dirty="0">
                <a:latin typeface="メイリオ" panose="020B0604030504040204" pitchFamily="50" charset="-128"/>
                <a:ea typeface="メイリオ" panose="020B0604030504040204" pitchFamily="50" charset="-128"/>
              </a:rPr>
              <a:t>プレスリリース</a:t>
            </a:r>
            <a:endParaRPr kumimoji="1" lang="en-US" altLang="ja-JP" sz="1100" spc="300" dirty="0">
              <a:latin typeface="メイリオ" panose="020B0604030504040204" pitchFamily="50" charset="-128"/>
              <a:ea typeface="メイリオ" panose="020B0604030504040204" pitchFamily="50" charset="-128"/>
            </a:endParaRPr>
          </a:p>
          <a:p>
            <a:endParaRPr kumimoji="1" lang="ja-JP" altLang="en-US" sz="1100" spc="300" dirty="0">
              <a:latin typeface="+mn-ea"/>
            </a:endParaRPr>
          </a:p>
        </p:txBody>
      </p:sp>
      <p:sp>
        <p:nvSpPr>
          <p:cNvPr id="9" name="テキスト ボックス 8">
            <a:extLst>
              <a:ext uri="{FF2B5EF4-FFF2-40B4-BE49-F238E27FC236}">
                <a16:creationId xmlns:a16="http://schemas.microsoft.com/office/drawing/2014/main" id="{F94FA6C1-8DFC-49CD-9D9C-631B8E70AC55}"/>
              </a:ext>
            </a:extLst>
          </p:cNvPr>
          <p:cNvSpPr txBox="1"/>
          <p:nvPr/>
        </p:nvSpPr>
        <p:spPr>
          <a:xfrm>
            <a:off x="5158303" y="313946"/>
            <a:ext cx="1535098" cy="261610"/>
          </a:xfrm>
          <a:prstGeom prst="rect">
            <a:avLst/>
          </a:prstGeom>
          <a:noFill/>
        </p:spPr>
        <p:txBody>
          <a:bodyPr wrap="square" rtlCol="0">
            <a:spAutoFit/>
          </a:bodyPr>
          <a:lstStyle/>
          <a:p>
            <a:r>
              <a:rPr kumimoji="1" lang="en-US" altLang="ja-JP" sz="1100" spc="300" dirty="0">
                <a:latin typeface="メイリオ" panose="020B0604030504040204" pitchFamily="50" charset="-128"/>
                <a:ea typeface="メイリオ" panose="020B0604030504040204" pitchFamily="50" charset="-128"/>
              </a:rPr>
              <a:t>C’sUP</a:t>
            </a:r>
            <a:r>
              <a:rPr kumimoji="1" lang="ja-JP" altLang="en-US" sz="1100" spc="300" dirty="0">
                <a:latin typeface="メイリオ" panose="020B0604030504040204" pitchFamily="50" charset="-128"/>
                <a:ea typeface="メイリオ" panose="020B0604030504040204" pitchFamily="50" charset="-128"/>
              </a:rPr>
              <a:t>合同会社</a:t>
            </a:r>
            <a:endParaRPr kumimoji="1" lang="en-US" altLang="ja-JP" sz="1100" spc="300" dirty="0">
              <a:latin typeface="メイリオ" panose="020B0604030504040204" pitchFamily="50" charset="-128"/>
              <a:ea typeface="メイリオ" panose="020B0604030504040204" pitchFamily="50" charset="-128"/>
            </a:endParaRPr>
          </a:p>
        </p:txBody>
      </p:sp>
      <p:sp>
        <p:nvSpPr>
          <p:cNvPr id="16" name="テキスト ボックス 15">
            <a:extLst>
              <a:ext uri="{FF2B5EF4-FFF2-40B4-BE49-F238E27FC236}">
                <a16:creationId xmlns:a16="http://schemas.microsoft.com/office/drawing/2014/main" id="{9C369C7E-BF6B-46EC-A8E7-92D1BC33E12E}"/>
              </a:ext>
            </a:extLst>
          </p:cNvPr>
          <p:cNvSpPr txBox="1"/>
          <p:nvPr/>
        </p:nvSpPr>
        <p:spPr>
          <a:xfrm>
            <a:off x="-157561" y="655328"/>
            <a:ext cx="6905767" cy="996427"/>
          </a:xfrm>
          <a:prstGeom prst="rect">
            <a:avLst/>
          </a:prstGeom>
          <a:noFill/>
        </p:spPr>
        <p:txBody>
          <a:bodyPr wrap="square">
            <a:spAutoFit/>
          </a:bodyPr>
          <a:lstStyle/>
          <a:p>
            <a:pPr>
              <a:lnSpc>
                <a:spcPts val="2400"/>
              </a:lnSpc>
            </a:pPr>
            <a:r>
              <a:rPr lang="ja-JP" altLang="en-US" sz="1400" b="1" dirty="0">
                <a:latin typeface="メイリオ" panose="020B0604030504040204" pitchFamily="50" charset="-128"/>
                <a:ea typeface="メイリオ" panose="020B0604030504040204" pitchFamily="50" charset="-128"/>
              </a:rPr>
              <a:t>　　</a:t>
            </a:r>
            <a:r>
              <a:rPr lang="ja-JP" altLang="en-US" sz="1700" b="1" dirty="0">
                <a:latin typeface="メイリオ" panose="020B0604030504040204" pitchFamily="50" charset="-128"/>
                <a:ea typeface="メイリオ" panose="020B0604030504040204" pitchFamily="50" charset="-128"/>
              </a:rPr>
              <a:t>世界初（自社調べ）日本人女性を死因第１位の「大腸がん」から</a:t>
            </a:r>
            <a:endParaRPr lang="en-US" altLang="ja-JP" sz="1700" b="1" dirty="0">
              <a:latin typeface="メイリオ" panose="020B0604030504040204" pitchFamily="50" charset="-128"/>
              <a:ea typeface="メイリオ" panose="020B0604030504040204" pitchFamily="50" charset="-128"/>
            </a:endParaRPr>
          </a:p>
          <a:p>
            <a:pPr>
              <a:lnSpc>
                <a:spcPts val="2400"/>
              </a:lnSpc>
            </a:pPr>
            <a:r>
              <a:rPr lang="ja-JP" altLang="en-US" sz="1700" b="1" dirty="0">
                <a:latin typeface="メイリオ" panose="020B0604030504040204" pitchFamily="50" charset="-128"/>
                <a:ea typeface="メイリオ" panose="020B0604030504040204" pitchFamily="50" charset="-128"/>
              </a:rPr>
              <a:t>　  守る、家庭でわずか１０秒の検便検査ができる測定器を販売開始</a:t>
            </a:r>
            <a:endParaRPr lang="en-US" altLang="ja-JP" sz="1700" b="1" dirty="0">
              <a:latin typeface="メイリオ" panose="020B0604030504040204" pitchFamily="50" charset="-128"/>
              <a:ea typeface="メイリオ" panose="020B0604030504040204" pitchFamily="50" charset="-128"/>
            </a:endParaRPr>
          </a:p>
          <a:p>
            <a:pPr>
              <a:lnSpc>
                <a:spcPts val="2400"/>
              </a:lnSpc>
            </a:pPr>
            <a:endParaRPr lang="ja-JP" altLang="en-US" sz="1500" b="1" dirty="0">
              <a:latin typeface="メイリオ" panose="020B0604030504040204" pitchFamily="50" charset="-128"/>
              <a:ea typeface="メイリオ" panose="020B0604030504040204" pitchFamily="50" charset="-128"/>
            </a:endParaRPr>
          </a:p>
        </p:txBody>
      </p:sp>
      <p:sp>
        <p:nvSpPr>
          <p:cNvPr id="8" name="テキスト ボックス 7">
            <a:extLst>
              <a:ext uri="{FF2B5EF4-FFF2-40B4-BE49-F238E27FC236}">
                <a16:creationId xmlns:a16="http://schemas.microsoft.com/office/drawing/2014/main" id="{E67B33E4-9283-45A4-A80D-CC37CCD4D772}"/>
              </a:ext>
            </a:extLst>
          </p:cNvPr>
          <p:cNvSpPr txBox="1"/>
          <p:nvPr/>
        </p:nvSpPr>
        <p:spPr>
          <a:xfrm>
            <a:off x="417639" y="3426522"/>
            <a:ext cx="6381367" cy="246221"/>
          </a:xfrm>
          <a:prstGeom prst="rect">
            <a:avLst/>
          </a:prstGeom>
          <a:noFill/>
        </p:spPr>
        <p:txBody>
          <a:bodyPr wrap="square" rtlCol="0">
            <a:spAutoFit/>
          </a:bodyPr>
          <a:lstStyle/>
          <a:p>
            <a:r>
              <a:rPr lang="en-US" altLang="ja-JP" sz="1000" u="sng" spc="100" dirty="0">
                <a:latin typeface="メイリオ" panose="020B0604030504040204" pitchFamily="50" charset="-128"/>
                <a:ea typeface="メイリオ" panose="020B0604030504040204" pitchFamily="50" charset="-128"/>
              </a:rPr>
              <a:t>RedEye</a:t>
            </a:r>
            <a:r>
              <a:rPr lang="ja-JP" altLang="en-US" sz="1000" u="sng" spc="100" dirty="0">
                <a:latin typeface="メイリオ" panose="020B0604030504040204" pitchFamily="50" charset="-128"/>
                <a:ea typeface="メイリオ" panose="020B0604030504040204" pitchFamily="50" charset="-128"/>
              </a:rPr>
              <a:t>機器一式</a:t>
            </a:r>
            <a:r>
              <a:rPr lang="ja-JP" altLang="en-US" sz="1000" spc="100" dirty="0">
                <a:latin typeface="メイリオ" panose="020B0604030504040204" pitchFamily="50" charset="-128"/>
                <a:ea typeface="メイリオ" panose="020B0604030504040204" pitchFamily="50" charset="-128"/>
              </a:rPr>
              <a:t>　  　　　　  </a:t>
            </a:r>
            <a:r>
              <a:rPr lang="en-US" altLang="ja-JP" sz="1000" spc="100" dirty="0" err="1">
                <a:latin typeface="メイリオ" panose="020B0604030504040204" pitchFamily="50" charset="-128"/>
                <a:ea typeface="メイリオ" panose="020B0604030504040204" pitchFamily="50" charset="-128"/>
              </a:rPr>
              <a:t>RedEye</a:t>
            </a:r>
            <a:r>
              <a:rPr lang="ja-JP" altLang="en-US" sz="1000" spc="100" dirty="0">
                <a:latin typeface="メイリオ" panose="020B0604030504040204" pitchFamily="50" charset="-128"/>
                <a:ea typeface="メイリオ" panose="020B0604030504040204" pitchFamily="50" charset="-128"/>
              </a:rPr>
              <a:t>の使用方法</a:t>
            </a:r>
            <a:r>
              <a:rPr kumimoji="1" lang="ja-JP" altLang="en-US" sz="1000" spc="100" dirty="0">
                <a:latin typeface="メイリオ" panose="020B0604030504040204" pitchFamily="50" charset="-128"/>
                <a:ea typeface="メイリオ" panose="020B0604030504040204" pitchFamily="50" charset="-128"/>
              </a:rPr>
              <a:t>　       </a:t>
            </a:r>
            <a:r>
              <a:rPr kumimoji="1" lang="en-US" altLang="ja-JP" sz="1000" u="sng" spc="100" dirty="0" err="1">
                <a:latin typeface="メイリオ" panose="020B0604030504040204" pitchFamily="50" charset="-128"/>
                <a:ea typeface="メイリオ" panose="020B0604030504040204" pitchFamily="50" charset="-128"/>
              </a:rPr>
              <a:t>RedEye</a:t>
            </a:r>
            <a:r>
              <a:rPr kumimoji="1" lang="ja-JP" altLang="en-US" sz="1000" u="sng" spc="100" dirty="0">
                <a:latin typeface="メイリオ" panose="020B0604030504040204" pitchFamily="50" charset="-128"/>
                <a:ea typeface="メイリオ" panose="020B0604030504040204" pitchFamily="50" charset="-128"/>
              </a:rPr>
              <a:t>と従来の便潜血検査の比較表</a:t>
            </a:r>
            <a:endParaRPr kumimoji="1" lang="en-US" altLang="ja-JP" sz="1000" u="sng" spc="100" dirty="0">
              <a:latin typeface="メイリオ" panose="020B0604030504040204" pitchFamily="50" charset="-128"/>
              <a:ea typeface="メイリオ" panose="020B0604030504040204" pitchFamily="50" charset="-128"/>
            </a:endParaRPr>
          </a:p>
        </p:txBody>
      </p:sp>
      <p:pic>
        <p:nvPicPr>
          <p:cNvPr id="3" name="図 2" descr="テキスト, ホワイトボード&#10;&#10;自動的に生成された説明">
            <a:extLst>
              <a:ext uri="{FF2B5EF4-FFF2-40B4-BE49-F238E27FC236}">
                <a16:creationId xmlns:a16="http://schemas.microsoft.com/office/drawing/2014/main" id="{BF233539-F459-4506-B5B3-9B2DDCA6E25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12365" y="1439985"/>
            <a:ext cx="1779420" cy="1942749"/>
          </a:xfrm>
          <a:prstGeom prst="rect">
            <a:avLst/>
          </a:prstGeom>
        </p:spPr>
      </p:pic>
      <p:pic>
        <p:nvPicPr>
          <p:cNvPr id="19" name="図 18">
            <a:extLst>
              <a:ext uri="{FF2B5EF4-FFF2-40B4-BE49-F238E27FC236}">
                <a16:creationId xmlns:a16="http://schemas.microsoft.com/office/drawing/2014/main" id="{E2FF9321-C802-460A-9B19-639D4B055D25}"/>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049371" y="1814128"/>
            <a:ext cx="2200685" cy="1553072"/>
          </a:xfrm>
          <a:prstGeom prst="rect">
            <a:avLst/>
          </a:prstGeom>
        </p:spPr>
      </p:pic>
      <p:pic>
        <p:nvPicPr>
          <p:cNvPr id="21" name="図 20">
            <a:extLst>
              <a:ext uri="{FF2B5EF4-FFF2-40B4-BE49-F238E27FC236}">
                <a16:creationId xmlns:a16="http://schemas.microsoft.com/office/drawing/2014/main" id="{38C18ED5-A6BF-4FA8-ABD5-99DB0CE3D31E}"/>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307643" y="1439985"/>
            <a:ext cx="2254216" cy="1927215"/>
          </a:xfrm>
          <a:prstGeom prst="rect">
            <a:avLst/>
          </a:prstGeom>
        </p:spPr>
      </p:pic>
    </p:spTree>
    <p:extLst>
      <p:ext uri="{BB962C8B-B14F-4D97-AF65-F5344CB8AC3E}">
        <p14:creationId xmlns:p14="http://schemas.microsoft.com/office/powerpoint/2010/main" val="541576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27B1C22-2ABA-4392-BBFF-1FA4421D5475}"/>
              </a:ext>
            </a:extLst>
          </p:cNvPr>
          <p:cNvSpPr txBox="1"/>
          <p:nvPr/>
        </p:nvSpPr>
        <p:spPr>
          <a:xfrm>
            <a:off x="188482" y="7155080"/>
            <a:ext cx="6481036" cy="15465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n-US" altLang="ja-JP" sz="105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050" b="1" kern="100" dirty="0">
                <a:latin typeface="メイリオ" panose="020B0604030504040204" pitchFamily="50" charset="-128"/>
                <a:ea typeface="メイリオ" panose="020B0604030504040204" pitchFamily="50" charset="-128"/>
                <a:cs typeface="Times New Roman" panose="02020603050405020304" pitchFamily="18" charset="0"/>
              </a:rPr>
              <a:t>会社概要</a:t>
            </a:r>
            <a:r>
              <a:rPr lang="en-US" altLang="ja-JP" sz="1050" b="1" kern="100" dirty="0">
                <a:effectLst/>
                <a:latin typeface="メイリオ" panose="020B0604030504040204" pitchFamily="50" charset="-128"/>
                <a:ea typeface="メイリオ" panose="020B0604030504040204" pitchFamily="50" charset="-128"/>
                <a:cs typeface="Times New Roman" panose="02020603050405020304" pitchFamily="18" charset="0"/>
              </a:rPr>
              <a:t>】</a:t>
            </a:r>
          </a:p>
          <a:p>
            <a:pPr algn="just"/>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会社名　：</a:t>
            </a:r>
            <a:r>
              <a:rPr lang="en-US" altLang="ja-JP" sz="1050" b="0" i="0" dirty="0">
                <a:solidFill>
                  <a:srgbClr val="191919"/>
                </a:solidFill>
                <a:effectLst/>
                <a:latin typeface="メイリオ" panose="020B0604030504040204" pitchFamily="50" charset="-128"/>
                <a:ea typeface="メイリオ" panose="020B0604030504040204" pitchFamily="50" charset="-128"/>
              </a:rPr>
              <a:t>C’sUP</a:t>
            </a:r>
            <a:r>
              <a:rPr lang="ja-JP" altLang="en-US" sz="1050" b="0" i="0" dirty="0">
                <a:solidFill>
                  <a:srgbClr val="191919"/>
                </a:solidFill>
                <a:effectLst/>
                <a:latin typeface="メイリオ" panose="020B0604030504040204" pitchFamily="50" charset="-128"/>
                <a:ea typeface="メイリオ" panose="020B0604030504040204" pitchFamily="50" charset="-128"/>
              </a:rPr>
              <a:t>（シーズアップ）合同会社　</a:t>
            </a:r>
            <a:r>
              <a:rPr lang="en-US" altLang="ja-JP" sz="105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spc="100" dirty="0">
                <a:latin typeface="メイリオ" panose="020B0604030504040204" pitchFamily="50" charset="-128"/>
                <a:ea typeface="メイリオ" panose="020B0604030504040204" pitchFamily="50" charset="-128"/>
              </a:rPr>
              <a:t>代表社員：</a:t>
            </a:r>
            <a:r>
              <a:rPr lang="ja-JP" altLang="en-US" sz="1050" b="0" i="0" dirty="0">
                <a:effectLst/>
                <a:latin typeface="メイリオ" panose="020B0604030504040204" pitchFamily="50" charset="-128"/>
                <a:ea typeface="メイリオ" panose="020B0604030504040204" pitchFamily="50" charset="-128"/>
              </a:rPr>
              <a:t>張 志芳（ちょう　しよし）</a:t>
            </a:r>
            <a:r>
              <a:rPr lang="en-US" altLang="ja-JP" sz="1050"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所在地　：〒</a:t>
            </a:r>
            <a:r>
              <a:rPr lang="en-US" altLang="ja-JP" sz="1050" kern="100" dirty="0">
                <a:latin typeface="メイリオ" panose="020B0604030504040204" pitchFamily="50" charset="-128"/>
                <a:ea typeface="メイリオ" panose="020B0604030504040204" pitchFamily="50" charset="-128"/>
                <a:cs typeface="Times New Roman" panose="02020603050405020304" pitchFamily="18" charset="0"/>
              </a:rPr>
              <a:t>510-0086</a:t>
            </a: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　三重県四日市市諏訪栄町</a:t>
            </a:r>
            <a:r>
              <a:rPr lang="en-US"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4-10</a:t>
            </a: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　アピカビル３Ｆ</a:t>
            </a:r>
            <a:r>
              <a:rPr lang="ja-JP" altLang="en-US" sz="1050" b="0" i="0" dirty="0">
                <a:solidFill>
                  <a:srgbClr val="000000"/>
                </a:solidFill>
                <a:effectLst/>
                <a:latin typeface="メイリオ" panose="020B0604030504040204" pitchFamily="50" charset="-128"/>
                <a:ea typeface="メイリオ" panose="020B0604030504040204" pitchFamily="50" charset="-128"/>
              </a:rPr>
              <a:t>　</a:t>
            </a:r>
            <a:endParaRPr lang="en-US" altLang="ja-JP" sz="1050" b="0" i="0" dirty="0">
              <a:solidFill>
                <a:srgbClr val="000000"/>
              </a:solidFill>
              <a:effectLst/>
              <a:latin typeface="メイリオ" panose="020B0604030504040204" pitchFamily="50" charset="-128"/>
              <a:ea typeface="メイリオ" panose="020B0604030504040204" pitchFamily="50" charset="-128"/>
            </a:endParaRPr>
          </a:p>
          <a:p>
            <a:pPr algn="just"/>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電話</a:t>
            </a: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050-8880-2336</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事業内容：</a:t>
            </a:r>
            <a:r>
              <a:rPr lang="en-US" altLang="ja-JP" sz="1050" b="0" i="0" dirty="0">
                <a:effectLst/>
                <a:latin typeface="メイリオ" panose="020B0604030504040204" pitchFamily="50" charset="-128"/>
                <a:ea typeface="メイリオ" panose="020B0604030504040204" pitchFamily="50" charset="-128"/>
              </a:rPr>
              <a:t>LED</a:t>
            </a:r>
            <a:r>
              <a:rPr lang="ja-JP" altLang="en-US" sz="1050" dirty="0">
                <a:latin typeface="メイリオ" panose="020B0604030504040204" pitchFamily="50" charset="-128"/>
                <a:ea typeface="メイリオ" panose="020B0604030504040204" pitchFamily="50" charset="-128"/>
              </a:rPr>
              <a:t>・</a:t>
            </a:r>
            <a:r>
              <a:rPr lang="en-US" altLang="ja-JP" sz="1050" b="0" i="0" dirty="0">
                <a:effectLst/>
                <a:latin typeface="メイリオ" panose="020B0604030504040204" pitchFamily="50" charset="-128"/>
                <a:ea typeface="メイリオ" panose="020B0604030504040204" pitchFamily="50" charset="-128"/>
              </a:rPr>
              <a:t>CCFL</a:t>
            </a:r>
            <a:r>
              <a:rPr lang="ja-JP" altLang="en-US" sz="1050" dirty="0">
                <a:latin typeface="メイリオ" panose="020B0604030504040204" pitchFamily="50" charset="-128"/>
                <a:ea typeface="メイリオ" panose="020B0604030504040204" pitchFamily="50" charset="-128"/>
              </a:rPr>
              <a:t>など</a:t>
            </a:r>
            <a:r>
              <a:rPr lang="ja-JP" altLang="en-US" sz="1050" b="0" i="0" dirty="0">
                <a:effectLst/>
                <a:latin typeface="メイリオ" panose="020B0604030504040204" pitchFamily="50" charset="-128"/>
                <a:ea typeface="メイリオ" panose="020B0604030504040204" pitchFamily="50" charset="-128"/>
              </a:rPr>
              <a:t>ランプ製品、制御装置、各種電子機器の販売</a:t>
            </a:r>
            <a:endPar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URL</a:t>
            </a:r>
            <a:r>
              <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050" i="0" u="none" strike="noStrike" dirty="0">
                <a:solidFill>
                  <a:srgbClr val="191919"/>
                </a:solidFill>
                <a:effectLst/>
                <a:latin typeface="メイリオ" panose="020B0604030504040204" pitchFamily="50" charset="-128"/>
                <a:ea typeface="メイリオ" panose="020B0604030504040204" pitchFamily="50" charset="-128"/>
                <a:hlinkClick r:id="rId2"/>
              </a:rPr>
              <a:t>https://csup.co.jp</a:t>
            </a:r>
            <a:endParaRPr lang="en-US"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r>
              <a:rPr lang="ja-JP" altLang="ja-JP" sz="1050" b="1" kern="100" dirty="0">
                <a:effectLst/>
                <a:latin typeface="メイリオ" panose="020B0604030504040204" pitchFamily="50" charset="-128"/>
                <a:ea typeface="メイリオ" panose="020B0604030504040204" pitchFamily="50" charset="-128"/>
                <a:cs typeface="Times New Roman" panose="02020603050405020304" pitchFamily="18" charset="0"/>
              </a:rPr>
              <a:t>【取材依頼・お</a:t>
            </a:r>
            <a:r>
              <a:rPr lang="ja-JP" altLang="en-US" sz="1050" b="1" kern="100" dirty="0">
                <a:latin typeface="メイリオ" panose="020B0604030504040204" pitchFamily="50" charset="-128"/>
                <a:ea typeface="メイリオ" panose="020B0604030504040204" pitchFamily="50" charset="-128"/>
                <a:cs typeface="Times New Roman" panose="02020603050405020304" pitchFamily="18" charset="0"/>
              </a:rPr>
              <a:t>問合せ</a:t>
            </a:r>
            <a:r>
              <a:rPr lang="ja-JP" altLang="ja-JP" sz="1050" b="1" kern="100" dirty="0">
                <a:effectLst/>
                <a:latin typeface="メイリオ" panose="020B0604030504040204" pitchFamily="50" charset="-128"/>
                <a:ea typeface="メイリオ" panose="020B0604030504040204" pitchFamily="50" charset="-128"/>
                <a:cs typeface="Times New Roman" panose="02020603050405020304" pitchFamily="18" charset="0"/>
              </a:rPr>
              <a:t>先】</a:t>
            </a:r>
            <a:endParaRPr lang="en-US"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電話　　：</a:t>
            </a:r>
            <a:r>
              <a:rPr lang="en-US"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090-9824-3362</a:t>
            </a:r>
            <a:r>
              <a:rPr lang="ja-JP" altLang="en-US" sz="1050" kern="100" dirty="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05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spc="100" dirty="0">
                <a:latin typeface="メイリオ" panose="020B0604030504040204" pitchFamily="50" charset="-128"/>
                <a:ea typeface="メイリオ" panose="020B0604030504040204" pitchFamily="50" charset="-128"/>
              </a:rPr>
              <a:t>代表取締役：</a:t>
            </a:r>
            <a:r>
              <a:rPr lang="ja-JP" altLang="en-US" sz="1050" b="0" i="0" dirty="0">
                <a:effectLst/>
                <a:latin typeface="メイリオ" panose="020B0604030504040204" pitchFamily="50" charset="-128"/>
                <a:ea typeface="メイリオ" panose="020B0604030504040204" pitchFamily="50" charset="-128"/>
              </a:rPr>
              <a:t>張 志芳（ちょう　しよし）</a:t>
            </a:r>
            <a:r>
              <a:rPr lang="en-US" altLang="ja-JP" sz="1050"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メール</a:t>
            </a:r>
            <a:r>
              <a:rPr lang="en-US" alt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05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b="0" i="0" dirty="0">
                <a:solidFill>
                  <a:schemeClr val="tx1"/>
                </a:solidFill>
                <a:effectLst/>
                <a:latin typeface="メイリオ" panose="020B0604030504040204" pitchFamily="50" charset="-128"/>
                <a:ea typeface="メイリオ" panose="020B0604030504040204" pitchFamily="50" charset="-128"/>
              </a:rPr>
              <a:t>choh.shiyoshi@csup.co.jp</a:t>
            </a:r>
            <a:endParaRPr lang="en-US" altLang="ja-JP" sz="1050" u="sng"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a:extLst>
              <a:ext uri="{FF2B5EF4-FFF2-40B4-BE49-F238E27FC236}">
                <a16:creationId xmlns:a16="http://schemas.microsoft.com/office/drawing/2014/main" id="{AAFA0EA3-D566-47FB-A2A7-D55CD7671C53}"/>
              </a:ext>
            </a:extLst>
          </p:cNvPr>
          <p:cNvSpPr txBox="1"/>
          <p:nvPr/>
        </p:nvSpPr>
        <p:spPr>
          <a:xfrm>
            <a:off x="188482" y="627281"/>
            <a:ext cx="6481036" cy="6472926"/>
          </a:xfrm>
          <a:prstGeom prst="rect">
            <a:avLst/>
          </a:prstGeom>
          <a:noFill/>
        </p:spPr>
        <p:txBody>
          <a:bodyPr wrap="square" spcCol="0" rtlCol="0">
            <a:spAutoFit/>
          </a:bodyPr>
          <a:lstStyle/>
          <a:p>
            <a:pPr>
              <a:lnSpc>
                <a:spcPts val="1200"/>
              </a:lnSpc>
            </a:pPr>
            <a:endParaRPr lang="en-US" altLang="ja-JP" sz="1050" b="1" spc="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nSpc>
                <a:spcPts val="1200"/>
              </a:lnSpc>
            </a:pPr>
            <a:r>
              <a:rPr kumimoji="1" lang="en-US" altLang="ja-JP" sz="1100" b="1" u="sng" spc="100" dirty="0">
                <a:latin typeface="メイリオ" panose="020B0604030504040204" pitchFamily="50" charset="-128"/>
                <a:ea typeface="メイリオ" panose="020B0604030504040204" pitchFamily="50" charset="-128"/>
                <a:cs typeface="MS PGothic" charset="-128"/>
              </a:rPr>
              <a:t>【</a:t>
            </a:r>
            <a:r>
              <a:rPr lang="en-US" altLang="ja-JP" sz="1100" b="1" i="0" u="sng" dirty="0">
                <a:effectLst/>
                <a:latin typeface="メイリオ" panose="020B0604030504040204" pitchFamily="50" charset="-128"/>
                <a:ea typeface="メイリオ" panose="020B0604030504040204" pitchFamily="50" charset="-128"/>
              </a:rPr>
              <a:t> RedEye</a:t>
            </a:r>
            <a:r>
              <a:rPr lang="ja-JP" altLang="en-US" sz="1100" b="1" i="0" u="sng" dirty="0">
                <a:effectLst/>
                <a:latin typeface="メイリオ" panose="020B0604030504040204" pitchFamily="50" charset="-128"/>
                <a:ea typeface="メイリオ" panose="020B0604030504040204" pitchFamily="50" charset="-128"/>
              </a:rPr>
              <a:t>（レッドアイ）使用方法（便潜血検査） </a:t>
            </a:r>
            <a:r>
              <a:rPr kumimoji="1" lang="en-US" altLang="ja-JP" sz="1100" b="1" u="sng" spc="100" dirty="0">
                <a:latin typeface="メイリオ" panose="020B0604030504040204" pitchFamily="50" charset="-128"/>
                <a:ea typeface="メイリオ" panose="020B0604030504040204" pitchFamily="50" charset="-128"/>
                <a:cs typeface="MS PGothic" charset="-128"/>
              </a:rPr>
              <a:t>】</a:t>
            </a:r>
          </a:p>
          <a:p>
            <a:pPr algn="l" fontAlgn="base"/>
            <a:r>
              <a:rPr lang="ja-JP" altLang="en-US" sz="1050" b="0" i="0" dirty="0">
                <a:effectLst/>
                <a:latin typeface="メイリオ" panose="020B0604030504040204" pitchFamily="50" charset="-128"/>
                <a:ea typeface="メイリオ" panose="020B0604030504040204" pitchFamily="50" charset="-128"/>
              </a:rPr>
              <a:t>　</a:t>
            </a:r>
            <a:r>
              <a:rPr lang="en-US" altLang="ja-JP" sz="1050" b="0" i="0" dirty="0">
                <a:effectLst/>
                <a:latin typeface="メイリオ" panose="020B0604030504040204" pitchFamily="50" charset="-128"/>
                <a:ea typeface="メイリオ" panose="020B0604030504040204" pitchFamily="50" charset="-128"/>
              </a:rPr>
              <a:t>1. </a:t>
            </a:r>
            <a:r>
              <a:rPr lang="ja-JP" altLang="en-US" sz="1050" b="0" i="0" dirty="0">
                <a:effectLst/>
                <a:latin typeface="メイリオ" panose="020B0604030504040204" pitchFamily="50" charset="-128"/>
                <a:ea typeface="メイリオ" panose="020B0604030504040204" pitchFamily="50" charset="-128"/>
              </a:rPr>
              <a:t>充電ホルダーから本体を取り出す。</a:t>
            </a:r>
          </a:p>
          <a:p>
            <a:pPr algn="l" fontAlgn="base"/>
            <a:r>
              <a:rPr lang="ja-JP" altLang="en-US" sz="1050" b="0" i="0" dirty="0">
                <a:effectLst/>
                <a:latin typeface="メイリオ" panose="020B0604030504040204" pitchFamily="50" charset="-128"/>
                <a:ea typeface="メイリオ" panose="020B0604030504040204" pitchFamily="50" charset="-128"/>
              </a:rPr>
              <a:t>　</a:t>
            </a:r>
            <a:r>
              <a:rPr lang="en-US" altLang="ja-JP" sz="1050" b="0" i="0" dirty="0">
                <a:effectLst/>
                <a:latin typeface="メイリオ" panose="020B0604030504040204" pitchFamily="50" charset="-128"/>
                <a:ea typeface="メイリオ" panose="020B0604030504040204" pitchFamily="50" charset="-128"/>
              </a:rPr>
              <a:t>2. </a:t>
            </a:r>
            <a:r>
              <a:rPr lang="ja-JP" altLang="en-US" sz="1050" b="0" i="0" dirty="0">
                <a:effectLst/>
                <a:latin typeface="メイリオ" panose="020B0604030504040204" pitchFamily="50" charset="-128"/>
                <a:ea typeface="メイリオ" panose="020B0604030504040204" pitchFamily="50" charset="-128"/>
              </a:rPr>
              <a:t>光学検査用フィルターを１枚取り出し、測定器のフィルタークリップを押し開き、</a:t>
            </a:r>
            <a:endParaRPr lang="en-US" altLang="ja-JP" sz="1050" b="0" i="0" dirty="0">
              <a:effectLst/>
              <a:latin typeface="メイリオ" panose="020B0604030504040204" pitchFamily="50" charset="-128"/>
              <a:ea typeface="メイリオ" panose="020B0604030504040204" pitchFamily="50" charset="-128"/>
            </a:endParaRPr>
          </a:p>
          <a:p>
            <a:pPr algn="l" fontAlgn="base"/>
            <a:r>
              <a:rPr lang="ja-JP" altLang="en-US" sz="1050" dirty="0">
                <a:latin typeface="メイリオ" panose="020B0604030504040204" pitchFamily="50" charset="-128"/>
                <a:ea typeface="メイリオ" panose="020B0604030504040204" pitchFamily="50" charset="-128"/>
              </a:rPr>
              <a:t>　　 </a:t>
            </a:r>
            <a:r>
              <a:rPr lang="ja-JP" altLang="en-US" sz="1050" b="0" i="0" dirty="0">
                <a:effectLst/>
                <a:latin typeface="メイリオ" panose="020B0604030504040204" pitchFamily="50" charset="-128"/>
                <a:ea typeface="メイリオ" panose="020B0604030504040204" pitchFamily="50" charset="-128"/>
              </a:rPr>
              <a:t>先端の黒い探針にフィルターを取り付けてクリップで固定する。</a:t>
            </a:r>
          </a:p>
          <a:p>
            <a:pPr algn="l" fontAlgn="base"/>
            <a:r>
              <a:rPr lang="ja-JP" altLang="en-US" sz="1050" b="0" i="0" dirty="0">
                <a:effectLst/>
                <a:latin typeface="メイリオ" panose="020B0604030504040204" pitchFamily="50" charset="-128"/>
                <a:ea typeface="メイリオ" panose="020B0604030504040204" pitchFamily="50" charset="-128"/>
              </a:rPr>
              <a:t>　</a:t>
            </a:r>
            <a:r>
              <a:rPr lang="en-US" altLang="ja-JP" sz="1050" b="0" i="0" dirty="0">
                <a:effectLst/>
                <a:latin typeface="メイリオ" panose="020B0604030504040204" pitchFamily="50" charset="-128"/>
                <a:ea typeface="メイリオ" panose="020B0604030504040204" pitchFamily="50" charset="-128"/>
              </a:rPr>
              <a:t>3. </a:t>
            </a:r>
            <a:r>
              <a:rPr lang="ja-JP" altLang="en-US" sz="1050" b="0" i="0" dirty="0">
                <a:effectLst/>
                <a:latin typeface="メイリオ" panose="020B0604030504040204" pitchFamily="50" charset="-128"/>
                <a:ea typeface="メイリオ" panose="020B0604030504040204" pitchFamily="50" charset="-128"/>
              </a:rPr>
              <a:t>電源ボタンを３秒長押しして電源を入れる。</a:t>
            </a:r>
          </a:p>
          <a:p>
            <a:pPr algn="l" fontAlgn="base"/>
            <a:r>
              <a:rPr lang="ja-JP" altLang="en-US" sz="1050" b="0" i="0" dirty="0">
                <a:effectLst/>
                <a:latin typeface="メイリオ" panose="020B0604030504040204" pitchFamily="50" charset="-128"/>
                <a:ea typeface="メイリオ" panose="020B0604030504040204" pitchFamily="50" charset="-128"/>
              </a:rPr>
              <a:t>　</a:t>
            </a:r>
            <a:r>
              <a:rPr lang="en-US" altLang="ja-JP" sz="1050" b="0" i="0" dirty="0">
                <a:effectLst/>
                <a:latin typeface="メイリオ" panose="020B0604030504040204" pitchFamily="50" charset="-128"/>
                <a:ea typeface="メイリオ" panose="020B0604030504040204" pitchFamily="50" charset="-128"/>
              </a:rPr>
              <a:t>4. </a:t>
            </a:r>
            <a:r>
              <a:rPr lang="ja-JP" altLang="en-US" sz="1050" b="0" i="0" dirty="0">
                <a:effectLst/>
                <a:latin typeface="メイリオ" panose="020B0604030504040204" pitchFamily="50" charset="-128"/>
                <a:ea typeface="メイリオ" panose="020B0604030504040204" pitchFamily="50" charset="-128"/>
              </a:rPr>
              <a:t>便器の水にフィルターを取り付けた探針を約</a:t>
            </a:r>
            <a:r>
              <a:rPr lang="en-US" altLang="ja-JP" sz="1050" b="0" i="0" dirty="0">
                <a:effectLst/>
                <a:latin typeface="メイリオ" panose="020B0604030504040204" pitchFamily="50" charset="-128"/>
                <a:ea typeface="メイリオ" panose="020B0604030504040204" pitchFamily="50" charset="-128"/>
              </a:rPr>
              <a:t>5cm</a:t>
            </a:r>
            <a:r>
              <a:rPr lang="ja-JP" altLang="en-US" sz="1050" b="0" i="0" dirty="0">
                <a:effectLst/>
                <a:latin typeface="メイリオ" panose="020B0604030504040204" pitchFamily="50" charset="-128"/>
                <a:ea typeface="メイリオ" panose="020B0604030504040204" pitchFamily="50" charset="-128"/>
              </a:rPr>
              <a:t>入れる。</a:t>
            </a:r>
          </a:p>
          <a:p>
            <a:pPr algn="l" fontAlgn="base"/>
            <a:r>
              <a:rPr lang="ja-JP" altLang="en-US" sz="1050" b="0" i="0" dirty="0">
                <a:effectLst/>
                <a:latin typeface="メイリオ" panose="020B0604030504040204" pitchFamily="50" charset="-128"/>
                <a:ea typeface="メイリオ" panose="020B0604030504040204" pitchFamily="50" charset="-128"/>
              </a:rPr>
              <a:t>　</a:t>
            </a:r>
            <a:r>
              <a:rPr lang="en-US" altLang="ja-JP" sz="1050" b="0" i="0" dirty="0">
                <a:effectLst/>
                <a:latin typeface="メイリオ" panose="020B0604030504040204" pitchFamily="50" charset="-128"/>
                <a:ea typeface="メイリオ" panose="020B0604030504040204" pitchFamily="50" charset="-128"/>
              </a:rPr>
              <a:t>5. </a:t>
            </a:r>
            <a:r>
              <a:rPr lang="ja-JP" altLang="en-US" sz="1050" b="0" i="0" dirty="0">
                <a:effectLst/>
                <a:latin typeface="メイリオ" panose="020B0604030504040204" pitchFamily="50" charset="-128"/>
                <a:ea typeface="メイリオ" panose="020B0604030504040204" pitchFamily="50" charset="-128"/>
              </a:rPr>
              <a:t>センサーボタンを短く押し、先端の黒い探針を水中に</a:t>
            </a:r>
            <a:r>
              <a:rPr lang="en-US" altLang="ja-JP" sz="1050" b="0" i="0" dirty="0">
                <a:effectLst/>
                <a:latin typeface="メイリオ" panose="020B0604030504040204" pitchFamily="50" charset="-128"/>
                <a:ea typeface="メイリオ" panose="020B0604030504040204" pitchFamily="50" charset="-128"/>
              </a:rPr>
              <a:t>10〜15</a:t>
            </a:r>
            <a:r>
              <a:rPr lang="ja-JP" altLang="en-US" sz="1050" b="0" i="0" dirty="0">
                <a:effectLst/>
                <a:latin typeface="メイリオ" panose="020B0604030504040204" pitchFamily="50" charset="-128"/>
                <a:ea typeface="メイリオ" panose="020B0604030504040204" pitchFamily="50" charset="-128"/>
              </a:rPr>
              <a:t>秒入れる。</a:t>
            </a:r>
          </a:p>
          <a:p>
            <a:pPr algn="l" fontAlgn="base"/>
            <a:r>
              <a:rPr lang="ja-JP" altLang="en-US" sz="1050" b="0" i="0" dirty="0">
                <a:effectLst/>
                <a:latin typeface="メイリオ" panose="020B0604030504040204" pitchFamily="50" charset="-128"/>
                <a:ea typeface="メイリオ" panose="020B0604030504040204" pitchFamily="50" charset="-128"/>
              </a:rPr>
              <a:t>　</a:t>
            </a:r>
            <a:r>
              <a:rPr lang="en-US" altLang="ja-JP" sz="1050" b="0" i="0" dirty="0">
                <a:effectLst/>
                <a:latin typeface="メイリオ" panose="020B0604030504040204" pitchFamily="50" charset="-128"/>
                <a:ea typeface="メイリオ" panose="020B0604030504040204" pitchFamily="50" charset="-128"/>
              </a:rPr>
              <a:t>6. </a:t>
            </a:r>
            <a:r>
              <a:rPr lang="ja-JP" altLang="en-US" sz="1050" b="0" i="0" dirty="0">
                <a:effectLst/>
                <a:latin typeface="メイリオ" panose="020B0604030504040204" pitchFamily="50" charset="-128"/>
                <a:ea typeface="メイリオ" panose="020B0604030504040204" pitchFamily="50" charset="-128"/>
              </a:rPr>
              <a:t>突起部分をスライドさせてフィルターを外す（フィルターは便器に流せる）。</a:t>
            </a:r>
          </a:p>
          <a:p>
            <a:pPr algn="l" fontAlgn="base"/>
            <a:r>
              <a:rPr lang="ja-JP" altLang="en-US" sz="1050" b="0" i="0" dirty="0">
                <a:effectLst/>
                <a:latin typeface="メイリオ" panose="020B0604030504040204" pitchFamily="50" charset="-128"/>
                <a:ea typeface="メイリオ" panose="020B0604030504040204" pitchFamily="50" charset="-128"/>
              </a:rPr>
              <a:t>　</a:t>
            </a:r>
            <a:r>
              <a:rPr lang="en-US" altLang="ja-JP" sz="1050" b="0" i="0" dirty="0">
                <a:effectLst/>
                <a:latin typeface="メイリオ" panose="020B0604030504040204" pitchFamily="50" charset="-128"/>
                <a:ea typeface="メイリオ" panose="020B0604030504040204" pitchFamily="50" charset="-128"/>
              </a:rPr>
              <a:t>7. </a:t>
            </a:r>
            <a:r>
              <a:rPr lang="ja-JP" altLang="en-US" sz="1050" b="0" i="0" dirty="0">
                <a:effectLst/>
                <a:latin typeface="メイリオ" panose="020B0604030504040204" pitchFamily="50" charset="-128"/>
                <a:ea typeface="メイリオ" panose="020B0604030504040204" pitchFamily="50" charset="-128"/>
              </a:rPr>
              <a:t>探針を</a:t>
            </a:r>
            <a:r>
              <a:rPr lang="en-US" altLang="ja-JP" sz="1050" b="0" i="0" dirty="0">
                <a:effectLst/>
                <a:latin typeface="メイリオ" panose="020B0604030504040204" pitchFamily="50" charset="-128"/>
                <a:ea typeface="メイリオ" panose="020B0604030504040204" pitchFamily="50" charset="-128"/>
              </a:rPr>
              <a:t>3〜5</a:t>
            </a:r>
            <a:r>
              <a:rPr lang="ja-JP" altLang="en-US" sz="1050" b="0" i="0" dirty="0">
                <a:effectLst/>
                <a:latin typeface="メイリオ" panose="020B0604030504040204" pitchFamily="50" charset="-128"/>
                <a:ea typeface="メイリオ" panose="020B0604030504040204" pitchFamily="50" charset="-128"/>
              </a:rPr>
              <a:t>秒水で洗い、タオルで拭く。</a:t>
            </a:r>
          </a:p>
          <a:p>
            <a:pPr algn="l" fontAlgn="base"/>
            <a:r>
              <a:rPr lang="ja-JP" altLang="en-US" sz="1050" b="0" i="0" dirty="0">
                <a:effectLst/>
                <a:latin typeface="メイリオ" panose="020B0604030504040204" pitchFamily="50" charset="-128"/>
                <a:ea typeface="メイリオ" panose="020B0604030504040204" pitchFamily="50" charset="-128"/>
              </a:rPr>
              <a:t>　</a:t>
            </a:r>
            <a:r>
              <a:rPr lang="en-US" altLang="ja-JP" sz="1050" b="0" i="0" dirty="0">
                <a:effectLst/>
                <a:latin typeface="メイリオ" panose="020B0604030504040204" pitchFamily="50" charset="-128"/>
                <a:ea typeface="メイリオ" panose="020B0604030504040204" pitchFamily="50" charset="-128"/>
              </a:rPr>
              <a:t>8. </a:t>
            </a:r>
            <a:r>
              <a:rPr lang="ja-JP" altLang="en-US" sz="1050" b="0" i="0" dirty="0">
                <a:effectLst/>
                <a:latin typeface="メイリオ" panose="020B0604030504040204" pitchFamily="50" charset="-128"/>
                <a:ea typeface="メイリオ" panose="020B0604030504040204" pitchFamily="50" charset="-128"/>
              </a:rPr>
              <a:t>充電ホルダーに戻す。</a:t>
            </a:r>
          </a:p>
          <a:p>
            <a:pPr>
              <a:lnSpc>
                <a:spcPts val="1200"/>
              </a:lnSpc>
            </a:pPr>
            <a:endParaRPr kumimoji="1" lang="en-US" altLang="ja-JP" sz="1100" spc="100" dirty="0">
              <a:latin typeface="メイリオ" panose="020B0604030504040204" pitchFamily="50" charset="-128"/>
              <a:ea typeface="メイリオ" panose="020B0604030504040204" pitchFamily="50" charset="-128"/>
              <a:cs typeface="MS PGothic" charset="-128"/>
            </a:endParaRPr>
          </a:p>
          <a:p>
            <a:pPr>
              <a:lnSpc>
                <a:spcPts val="1200"/>
              </a:lnSpc>
            </a:pPr>
            <a:r>
              <a:rPr lang="ja-JP" altLang="en-US" sz="1100" b="1" dirty="0">
                <a:latin typeface="メイリオ" panose="020B0604030504040204" pitchFamily="50" charset="-128"/>
                <a:ea typeface="メイリオ" panose="020B0604030504040204" pitchFamily="50" charset="-128"/>
              </a:rPr>
              <a:t>　</a:t>
            </a:r>
            <a:r>
              <a:rPr lang="ja-JP" altLang="en-US" sz="1100" b="1" u="sng" dirty="0">
                <a:latin typeface="メイリオ" panose="020B0604030504040204" pitchFamily="50" charset="-128"/>
                <a:ea typeface="メイリオ" panose="020B0604030504040204" pitchFamily="50" charset="-128"/>
              </a:rPr>
              <a:t>●</a:t>
            </a:r>
            <a:r>
              <a:rPr lang="en-US" altLang="ja-JP" sz="1100" b="1" i="0" u="sng" dirty="0">
                <a:effectLst/>
                <a:latin typeface="メイリオ" panose="020B0604030504040204" pitchFamily="50" charset="-128"/>
                <a:ea typeface="メイリオ" panose="020B0604030504040204" pitchFamily="50" charset="-128"/>
              </a:rPr>
              <a:t>RedEye </a:t>
            </a:r>
            <a:r>
              <a:rPr lang="ja-JP" altLang="en-US" sz="1100" b="1" i="0" u="sng" dirty="0">
                <a:effectLst/>
                <a:latin typeface="メイリオ" panose="020B0604030504040204" pitchFamily="50" charset="-128"/>
                <a:ea typeface="メイリオ" panose="020B0604030504040204" pitchFamily="50" charset="-128"/>
              </a:rPr>
              <a:t>（レッドアイ）ヘモグロビン検査センサー使用手順動画●</a:t>
            </a:r>
            <a:endParaRPr lang="en-US" altLang="ja-JP" sz="1100" b="1" i="0" u="sng" dirty="0">
              <a:effectLst/>
              <a:latin typeface="メイリオ" panose="020B0604030504040204" pitchFamily="50" charset="-128"/>
              <a:ea typeface="メイリオ" panose="020B0604030504040204" pitchFamily="50" charset="-128"/>
            </a:endParaRPr>
          </a:p>
          <a:p>
            <a:pPr>
              <a:lnSpc>
                <a:spcPts val="1200"/>
              </a:lnSpc>
            </a:pPr>
            <a:r>
              <a:rPr kumimoji="1" lang="ja-JP" altLang="en-US" sz="1050" b="1" spc="100" dirty="0">
                <a:latin typeface="メイリオ" panose="020B0604030504040204" pitchFamily="50" charset="-128"/>
                <a:ea typeface="メイリオ" panose="020B0604030504040204" pitchFamily="50" charset="-128"/>
                <a:cs typeface="MS PGothic" charset="-128"/>
              </a:rPr>
              <a:t>　</a:t>
            </a:r>
            <a:r>
              <a:rPr kumimoji="1" lang="en-US" altLang="ja-JP" sz="1050" b="1" spc="100" dirty="0">
                <a:latin typeface="メイリオ" panose="020B0604030504040204" pitchFamily="50" charset="-128"/>
                <a:ea typeface="メイリオ" panose="020B0604030504040204" pitchFamily="50" charset="-128"/>
                <a:cs typeface="MS PGothic" charset="-128"/>
                <a:hlinkClick r:id="rId3"/>
              </a:rPr>
              <a:t>https://www.youtube.com/watch?v=Q4GUZx6HqKw&amp;feature=emb_logo</a:t>
            </a:r>
            <a:endParaRPr kumimoji="1" lang="en-US" altLang="ja-JP" sz="1050" b="1" spc="100" dirty="0">
              <a:latin typeface="メイリオ" panose="020B0604030504040204" pitchFamily="50" charset="-128"/>
              <a:ea typeface="メイリオ" panose="020B0604030504040204" pitchFamily="50" charset="-128"/>
              <a:cs typeface="MS PGothic" charset="-128"/>
            </a:endParaRPr>
          </a:p>
          <a:p>
            <a:pPr>
              <a:lnSpc>
                <a:spcPts val="1200"/>
              </a:lnSpc>
            </a:pPr>
            <a:endParaRPr lang="en-US" altLang="ja-JP" sz="1050" b="0" i="0" dirty="0">
              <a:effectLst/>
              <a:latin typeface="メイリオ" panose="020B0604030504040204" pitchFamily="50" charset="-128"/>
              <a:ea typeface="メイリオ" panose="020B0604030504040204" pitchFamily="50" charset="-128"/>
            </a:endParaRPr>
          </a:p>
          <a:p>
            <a:pPr>
              <a:lnSpc>
                <a:spcPts val="1200"/>
              </a:lnSpc>
            </a:pPr>
            <a:endParaRPr lang="en-US" altLang="ja-JP" sz="1050" b="0" i="0" dirty="0">
              <a:effectLst/>
              <a:latin typeface="メイリオ" panose="020B0604030504040204" pitchFamily="50" charset="-128"/>
              <a:ea typeface="メイリオ" panose="020B0604030504040204" pitchFamily="50" charset="-128"/>
            </a:endParaRPr>
          </a:p>
          <a:p>
            <a:pPr>
              <a:lnSpc>
                <a:spcPts val="1200"/>
              </a:lnSpc>
            </a:pPr>
            <a:r>
              <a:rPr lang="ja-JP" altLang="en-US" sz="1050" b="0" i="0" dirty="0">
                <a:effectLst/>
                <a:latin typeface="メイリオ" panose="020B0604030504040204" pitchFamily="50" charset="-128"/>
                <a:ea typeface="メイリオ" panose="020B0604030504040204" pitchFamily="50" charset="-128"/>
              </a:rPr>
              <a:t>　</a:t>
            </a:r>
            <a:r>
              <a:rPr lang="en-US" altLang="ja-JP" sz="1050" b="0" i="0" dirty="0">
                <a:effectLst/>
                <a:latin typeface="メイリオ" panose="020B0604030504040204" pitchFamily="50" charset="-128"/>
                <a:ea typeface="メイリオ" panose="020B0604030504040204" pitchFamily="50" charset="-128"/>
              </a:rPr>
              <a:t>※ RedEye</a:t>
            </a:r>
            <a:r>
              <a:rPr lang="ja-JP" altLang="en-US" sz="1050" b="0" i="0" dirty="0">
                <a:effectLst/>
                <a:latin typeface="メイリオ" panose="020B0604030504040204" pitchFamily="50" charset="-128"/>
                <a:ea typeface="メイリオ" panose="020B0604030504040204" pitchFamily="50" charset="-128"/>
              </a:rPr>
              <a:t>（レッドアイ）は、腎臓がん、膀胱がん、腎結石などの病気で尿に血液が混じっている</a:t>
            </a:r>
            <a:endParaRPr lang="en-US" altLang="ja-JP" sz="1050" b="0" i="0" dirty="0">
              <a:effectLst/>
              <a:latin typeface="メイリオ" panose="020B0604030504040204" pitchFamily="50" charset="-128"/>
              <a:ea typeface="メイリオ" panose="020B0604030504040204" pitchFamily="50" charset="-128"/>
            </a:endParaRPr>
          </a:p>
          <a:p>
            <a:pPr>
              <a:lnSpc>
                <a:spcPts val="1200"/>
              </a:lnSpc>
            </a:pPr>
            <a:r>
              <a:rPr lang="ja-JP" altLang="en-US" sz="1050" dirty="0">
                <a:latin typeface="メイリオ" panose="020B0604030504040204" pitchFamily="50" charset="-128"/>
                <a:ea typeface="メイリオ" panose="020B0604030504040204" pitchFamily="50" charset="-128"/>
              </a:rPr>
              <a:t>　　 尿潜血</a:t>
            </a:r>
            <a:r>
              <a:rPr lang="ja-JP" altLang="en-US" sz="1050" b="0" i="0" dirty="0">
                <a:effectLst/>
                <a:latin typeface="メイリオ" panose="020B0604030504040204" pitchFamily="50" charset="-128"/>
                <a:ea typeface="メイリオ" panose="020B0604030504040204" pitchFamily="50" charset="-128"/>
              </a:rPr>
              <a:t>を調べること（尿潜血検査）もできます。</a:t>
            </a:r>
            <a:endParaRPr lang="en-US" altLang="ja-JP" sz="1050" b="0" i="0" dirty="0">
              <a:effectLst/>
              <a:latin typeface="メイリオ" panose="020B0604030504040204" pitchFamily="50" charset="-128"/>
              <a:ea typeface="メイリオ" panose="020B0604030504040204" pitchFamily="50" charset="-128"/>
            </a:endParaRPr>
          </a:p>
          <a:p>
            <a:pPr>
              <a:lnSpc>
                <a:spcPts val="1200"/>
              </a:lnSpc>
            </a:pPr>
            <a:r>
              <a:rPr kumimoji="1" lang="ja-JP" altLang="en-US" sz="1050" spc="100" dirty="0">
                <a:latin typeface="メイリオ" panose="020B0604030504040204" pitchFamily="50" charset="-128"/>
                <a:ea typeface="メイリオ" panose="020B0604030504040204" pitchFamily="50" charset="-128"/>
                <a:cs typeface="MS PGothic" charset="-128"/>
              </a:rPr>
              <a:t>　　</a:t>
            </a:r>
            <a:endParaRPr kumimoji="1" lang="en-US" altLang="ja-JP" sz="1050" b="1" spc="100" dirty="0">
              <a:latin typeface="メイリオ" panose="020B0604030504040204" pitchFamily="50" charset="-128"/>
              <a:ea typeface="メイリオ" panose="020B0604030504040204" pitchFamily="50" charset="-128"/>
              <a:cs typeface="MS PGothic" charset="-128"/>
            </a:endParaRPr>
          </a:p>
          <a:p>
            <a:pPr>
              <a:lnSpc>
                <a:spcPts val="1200"/>
              </a:lnSpc>
            </a:pPr>
            <a:endParaRPr kumimoji="1" lang="en-US" altLang="ja-JP" sz="1050" b="1" spc="100" dirty="0">
              <a:solidFill>
                <a:srgbClr val="000000"/>
              </a:solidFill>
              <a:latin typeface="メイリオ" panose="020B0604030504040204" pitchFamily="50" charset="-128"/>
              <a:ea typeface="メイリオ" panose="020B0604030504040204" pitchFamily="50" charset="-128"/>
            </a:endParaRPr>
          </a:p>
          <a:p>
            <a:pPr>
              <a:lnSpc>
                <a:spcPts val="1200"/>
              </a:lnSpc>
            </a:pPr>
            <a:r>
              <a:rPr kumimoji="1" lang="en-US" altLang="ja-JP" sz="1100" b="1" u="sng" spc="100" dirty="0">
                <a:solidFill>
                  <a:srgbClr val="000000"/>
                </a:solidFill>
                <a:latin typeface="メイリオ" panose="020B0604030504040204" pitchFamily="50" charset="-128"/>
                <a:ea typeface="メイリオ" panose="020B0604030504040204" pitchFamily="50" charset="-128"/>
              </a:rPr>
              <a:t>【</a:t>
            </a:r>
            <a:r>
              <a:rPr lang="ja-JP" altLang="en-US" sz="1100" b="1" i="0" u="sng" dirty="0">
                <a:effectLst/>
                <a:latin typeface="メイリオ" panose="020B0604030504040204" pitchFamily="50" charset="-128"/>
                <a:ea typeface="メイリオ" panose="020B0604030504040204" pitchFamily="50" charset="-128"/>
              </a:rPr>
              <a:t> </a:t>
            </a:r>
            <a:r>
              <a:rPr lang="en-US" altLang="ja-JP" sz="1100" b="1" i="0" u="sng" dirty="0">
                <a:effectLst/>
                <a:latin typeface="メイリオ" panose="020B0604030504040204" pitchFamily="50" charset="-128"/>
                <a:ea typeface="メイリオ" panose="020B0604030504040204" pitchFamily="50" charset="-128"/>
              </a:rPr>
              <a:t>RedEye</a:t>
            </a:r>
            <a:r>
              <a:rPr lang="ja-JP" altLang="en-US" sz="1100" b="1" i="0" u="sng" dirty="0">
                <a:effectLst/>
                <a:latin typeface="メイリオ" panose="020B0604030504040204" pitchFamily="50" charset="-128"/>
                <a:ea typeface="メイリオ" panose="020B0604030504040204" pitchFamily="50" charset="-128"/>
              </a:rPr>
              <a:t>（レッドアイ）</a:t>
            </a:r>
            <a:r>
              <a:rPr lang="ja-JP" altLang="en-US" sz="1100" b="1" i="0" u="sng" spc="100" dirty="0">
                <a:effectLst/>
                <a:latin typeface="メイリオ" panose="020B0604030504040204" pitchFamily="50" charset="-128"/>
                <a:ea typeface="メイリオ" panose="020B0604030504040204" pitchFamily="50" charset="-128"/>
              </a:rPr>
              <a:t>製品規格</a:t>
            </a:r>
            <a:r>
              <a:rPr lang="ja-JP" altLang="en-US" sz="1100" b="1" u="sng" spc="100" dirty="0">
                <a:latin typeface="メイリオ" panose="020B0604030504040204" pitchFamily="50" charset="-128"/>
                <a:ea typeface="メイリオ" panose="020B0604030504040204" pitchFamily="50" charset="-128"/>
              </a:rPr>
              <a:t> </a:t>
            </a:r>
            <a:r>
              <a:rPr kumimoji="1" lang="en-US" altLang="ja-JP" sz="1100" b="1" u="sng" spc="100" dirty="0">
                <a:solidFill>
                  <a:srgbClr val="000000"/>
                </a:solidFill>
                <a:latin typeface="メイリオ" panose="020B0604030504040204" pitchFamily="50" charset="-128"/>
                <a:ea typeface="メイリオ" panose="020B0604030504040204" pitchFamily="50" charset="-128"/>
              </a:rPr>
              <a:t>】</a:t>
            </a:r>
          </a:p>
          <a:p>
            <a:pPr>
              <a:lnSpc>
                <a:spcPts val="1200"/>
              </a:lnSpc>
            </a:pPr>
            <a:r>
              <a:rPr kumimoji="1" lang="ja-JP" altLang="en-US" sz="1100" b="1" u="sng" spc="100" dirty="0">
                <a:solidFill>
                  <a:srgbClr val="000000"/>
                </a:solidFill>
                <a:latin typeface="メイリオ" panose="020B0604030504040204" pitchFamily="50" charset="-128"/>
                <a:ea typeface="メイリオ" panose="020B0604030504040204" pitchFamily="50" charset="-128"/>
              </a:rPr>
              <a:t>　</a:t>
            </a:r>
            <a:endParaRPr kumimoji="1" lang="en-US" altLang="ja-JP" sz="100" b="1" u="sng" spc="100" dirty="0">
              <a:solidFill>
                <a:srgbClr val="000000"/>
              </a:solidFill>
              <a:latin typeface="メイリオ" panose="020B0604030504040204" pitchFamily="50" charset="-128"/>
              <a:ea typeface="メイリオ" panose="020B0604030504040204" pitchFamily="50" charset="-128"/>
            </a:endParaRPr>
          </a:p>
          <a:p>
            <a:pPr>
              <a:lnSpc>
                <a:spcPts val="1200"/>
              </a:lnSpc>
            </a:pPr>
            <a:r>
              <a:rPr lang="ja-JP" altLang="en-US" sz="1100" b="0" i="0" dirty="0">
                <a:effectLst/>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製品名   　　：</a:t>
            </a:r>
            <a:r>
              <a:rPr lang="en-US" altLang="ja-JP" sz="1100" b="0" i="0" dirty="0">
                <a:effectLst/>
                <a:latin typeface="メイリオ" panose="020B0604030504040204" pitchFamily="50" charset="-128"/>
                <a:ea typeface="メイリオ" panose="020B0604030504040204" pitchFamily="50" charset="-128"/>
              </a:rPr>
              <a:t> RedEye</a:t>
            </a:r>
            <a:r>
              <a:rPr lang="ja-JP" altLang="en-US" sz="1100" b="0" i="0" dirty="0">
                <a:effectLst/>
                <a:latin typeface="メイリオ" panose="020B0604030504040204" pitchFamily="50" charset="-128"/>
                <a:ea typeface="メイリオ" panose="020B0604030504040204" pitchFamily="50" charset="-128"/>
              </a:rPr>
              <a:t>（レッドアイ）ヘモグロビン測定器</a:t>
            </a:r>
            <a:endParaRPr lang="en-US" altLang="ja-JP" sz="1100" b="0" i="0" dirty="0">
              <a:effectLst/>
              <a:latin typeface="メイリオ" panose="020B0604030504040204" pitchFamily="50" charset="-128"/>
              <a:ea typeface="メイリオ" panose="020B0604030504040204" pitchFamily="50" charset="-128"/>
            </a:endParaRPr>
          </a:p>
          <a:p>
            <a:pPr>
              <a:lnSpc>
                <a:spcPts val="1200"/>
              </a:lnSpc>
            </a:pPr>
            <a:r>
              <a:rPr lang="ja-JP" altLang="en-US" sz="1100" dirty="0">
                <a:latin typeface="メイリオ" panose="020B0604030504040204" pitchFamily="50" charset="-128"/>
                <a:ea typeface="メイリオ" panose="020B0604030504040204" pitchFamily="50" charset="-128"/>
              </a:rPr>
              <a:t>　測定方法　　：分光測色法</a:t>
            </a:r>
            <a:endParaRPr lang="en-US" altLang="ja-JP" sz="1100" dirty="0">
              <a:latin typeface="メイリオ" panose="020B0604030504040204" pitchFamily="50" charset="-128"/>
              <a:ea typeface="メイリオ" panose="020B0604030504040204" pitchFamily="50" charset="-128"/>
            </a:endParaRPr>
          </a:p>
          <a:p>
            <a:pPr>
              <a:lnSpc>
                <a:spcPts val="1200"/>
              </a:lnSpc>
            </a:pPr>
            <a:r>
              <a:rPr lang="ja-JP" altLang="en-US" sz="1100" dirty="0">
                <a:latin typeface="メイリオ" panose="020B0604030504040204" pitchFamily="50" charset="-128"/>
                <a:ea typeface="メイリオ" panose="020B0604030504040204" pitchFamily="50" charset="-128"/>
              </a:rPr>
              <a:t>　感度　　　　：２５</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５</a:t>
            </a:r>
            <a:r>
              <a:rPr lang="en-US" altLang="ja-JP" sz="1100" dirty="0">
                <a:latin typeface="メイリオ" panose="020B0604030504040204" pitchFamily="50" charset="-128"/>
                <a:ea typeface="メイリオ" panose="020B0604030504040204" pitchFamily="50" charset="-128"/>
              </a:rPr>
              <a:t>ppm</a:t>
            </a:r>
            <a:r>
              <a:rPr lang="ja-JP" altLang="en-US" sz="1100" dirty="0">
                <a:latin typeface="メイリオ" panose="020B0604030504040204" pitchFamily="50" charset="-128"/>
                <a:ea typeface="メイリオ" panose="020B0604030504040204" pitchFamily="50" charset="-128"/>
              </a:rPr>
              <a:t>（１</a:t>
            </a:r>
            <a:r>
              <a:rPr lang="en-US" altLang="ja-JP" sz="1100" dirty="0">
                <a:latin typeface="メイリオ" panose="020B0604030504040204" pitchFamily="50" charset="-128"/>
                <a:ea typeface="メイリオ" panose="020B0604030504040204" pitchFamily="50" charset="-128"/>
              </a:rPr>
              <a:t>ppm</a:t>
            </a:r>
            <a:r>
              <a:rPr lang="ja-JP" altLang="en-US" sz="1100" dirty="0">
                <a:latin typeface="メイリオ" panose="020B0604030504040204" pitchFamily="50" charset="-128"/>
                <a:ea typeface="メイリオ" panose="020B0604030504040204" pitchFamily="50" charset="-128"/>
              </a:rPr>
              <a:t>：全血水溶液１００万分の１）</a:t>
            </a:r>
            <a:endParaRPr lang="en-US" altLang="ja-JP" sz="1100" dirty="0">
              <a:latin typeface="メイリオ" panose="020B0604030504040204" pitchFamily="50" charset="-128"/>
              <a:ea typeface="メイリオ" panose="020B0604030504040204" pitchFamily="50" charset="-128"/>
            </a:endParaRPr>
          </a:p>
          <a:p>
            <a:pPr>
              <a:lnSpc>
                <a:spcPts val="1200"/>
              </a:lnSpc>
            </a:pPr>
            <a:r>
              <a:rPr lang="ja-JP" altLang="en-US" sz="1100" dirty="0">
                <a:latin typeface="メイリオ" panose="020B0604030504040204" pitchFamily="50" charset="-128"/>
                <a:ea typeface="メイリオ" panose="020B0604030504040204" pitchFamily="50" charset="-128"/>
              </a:rPr>
              <a:t>　バッテリー　：リチウム電池（１５００</a:t>
            </a:r>
            <a:r>
              <a:rPr lang="en-US" altLang="ja-JP" sz="1100" dirty="0" err="1">
                <a:latin typeface="メイリオ" panose="020B0604030504040204" pitchFamily="50" charset="-128"/>
                <a:ea typeface="メイリオ" panose="020B0604030504040204" pitchFamily="50" charset="-128"/>
              </a:rPr>
              <a:t>mAh</a:t>
            </a:r>
            <a:r>
              <a:rPr lang="en-US" altLang="ja-JP" sz="1100" dirty="0">
                <a:latin typeface="メイリオ" panose="020B0604030504040204" pitchFamily="50" charset="-128"/>
                <a:ea typeface="メイリオ" panose="020B0604030504040204" pitchFamily="50" charset="-128"/>
              </a:rPr>
              <a:t>)</a:t>
            </a:r>
          </a:p>
          <a:p>
            <a:pPr>
              <a:lnSpc>
                <a:spcPts val="1200"/>
              </a:lnSpc>
            </a:pPr>
            <a:r>
              <a:rPr lang="ja-JP" altLang="en-US" sz="1100" dirty="0">
                <a:latin typeface="メイリオ" panose="020B0604030504040204" pitchFamily="50" charset="-128"/>
                <a:ea typeface="メイリオ" panose="020B0604030504040204" pitchFamily="50" charset="-128"/>
              </a:rPr>
              <a:t>　充電方法　　：ワイヤレス充電</a:t>
            </a:r>
            <a:endParaRPr lang="en-US" altLang="ja-JP" sz="1100" dirty="0">
              <a:latin typeface="メイリオ" panose="020B0604030504040204" pitchFamily="50" charset="-128"/>
              <a:ea typeface="メイリオ" panose="020B0604030504040204" pitchFamily="50" charset="-128"/>
            </a:endParaRPr>
          </a:p>
          <a:p>
            <a:pPr>
              <a:lnSpc>
                <a:spcPts val="1200"/>
              </a:lnSpc>
            </a:pPr>
            <a:r>
              <a:rPr lang="ja-JP" altLang="en-US" sz="1100" dirty="0">
                <a:latin typeface="メイリオ" panose="020B0604030504040204" pitchFamily="50" charset="-128"/>
                <a:ea typeface="メイリオ" panose="020B0604030504040204" pitchFamily="50" charset="-128"/>
              </a:rPr>
              <a:t>　ディスプレー：０．９６インチカラー（ＴＦＴ－ＬＣＤ）</a:t>
            </a:r>
            <a:endParaRPr lang="en-US" altLang="ja-JP" sz="1100" dirty="0">
              <a:latin typeface="メイリオ" panose="020B0604030504040204" pitchFamily="50" charset="-128"/>
              <a:ea typeface="メイリオ" panose="020B0604030504040204" pitchFamily="50" charset="-128"/>
            </a:endParaRPr>
          </a:p>
          <a:p>
            <a:pPr>
              <a:lnSpc>
                <a:spcPts val="1200"/>
              </a:lnSpc>
            </a:pPr>
            <a:r>
              <a:rPr lang="ja-JP" altLang="en-US" sz="1100" dirty="0">
                <a:latin typeface="メイリオ" panose="020B0604030504040204" pitchFamily="50" charset="-128"/>
                <a:ea typeface="メイリオ" panose="020B0604030504040204" pitchFamily="50" charset="-128"/>
              </a:rPr>
              <a:t>　重量　　　　：約２００</a:t>
            </a:r>
            <a:r>
              <a:rPr lang="en-US" altLang="ja-JP" sz="1100" dirty="0">
                <a:latin typeface="メイリオ" panose="020B0604030504040204" pitchFamily="50" charset="-128"/>
                <a:ea typeface="メイリオ" panose="020B0604030504040204" pitchFamily="50" charset="-128"/>
              </a:rPr>
              <a:t>g</a:t>
            </a:r>
            <a:r>
              <a:rPr lang="ja-JP" altLang="en-US" sz="1100" dirty="0">
                <a:latin typeface="メイリオ" panose="020B0604030504040204" pitchFamily="50" charset="-128"/>
                <a:ea typeface="メイリオ" panose="020B0604030504040204" pitchFamily="50" charset="-128"/>
              </a:rPr>
              <a:t>（測定器）・約５００</a:t>
            </a:r>
            <a:r>
              <a:rPr lang="en-US" altLang="ja-JP" sz="1100" dirty="0">
                <a:latin typeface="メイリオ" panose="020B0604030504040204" pitchFamily="50" charset="-128"/>
                <a:ea typeface="メイリオ" panose="020B0604030504040204" pitchFamily="50" charset="-128"/>
              </a:rPr>
              <a:t>g</a:t>
            </a:r>
            <a:r>
              <a:rPr lang="ja-JP" altLang="en-US" sz="1100" dirty="0">
                <a:latin typeface="メイリオ" panose="020B0604030504040204" pitchFamily="50" charset="-128"/>
                <a:ea typeface="メイリオ" panose="020B0604030504040204" pitchFamily="50" charset="-128"/>
              </a:rPr>
              <a:t>（（充電ホルダー）</a:t>
            </a:r>
            <a:endParaRPr lang="en-US" altLang="ja-JP" sz="1100" dirty="0">
              <a:latin typeface="メイリオ" panose="020B0604030504040204" pitchFamily="50" charset="-128"/>
              <a:ea typeface="メイリオ" panose="020B0604030504040204" pitchFamily="50" charset="-128"/>
            </a:endParaRPr>
          </a:p>
          <a:p>
            <a:pPr>
              <a:lnSpc>
                <a:spcPts val="1200"/>
              </a:lnSpc>
            </a:pPr>
            <a:r>
              <a:rPr lang="ja-JP" altLang="en-US" sz="1100" dirty="0">
                <a:latin typeface="メイリオ" panose="020B0604030504040204" pitchFamily="50" charset="-128"/>
                <a:ea typeface="メイリオ" panose="020B0604030504040204" pitchFamily="50" charset="-128"/>
              </a:rPr>
              <a:t>　サイズ　　　：幅３０</a:t>
            </a:r>
            <a:r>
              <a:rPr lang="en-US" altLang="ja-JP" sz="1100" dirty="0">
                <a:latin typeface="メイリオ" panose="020B0604030504040204" pitchFamily="50" charset="-128"/>
                <a:ea typeface="メイリオ" panose="020B0604030504040204" pitchFamily="50" charset="-128"/>
              </a:rPr>
              <a:t>mm×</a:t>
            </a:r>
            <a:r>
              <a:rPr lang="ja-JP" altLang="en-US" sz="1100" dirty="0">
                <a:latin typeface="メイリオ" panose="020B0604030504040204" pitchFamily="50" charset="-128"/>
                <a:ea typeface="メイリオ" panose="020B0604030504040204" pitchFamily="50" charset="-128"/>
              </a:rPr>
              <a:t>高さ５５</a:t>
            </a:r>
            <a:r>
              <a:rPr lang="en-US" altLang="ja-JP" sz="1100" dirty="0">
                <a:latin typeface="メイリオ" panose="020B0604030504040204" pitchFamily="50" charset="-128"/>
                <a:ea typeface="メイリオ" panose="020B0604030504040204" pitchFamily="50" charset="-128"/>
              </a:rPr>
              <a:t>mm×</a:t>
            </a:r>
            <a:r>
              <a:rPr lang="ja-JP" altLang="en-US" sz="1100" dirty="0">
                <a:latin typeface="メイリオ" panose="020B0604030504040204" pitchFamily="50" charset="-128"/>
                <a:ea typeface="メイリオ" panose="020B0604030504040204" pitchFamily="50" charset="-128"/>
              </a:rPr>
              <a:t>長さ２７０</a:t>
            </a:r>
            <a:r>
              <a:rPr lang="en-US" altLang="ja-JP" sz="1100" dirty="0">
                <a:latin typeface="メイリオ" panose="020B0604030504040204" pitchFamily="50" charset="-128"/>
                <a:ea typeface="メイリオ" panose="020B0604030504040204" pitchFamily="50" charset="-128"/>
              </a:rPr>
              <a:t>mm</a:t>
            </a:r>
            <a:r>
              <a:rPr lang="ja-JP" altLang="en-US" sz="1100" dirty="0">
                <a:latin typeface="メイリオ" panose="020B0604030504040204" pitchFamily="50" charset="-128"/>
                <a:ea typeface="メイリオ" panose="020B0604030504040204" pitchFamily="50" charset="-128"/>
              </a:rPr>
              <a:t>（測定器）</a:t>
            </a:r>
            <a:endParaRPr lang="en-US" altLang="ja-JP" sz="1100" dirty="0">
              <a:latin typeface="メイリオ" panose="020B0604030504040204" pitchFamily="50" charset="-128"/>
              <a:ea typeface="メイリオ" panose="020B0604030504040204" pitchFamily="50" charset="-128"/>
            </a:endParaRPr>
          </a:p>
          <a:p>
            <a:pPr>
              <a:lnSpc>
                <a:spcPts val="1200"/>
              </a:lnSpc>
            </a:pPr>
            <a:r>
              <a:rPr lang="ja-JP" altLang="en-US" sz="1100" dirty="0">
                <a:latin typeface="メイリオ" panose="020B0604030504040204" pitchFamily="50" charset="-128"/>
                <a:ea typeface="メイリオ" panose="020B0604030504040204" pitchFamily="50" charset="-128"/>
              </a:rPr>
              <a:t>　　　　　　　　幅１１０</a:t>
            </a:r>
            <a:r>
              <a:rPr lang="en-US" altLang="ja-JP" sz="1100" dirty="0">
                <a:latin typeface="メイリオ" panose="020B0604030504040204" pitchFamily="50" charset="-128"/>
                <a:ea typeface="メイリオ" panose="020B0604030504040204" pitchFamily="50" charset="-128"/>
              </a:rPr>
              <a:t>mm×</a:t>
            </a:r>
            <a:r>
              <a:rPr lang="ja-JP" altLang="en-US" sz="1100" dirty="0">
                <a:latin typeface="メイリオ" panose="020B0604030504040204" pitchFamily="50" charset="-128"/>
                <a:ea typeface="メイリオ" panose="020B0604030504040204" pitchFamily="50" charset="-128"/>
              </a:rPr>
              <a:t>高さ２１０</a:t>
            </a:r>
            <a:r>
              <a:rPr lang="en-US" altLang="ja-JP" sz="1100" dirty="0">
                <a:latin typeface="メイリオ" panose="020B0604030504040204" pitchFamily="50" charset="-128"/>
                <a:ea typeface="メイリオ" panose="020B0604030504040204" pitchFamily="50" charset="-128"/>
              </a:rPr>
              <a:t>mm×</a:t>
            </a:r>
            <a:r>
              <a:rPr lang="ja-JP" altLang="en-US" sz="1100" dirty="0">
                <a:latin typeface="メイリオ" panose="020B0604030504040204" pitchFamily="50" charset="-128"/>
                <a:ea typeface="メイリオ" panose="020B0604030504040204" pitchFamily="50" charset="-128"/>
              </a:rPr>
              <a:t>奥行き８３</a:t>
            </a:r>
            <a:r>
              <a:rPr lang="en-US" altLang="ja-JP" sz="1100" dirty="0">
                <a:latin typeface="メイリオ" panose="020B0604030504040204" pitchFamily="50" charset="-128"/>
                <a:ea typeface="メイリオ" panose="020B0604030504040204" pitchFamily="50" charset="-128"/>
              </a:rPr>
              <a:t>mm</a:t>
            </a:r>
            <a:r>
              <a:rPr lang="ja-JP" altLang="en-US" sz="1100" dirty="0">
                <a:latin typeface="メイリオ" panose="020B0604030504040204" pitchFamily="50" charset="-128"/>
                <a:ea typeface="メイリオ" panose="020B0604030504040204" pitchFamily="50" charset="-128"/>
              </a:rPr>
              <a:t>（充電ホルダー）</a:t>
            </a:r>
            <a:endParaRPr lang="en-US" altLang="ja-JP" sz="1100" dirty="0">
              <a:latin typeface="メイリオ" panose="020B0604030504040204" pitchFamily="50" charset="-128"/>
              <a:ea typeface="メイリオ" panose="020B0604030504040204" pitchFamily="50" charset="-128"/>
            </a:endParaRPr>
          </a:p>
          <a:p>
            <a:pPr>
              <a:lnSpc>
                <a:spcPts val="1200"/>
              </a:lnSpc>
            </a:pPr>
            <a:r>
              <a:rPr lang="ja-JP" altLang="en-US" sz="1100" dirty="0">
                <a:latin typeface="メイリオ" panose="020B0604030504040204" pitchFamily="50" charset="-128"/>
                <a:ea typeface="メイリオ" panose="020B0604030504040204" pitchFamily="50" charset="-128"/>
              </a:rPr>
              <a:t>　消耗材　　　：光学検査用フィルター（ＲＦ－０１）</a:t>
            </a:r>
            <a:endParaRPr lang="en-US" altLang="ja-JP" sz="1100" dirty="0">
              <a:latin typeface="メイリオ" panose="020B0604030504040204" pitchFamily="50" charset="-128"/>
              <a:ea typeface="メイリオ" panose="020B0604030504040204" pitchFamily="50" charset="-128"/>
            </a:endParaRPr>
          </a:p>
          <a:p>
            <a:pPr>
              <a:lnSpc>
                <a:spcPts val="1200"/>
              </a:lnSpc>
            </a:pPr>
            <a:r>
              <a:rPr lang="ja-JP" altLang="en-US" sz="1100" dirty="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価格　　　　 ：  ８９</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８００円（税別）（測定器本体・充電ホルダー：セット一式）</a:t>
            </a:r>
            <a:endParaRPr lang="en-US" altLang="ja-JP" sz="1050" b="0" i="0" dirty="0">
              <a:effectLst/>
              <a:latin typeface="メイリオ" panose="020B0604030504040204" pitchFamily="50" charset="-128"/>
              <a:ea typeface="メイリオ" panose="020B0604030504040204" pitchFamily="50" charset="-128"/>
            </a:endParaRPr>
          </a:p>
          <a:p>
            <a:pPr algn="l">
              <a:lnSpc>
                <a:spcPts val="1200"/>
              </a:lnSpc>
            </a:pPr>
            <a:endParaRPr lang="en-US" altLang="ja-JP" sz="1050" dirty="0">
              <a:latin typeface="メイリオ" panose="020B0604030504040204" pitchFamily="50" charset="-128"/>
              <a:ea typeface="メイリオ" panose="020B0604030504040204" pitchFamily="50" charset="-128"/>
            </a:endParaRPr>
          </a:p>
          <a:p>
            <a:pPr algn="l">
              <a:lnSpc>
                <a:spcPts val="1200"/>
              </a:lnSpc>
            </a:pPr>
            <a:endParaRPr lang="en-US" altLang="ja-JP" sz="1050" dirty="0">
              <a:latin typeface="メイリオ" panose="020B0604030504040204" pitchFamily="50" charset="-128"/>
              <a:ea typeface="メイリオ" panose="020B0604030504040204" pitchFamily="50" charset="-128"/>
            </a:endParaRPr>
          </a:p>
          <a:p>
            <a:pPr algn="l">
              <a:lnSpc>
                <a:spcPts val="1200"/>
              </a:lnSpc>
            </a:pPr>
            <a:r>
              <a:rPr lang="ja-JP" altLang="en-US" sz="1050" b="0" i="0" dirty="0">
                <a:solidFill>
                  <a:srgbClr val="3D3D3D"/>
                </a:solidFill>
                <a:effectLst/>
                <a:latin typeface="メイリオ" panose="020B0604030504040204" pitchFamily="50" charset="-128"/>
                <a:ea typeface="メイリオ" panose="020B0604030504040204" pitchFamily="50" charset="-128"/>
              </a:rPr>
              <a:t>　今後、</a:t>
            </a:r>
            <a:r>
              <a:rPr lang="ja-JP" altLang="en-US" sz="1050" dirty="0">
                <a:latin typeface="メイリオ" panose="020B0604030504040204" pitchFamily="50" charset="-128"/>
                <a:ea typeface="メイリオ" panose="020B0604030504040204" pitchFamily="50" charset="-128"/>
              </a:rPr>
              <a:t>家庭で簡単・迅速・安価に</a:t>
            </a:r>
            <a:r>
              <a:rPr lang="ja-JP" altLang="en-US" sz="1050" spc="100" dirty="0">
                <a:latin typeface="メイリオ" panose="020B0604030504040204" pitchFamily="50" charset="-128"/>
                <a:ea typeface="メイリオ" panose="020B0604030504040204" pitchFamily="50" charset="-128"/>
              </a:rPr>
              <a:t>大腸がんのリスクを調べる「便潜血検査」（検便検査）ができる</a:t>
            </a:r>
            <a:r>
              <a:rPr lang="ja-JP" altLang="en-US" sz="1050" b="0" i="0" dirty="0">
                <a:effectLst/>
                <a:latin typeface="メイリオ" panose="020B0604030504040204" pitchFamily="50" charset="-128"/>
                <a:ea typeface="メイリオ" panose="020B0604030504040204" pitchFamily="50" charset="-128"/>
              </a:rPr>
              <a:t>光学ヘモグロビンセンサー「</a:t>
            </a:r>
            <a:r>
              <a:rPr lang="en-US" altLang="ja-JP" sz="1050" b="0" i="0" dirty="0">
                <a:effectLst/>
                <a:latin typeface="メイリオ" panose="020B0604030504040204" pitchFamily="50" charset="-128"/>
                <a:ea typeface="メイリオ" panose="020B0604030504040204" pitchFamily="50" charset="-128"/>
              </a:rPr>
              <a:t>RedEye</a:t>
            </a:r>
            <a:r>
              <a:rPr lang="ja-JP" altLang="en-US" sz="1050" b="0" i="0" dirty="0">
                <a:effectLst/>
                <a:latin typeface="メイリオ" panose="020B0604030504040204" pitchFamily="50" charset="-128"/>
                <a:ea typeface="メイリオ" panose="020B0604030504040204" pitchFamily="50" charset="-128"/>
              </a:rPr>
              <a:t>（レッドアイ）」を全国に普及させることによって、大腸がん</a:t>
            </a:r>
            <a:r>
              <a:rPr lang="ja-JP" altLang="en-US" sz="1050" dirty="0">
                <a:latin typeface="メイリオ" panose="020B0604030504040204" pitchFamily="50" charset="-128"/>
                <a:ea typeface="メイリオ" panose="020B0604030504040204" pitchFamily="50" charset="-128"/>
              </a:rPr>
              <a:t>の早期発見・早期治療に繋げて、最終的には大腸がんで亡くなられる方を大幅に減らしていきたい</a:t>
            </a:r>
            <a:r>
              <a:rPr lang="ja-JP" altLang="en-US" sz="1050" b="0" i="0" dirty="0">
                <a:effectLst/>
                <a:latin typeface="メイリオ" panose="020B0604030504040204" pitchFamily="50" charset="-128"/>
                <a:ea typeface="メイリオ" panose="020B0604030504040204" pitchFamily="50" charset="-128"/>
              </a:rPr>
              <a:t>と考えております。</a:t>
            </a:r>
            <a:endParaRPr lang="en-US" altLang="ja-JP" sz="1050" b="0" i="0" dirty="0">
              <a:effectLst/>
              <a:latin typeface="メイリオ" panose="020B0604030504040204" pitchFamily="50" charset="-128"/>
              <a:ea typeface="メイリオ" panose="020B0604030504040204" pitchFamily="50" charset="-128"/>
            </a:endParaRPr>
          </a:p>
          <a:p>
            <a:pPr algn="r">
              <a:lnSpc>
                <a:spcPts val="1200"/>
              </a:lnSpc>
            </a:pPr>
            <a:endParaRPr lang="ja-JP" altLang="en-US" sz="1050" b="0" i="0" dirty="0">
              <a:solidFill>
                <a:srgbClr val="3D3D3D"/>
              </a:solidFill>
              <a:effectLst/>
              <a:latin typeface="メイリオ" panose="020B0604030504040204" pitchFamily="50" charset="-128"/>
              <a:ea typeface="メイリオ" panose="020B0604030504040204" pitchFamily="50" charset="-128"/>
            </a:endParaRPr>
          </a:p>
          <a:p>
            <a:pPr>
              <a:lnSpc>
                <a:spcPts val="1200"/>
              </a:lnSpc>
            </a:pPr>
            <a:r>
              <a:rPr lang="ja-JP" altLang="en-US" sz="1050" spc="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050" spc="100" dirty="0">
                <a:effectLst/>
                <a:latin typeface="メイリオ" panose="020B0604030504040204" pitchFamily="50" charset="-128"/>
                <a:ea typeface="メイリオ" panose="020B0604030504040204" pitchFamily="50" charset="-128"/>
                <a:cs typeface="Times New Roman" panose="02020603050405020304" pitchFamily="18" charset="0"/>
              </a:rPr>
              <a:t>当社ではマスコミの方の取材を随時お受けしております。是非一度</a:t>
            </a:r>
            <a:r>
              <a:rPr lang="ja-JP" altLang="en-US" sz="1050" spc="100" dirty="0">
                <a:effectLst/>
                <a:latin typeface="メイリオ" panose="020B0604030504040204" pitchFamily="50" charset="-128"/>
                <a:ea typeface="メイリオ" panose="020B0604030504040204" pitchFamily="50" charset="-128"/>
                <a:cs typeface="Times New Roman" panose="02020603050405020304" pitchFamily="18" charset="0"/>
              </a:rPr>
              <a:t>お問合せ</a:t>
            </a:r>
            <a:r>
              <a:rPr lang="ja-JP" altLang="ja-JP" sz="1050" spc="100" dirty="0">
                <a:effectLst/>
                <a:latin typeface="メイリオ" panose="020B0604030504040204" pitchFamily="50" charset="-128"/>
                <a:ea typeface="メイリオ" panose="020B0604030504040204" pitchFamily="50" charset="-128"/>
                <a:cs typeface="Times New Roman" panose="02020603050405020304" pitchFamily="18" charset="0"/>
              </a:rPr>
              <a:t>下さい。</a:t>
            </a:r>
            <a:r>
              <a:rPr lang="ja-JP" altLang="en-US" sz="1050" spc="100" dirty="0">
                <a:effectLst/>
                <a:latin typeface="メイリオ" panose="020B0604030504040204" pitchFamily="50" charset="-128"/>
                <a:ea typeface="メイリオ" panose="020B0604030504040204" pitchFamily="50" charset="-128"/>
                <a:cs typeface="Times New Roman" panose="02020603050405020304" pitchFamily="18" charset="0"/>
              </a:rPr>
              <a:t>　　　</a:t>
            </a:r>
            <a:endParaRPr lang="en-US" altLang="ja-JP" sz="1050" spc="1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18406367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6742</TotalTime>
  <Words>1388</Words>
  <Application>Microsoft Office PowerPoint</Application>
  <PresentationFormat>A4 210 x 297 mm</PresentationFormat>
  <Paragraphs>76</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Roboto</vt:lpstr>
      <vt:lpstr>メイリオ</vt:lpstr>
      <vt:lpstr>游ゴシック</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山本紗矢香</dc:creator>
  <cp:lastModifiedBy>大森 壮</cp:lastModifiedBy>
  <cp:revision>518</cp:revision>
  <cp:lastPrinted>2020-12-17T03:29:38Z</cp:lastPrinted>
  <dcterms:created xsi:type="dcterms:W3CDTF">2018-04-04T08:56:17Z</dcterms:created>
  <dcterms:modified xsi:type="dcterms:W3CDTF">2020-12-18T05:59:22Z</dcterms:modified>
</cp:coreProperties>
</file>