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9906000" cx="6858000"/>
  <p:notesSz cx="9144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6" roundtripDataSignature="AMtx7mjytn6v7TqW/4jiObAA6+P86BEeb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14400" y="3257550"/>
            <a:ext cx="7315200" cy="30861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914400" y="3257550"/>
            <a:ext cx="7315200" cy="3086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 スライド"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514350" y="1621191"/>
            <a:ext cx="5829300" cy="3448756"/>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857250" y="5202944"/>
            <a:ext cx="5143500" cy="2391656"/>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4" name="Google Shape;14;p3"/>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縦書きテキスト"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286367" y="2822135"/>
            <a:ext cx="6285266" cy="59150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1" name="Google Shape;71;p12"/>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縦書きタイトルと&#10;縦書きテキスト"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1449696" y="3985464"/>
            <a:ext cx="8394877" cy="14787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1550679" y="2549570"/>
            <a:ext cx="8394877" cy="435054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7" name="Google Shape;77;p13"/>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
          <p:cNvSpPr txBox="1"/>
          <p:nvPr>
            <p:ph idx="1" type="body"/>
          </p:nvPr>
        </p:nvSpPr>
        <p:spPr>
          <a:xfrm>
            <a:off x="471488" y="2637014"/>
            <a:ext cx="5915025" cy="62852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0" name="Google Shape;20;p4"/>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4"/>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4"/>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セクション見出し"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467916" y="2469624"/>
            <a:ext cx="5915025" cy="412062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 type="body"/>
          </p:nvPr>
        </p:nvSpPr>
        <p:spPr>
          <a:xfrm>
            <a:off x="467916" y="6629226"/>
            <a:ext cx="5915025" cy="216693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sz="1800">
                <a:solidFill>
                  <a:schemeClr val="dk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26" name="Google Shape;26;p5"/>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5"/>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5"/>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つのコンテンツ"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 type="body"/>
          </p:nvPr>
        </p:nvSpPr>
        <p:spPr>
          <a:xfrm>
            <a:off x="471488" y="2637014"/>
            <a:ext cx="2914650" cy="62852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2" name="Google Shape;32;p6"/>
          <p:cNvSpPr txBox="1"/>
          <p:nvPr>
            <p:ph idx="2" type="body"/>
          </p:nvPr>
        </p:nvSpPr>
        <p:spPr>
          <a:xfrm>
            <a:off x="3471863" y="2637014"/>
            <a:ext cx="2914650" cy="62852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3" name="Google Shape;33;p6"/>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較"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472381"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 type="body"/>
          </p:nvPr>
        </p:nvSpPr>
        <p:spPr>
          <a:xfrm>
            <a:off x="472381" y="2428347"/>
            <a:ext cx="2901255" cy="1190095"/>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39" name="Google Shape;39;p7"/>
          <p:cNvSpPr txBox="1"/>
          <p:nvPr>
            <p:ph idx="2" type="body"/>
          </p:nvPr>
        </p:nvSpPr>
        <p:spPr>
          <a:xfrm>
            <a:off x="472381" y="3618442"/>
            <a:ext cx="2901255" cy="532218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0" name="Google Shape;40;p7"/>
          <p:cNvSpPr txBox="1"/>
          <p:nvPr>
            <p:ph idx="3" type="body"/>
          </p:nvPr>
        </p:nvSpPr>
        <p:spPr>
          <a:xfrm>
            <a:off x="3471863" y="2428347"/>
            <a:ext cx="2915543" cy="1190095"/>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1" name="Google Shape;41;p7"/>
          <p:cNvSpPr txBox="1"/>
          <p:nvPr>
            <p:ph idx="4" type="body"/>
          </p:nvPr>
        </p:nvSpPr>
        <p:spPr>
          <a:xfrm>
            <a:off x="3471863" y="3618442"/>
            <a:ext cx="2915543" cy="532218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2" name="Google Shape;42;p7"/>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7"/>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7"/>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のみ"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8"/>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白紙"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9"/>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コンテンツ"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472381" y="660400"/>
            <a:ext cx="2211884" cy="23114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2915543" y="1426283"/>
            <a:ext cx="3471863" cy="7039681"/>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57" name="Google Shape;57;p10"/>
          <p:cNvSpPr txBox="1"/>
          <p:nvPr>
            <p:ph idx="2" type="body"/>
          </p:nvPr>
        </p:nvSpPr>
        <p:spPr>
          <a:xfrm>
            <a:off x="472381" y="2971800"/>
            <a:ext cx="2211884" cy="550562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58" name="Google Shape;58;p10"/>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図"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472381" y="660400"/>
            <a:ext cx="2211884" cy="23114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2915543" y="1426283"/>
            <a:ext cx="3471863" cy="7039681"/>
          </a:xfrm>
          <a:prstGeom prst="rect">
            <a:avLst/>
          </a:prstGeom>
          <a:noFill/>
          <a:ln>
            <a:noFill/>
          </a:ln>
        </p:spPr>
      </p:sp>
      <p:sp>
        <p:nvSpPr>
          <p:cNvPr id="64" name="Google Shape;64;p11"/>
          <p:cNvSpPr txBox="1"/>
          <p:nvPr>
            <p:ph idx="1" type="body"/>
          </p:nvPr>
        </p:nvSpPr>
        <p:spPr>
          <a:xfrm>
            <a:off x="472381" y="2971800"/>
            <a:ext cx="2211884" cy="550562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5" name="Google Shape;65;p11"/>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471488" y="2637014"/>
            <a:ext cx="5915025" cy="6285266"/>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pgcd.jp/" TargetMode="External"/><Relationship Id="rId4" Type="http://schemas.openxmlformats.org/officeDocument/2006/relationships/image" Target="../media/image1.gif"/><Relationship Id="rId5" Type="http://schemas.openxmlformats.org/officeDocument/2006/relationships/hyperlink" Target="mailto:saito@pgcd.jp" TargetMode="External"/><Relationship Id="rId6" Type="http://schemas.openxmlformats.org/officeDocument/2006/relationships/hyperlink" Target="https://note.pgcd.jp/n/n9a8ba474f3f4" TargetMode="External"/><Relationship Id="rId7" Type="http://schemas.openxmlformats.org/officeDocument/2006/relationships/hyperlink" Target="https://pgcd.co/3wM5sQC" TargetMode="External"/><Relationship Id="rId8"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p:nvPr/>
        </p:nvSpPr>
        <p:spPr>
          <a:xfrm>
            <a:off x="170775" y="9007475"/>
            <a:ext cx="6579300" cy="801900"/>
          </a:xfrm>
          <a:prstGeom prst="rect">
            <a:avLst/>
          </a:pr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85" name="Google Shape;85;p1"/>
          <p:cNvSpPr txBox="1"/>
          <p:nvPr/>
        </p:nvSpPr>
        <p:spPr>
          <a:xfrm>
            <a:off x="170785" y="9277637"/>
            <a:ext cx="20697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100" u="none" cap="none" strike="noStrike">
                <a:solidFill>
                  <a:schemeClr val="dk1"/>
                </a:solidFill>
                <a:latin typeface="HiraMinProN-W3"/>
                <a:ea typeface="HiraMinProN-W3"/>
                <a:cs typeface="HiraMinProN-W3"/>
                <a:sym typeface="HiraMinProN-W3"/>
              </a:rPr>
              <a:t>本リリースのお問い合わせ</a:t>
            </a:r>
            <a:endParaRPr b="0" i="0" sz="1300" u="none" cap="none" strike="noStrike">
              <a:solidFill>
                <a:srgbClr val="000000"/>
              </a:solidFill>
              <a:latin typeface="HiraMinProN-W3"/>
              <a:ea typeface="HiraMinProN-W3"/>
              <a:cs typeface="HiraMinProN-W3"/>
              <a:sym typeface="HiraMinProN-W3"/>
            </a:endParaRPr>
          </a:p>
        </p:txBody>
      </p:sp>
      <p:sp>
        <p:nvSpPr>
          <p:cNvPr id="86" name="Google Shape;86;p1"/>
          <p:cNvSpPr txBox="1"/>
          <p:nvPr/>
        </p:nvSpPr>
        <p:spPr>
          <a:xfrm>
            <a:off x="170775" y="8353850"/>
            <a:ext cx="3802200" cy="24630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ja-JP" sz="1000" u="none" cap="none" strike="noStrike">
                <a:solidFill>
                  <a:schemeClr val="dk1"/>
                </a:solidFill>
                <a:latin typeface="Arial"/>
                <a:ea typeface="Arial"/>
                <a:cs typeface="Arial"/>
                <a:sym typeface="Arial"/>
              </a:rPr>
              <a:t> </a:t>
            </a:r>
            <a:r>
              <a:rPr b="0" i="0" lang="ja-JP" sz="1000" u="none" cap="none" strike="noStrike">
                <a:solidFill>
                  <a:schemeClr val="dk1"/>
                </a:solidFill>
                <a:latin typeface="HiraMinProN-W3"/>
                <a:ea typeface="HiraMinProN-W3"/>
                <a:cs typeface="HiraMinProN-W3"/>
                <a:sym typeface="HiraMinProN-W3"/>
              </a:rPr>
              <a:t>P.G.C.D.JAPAN（ペー・ジェー・セー・デー・ジャパン）とは</a:t>
            </a:r>
            <a:endParaRPr b="0" i="0" sz="1300" u="none" cap="none" strike="noStrike">
              <a:solidFill>
                <a:srgbClr val="000000"/>
              </a:solidFill>
              <a:latin typeface="HiraMinProN-W3"/>
              <a:ea typeface="HiraMinProN-W3"/>
              <a:cs typeface="HiraMinProN-W3"/>
              <a:sym typeface="HiraMinProN-W3"/>
            </a:endParaRPr>
          </a:p>
        </p:txBody>
      </p:sp>
      <p:sp>
        <p:nvSpPr>
          <p:cNvPr id="87" name="Google Shape;87;p1"/>
          <p:cNvSpPr txBox="1"/>
          <p:nvPr/>
        </p:nvSpPr>
        <p:spPr>
          <a:xfrm>
            <a:off x="3912460" y="502395"/>
            <a:ext cx="2921100" cy="5232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000"/>
              <a:buFont typeface="Arial"/>
              <a:buNone/>
            </a:pPr>
            <a:r>
              <a:rPr b="0" i="0" lang="ja-JP" sz="1000" u="none" cap="none" strike="noStrike">
                <a:solidFill>
                  <a:schemeClr val="dk1"/>
                </a:solidFill>
                <a:latin typeface="HiraMinPro-W3"/>
                <a:ea typeface="HiraMinPro-W3"/>
                <a:cs typeface="HiraMinPro-W3"/>
                <a:sym typeface="HiraMinPro-W3"/>
              </a:rPr>
              <a:t>株式会社 ペー・ジェー・セー・デー・ジャパン</a:t>
            </a:r>
            <a:endParaRPr b="0" i="0" sz="1000" u="none" cap="none" strike="noStrike">
              <a:solidFill>
                <a:schemeClr val="dk1"/>
              </a:solidFill>
              <a:latin typeface="HiraMinPro-W3"/>
              <a:ea typeface="HiraMinPro-W3"/>
              <a:cs typeface="HiraMinPro-W3"/>
              <a:sym typeface="HiraMinPro-W3"/>
            </a:endParaRPr>
          </a:p>
          <a:p>
            <a:pPr indent="0" lvl="0" marL="0" marR="0" rtl="0" algn="r">
              <a:lnSpc>
                <a:spcPct val="100000"/>
              </a:lnSpc>
              <a:spcBef>
                <a:spcPts val="0"/>
              </a:spcBef>
              <a:spcAft>
                <a:spcPts val="0"/>
              </a:spcAft>
              <a:buClr>
                <a:srgbClr val="000000"/>
              </a:buClr>
              <a:buSzPts val="900"/>
              <a:buFont typeface="Arial"/>
              <a:buNone/>
            </a:pPr>
            <a:r>
              <a:rPr b="0" i="0" lang="ja-JP" sz="900" u="none" cap="none" strike="noStrike">
                <a:solidFill>
                  <a:schemeClr val="dk1"/>
                </a:solidFill>
                <a:latin typeface="HiraMinPro-W3"/>
                <a:ea typeface="HiraMinPro-W3"/>
                <a:cs typeface="HiraMinPro-W3"/>
                <a:sym typeface="HiraMinPro-W3"/>
              </a:rPr>
              <a:t>〒107-8790  東京都港区南青山7-4-2</a:t>
            </a:r>
            <a:endParaRPr b="0" i="0" sz="900" u="none" cap="none" strike="noStrike">
              <a:solidFill>
                <a:schemeClr val="dk1"/>
              </a:solidFill>
              <a:latin typeface="HiraMinPro-W3"/>
              <a:ea typeface="HiraMinPro-W3"/>
              <a:cs typeface="HiraMinPro-W3"/>
              <a:sym typeface="HiraMinPro-W3"/>
            </a:endParaRPr>
          </a:p>
          <a:p>
            <a:pPr indent="0" lvl="0" marL="0" marR="0" rtl="0" algn="r">
              <a:lnSpc>
                <a:spcPct val="100000"/>
              </a:lnSpc>
              <a:spcBef>
                <a:spcPts val="0"/>
              </a:spcBef>
              <a:spcAft>
                <a:spcPts val="0"/>
              </a:spcAft>
              <a:buClr>
                <a:srgbClr val="000000"/>
              </a:buClr>
              <a:buSzPts val="900"/>
              <a:buFont typeface="Arial"/>
              <a:buNone/>
            </a:pPr>
            <a:r>
              <a:rPr b="0" i="0" lang="ja-JP" sz="900" u="none" cap="none" strike="noStrike">
                <a:solidFill>
                  <a:schemeClr val="dk1"/>
                </a:solidFill>
                <a:latin typeface="HiraMinPro-W3"/>
                <a:ea typeface="HiraMinPro-W3"/>
                <a:cs typeface="HiraMinPro-W3"/>
                <a:sym typeface="HiraMinPro-W3"/>
              </a:rPr>
              <a:t>　</a:t>
            </a:r>
            <a:r>
              <a:rPr b="0" i="0" lang="ja-JP" sz="900" u="sng" cap="none" strike="noStrike">
                <a:solidFill>
                  <a:schemeClr val="dk1"/>
                </a:solidFill>
                <a:latin typeface="HiraMinPro-W3"/>
                <a:ea typeface="HiraMinPro-W3"/>
                <a:cs typeface="HiraMinPro-W3"/>
                <a:sym typeface="HiraMinPro-W3"/>
                <a:hlinkClick r:id="rId3">
                  <a:extLst>
                    <a:ext uri="{A12FA001-AC4F-418D-AE19-62706E023703}">
                      <ahyp:hlinkClr val="tx"/>
                    </a:ext>
                  </a:extLst>
                </a:hlinkClick>
              </a:rPr>
              <a:t>https://www.pgcd.jp</a:t>
            </a:r>
            <a:endParaRPr b="0" i="0" sz="900" u="none" cap="none" strike="noStrike">
              <a:solidFill>
                <a:schemeClr val="dk1"/>
              </a:solidFill>
              <a:latin typeface="HiraMinPro-W3"/>
              <a:ea typeface="HiraMinPro-W3"/>
              <a:cs typeface="HiraMinPro-W3"/>
              <a:sym typeface="HiraMinPro-W3"/>
            </a:endParaRPr>
          </a:p>
        </p:txBody>
      </p:sp>
      <p:sp>
        <p:nvSpPr>
          <p:cNvPr id="88" name="Google Shape;88;p1"/>
          <p:cNvSpPr/>
          <p:nvPr/>
        </p:nvSpPr>
        <p:spPr>
          <a:xfrm>
            <a:off x="1125" y="39675"/>
            <a:ext cx="6858000" cy="435000"/>
          </a:xfrm>
          <a:prstGeom prst="rect">
            <a:avLst/>
          </a:prstGeom>
          <a:solidFill>
            <a:srgbClr val="385623"/>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89" name="Google Shape;89;p1"/>
          <p:cNvSpPr txBox="1"/>
          <p:nvPr/>
        </p:nvSpPr>
        <p:spPr>
          <a:xfrm>
            <a:off x="-6" y="89277"/>
            <a:ext cx="1776300" cy="3693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800"/>
              <a:buFont typeface="Arial"/>
              <a:buNone/>
            </a:pPr>
            <a:r>
              <a:rPr b="1" i="0" lang="ja-JP" sz="1800" u="none" cap="none" strike="noStrike">
                <a:solidFill>
                  <a:schemeClr val="lt1"/>
                </a:solidFill>
                <a:latin typeface="Arial"/>
                <a:ea typeface="Arial"/>
                <a:cs typeface="Arial"/>
                <a:sym typeface="Arial"/>
              </a:rPr>
              <a:t>News Release</a:t>
            </a:r>
            <a:endParaRPr b="0" i="0" sz="1400" u="none" cap="none" strike="noStrike">
              <a:solidFill>
                <a:srgbClr val="000000"/>
              </a:solidFill>
              <a:latin typeface="Arial"/>
              <a:ea typeface="Arial"/>
              <a:cs typeface="Arial"/>
              <a:sym typeface="Arial"/>
            </a:endParaRPr>
          </a:p>
        </p:txBody>
      </p:sp>
      <p:pic>
        <p:nvPicPr>
          <p:cNvPr id="90" name="Google Shape;90;p1"/>
          <p:cNvPicPr preferRelativeResize="0"/>
          <p:nvPr/>
        </p:nvPicPr>
        <p:blipFill rotWithShape="1">
          <a:blip r:embed="rId4">
            <a:alphaModFix/>
          </a:blip>
          <a:srcRect b="0" l="0" r="0" t="0"/>
          <a:stretch/>
        </p:blipFill>
        <p:spPr>
          <a:xfrm>
            <a:off x="110177" y="579351"/>
            <a:ext cx="1734565" cy="369300"/>
          </a:xfrm>
          <a:prstGeom prst="rect">
            <a:avLst/>
          </a:prstGeom>
          <a:noFill/>
          <a:ln>
            <a:noFill/>
          </a:ln>
        </p:spPr>
      </p:pic>
      <p:sp>
        <p:nvSpPr>
          <p:cNvPr id="91" name="Google Shape;91;p1"/>
          <p:cNvSpPr/>
          <p:nvPr/>
        </p:nvSpPr>
        <p:spPr>
          <a:xfrm>
            <a:off x="123817" y="1136131"/>
            <a:ext cx="6639900" cy="721800"/>
          </a:xfrm>
          <a:prstGeom prst="rect">
            <a:avLst/>
          </a:prstGeom>
          <a:noFill/>
          <a:ln cap="flat" cmpd="dbl" w="41275">
            <a:solidFill>
              <a:srgbClr val="38562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2" name="Google Shape;92;p1"/>
          <p:cNvSpPr txBox="1"/>
          <p:nvPr/>
        </p:nvSpPr>
        <p:spPr>
          <a:xfrm>
            <a:off x="2235375" y="9007475"/>
            <a:ext cx="4389300" cy="801900"/>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Clr>
                <a:srgbClr val="000000"/>
              </a:buClr>
              <a:buSzPts val="1000"/>
              <a:buFont typeface="Arial"/>
              <a:buNone/>
            </a:pPr>
            <a:r>
              <a:rPr b="0" i="0" lang="ja-JP" sz="1000" u="none" cap="none" strike="noStrike">
                <a:solidFill>
                  <a:schemeClr val="dk1"/>
                </a:solidFill>
                <a:latin typeface="HiraMinProN-W3"/>
                <a:ea typeface="HiraMinProN-W3"/>
                <a:cs typeface="HiraMinProN-W3"/>
                <a:sym typeface="HiraMinProN-W3"/>
              </a:rPr>
              <a:t>株式会社ペー・ジェー・セー・デー・ジャパン　</a:t>
            </a:r>
            <a:endParaRPr b="0" i="0" sz="1000" u="none" cap="none" strike="noStrike">
              <a:solidFill>
                <a:schemeClr val="dk1"/>
              </a:solidFill>
              <a:latin typeface="HiraMinProN-W3"/>
              <a:ea typeface="HiraMinProN-W3"/>
              <a:cs typeface="HiraMinProN-W3"/>
              <a:sym typeface="HiraMinProN-W3"/>
            </a:endParaRPr>
          </a:p>
          <a:p>
            <a:pPr indent="0" lvl="0" marL="0" marR="0" rtl="0" algn="l">
              <a:lnSpc>
                <a:spcPct val="115000"/>
              </a:lnSpc>
              <a:spcBef>
                <a:spcPts val="0"/>
              </a:spcBef>
              <a:spcAft>
                <a:spcPts val="0"/>
              </a:spcAft>
              <a:buClr>
                <a:srgbClr val="000000"/>
              </a:buClr>
              <a:buSzPts val="1000"/>
              <a:buFont typeface="Arial"/>
              <a:buNone/>
            </a:pPr>
            <a:r>
              <a:rPr b="0" i="0" lang="ja-JP" sz="800" u="none" cap="none" strike="noStrike">
                <a:solidFill>
                  <a:schemeClr val="dk1"/>
                </a:solidFill>
                <a:latin typeface="HiraMinProN-W3"/>
                <a:ea typeface="HiraMinProN-W3"/>
                <a:cs typeface="HiraMinProN-W3"/>
                <a:sym typeface="HiraMinProN-W3"/>
              </a:rPr>
              <a:t>広報担当：齋藤亜衣香（さいとうあいか）</a:t>
            </a:r>
            <a:endParaRPr b="0" i="0" sz="800" u="none" cap="none" strike="noStrike">
              <a:solidFill>
                <a:schemeClr val="dk1"/>
              </a:solidFill>
              <a:latin typeface="HiraMinProN-W3"/>
              <a:ea typeface="HiraMinProN-W3"/>
              <a:cs typeface="HiraMinProN-W3"/>
              <a:sym typeface="HiraMinProN-W3"/>
            </a:endParaRPr>
          </a:p>
          <a:p>
            <a:pPr indent="0" lvl="0" marL="0" marR="0" rtl="0" algn="l">
              <a:lnSpc>
                <a:spcPct val="115000"/>
              </a:lnSpc>
              <a:spcBef>
                <a:spcPts val="0"/>
              </a:spcBef>
              <a:spcAft>
                <a:spcPts val="0"/>
              </a:spcAft>
              <a:buClr>
                <a:srgbClr val="000000"/>
              </a:buClr>
              <a:buSzPts val="900"/>
              <a:buFont typeface="Arial"/>
              <a:buNone/>
            </a:pPr>
            <a:r>
              <a:rPr b="0" i="0" lang="ja-JP" sz="800" u="none" cap="none" strike="noStrike">
                <a:solidFill>
                  <a:schemeClr val="dk1"/>
                </a:solidFill>
                <a:latin typeface="HiraMinProN-W3"/>
                <a:ea typeface="HiraMinProN-W3"/>
                <a:cs typeface="HiraMinProN-W3"/>
                <a:sym typeface="HiraMinProN-W3"/>
              </a:rPr>
              <a:t>E-mail ： </a:t>
            </a:r>
            <a:r>
              <a:rPr b="0" i="0" lang="ja-JP" sz="800" u="sng" cap="none" strike="noStrike">
                <a:solidFill>
                  <a:schemeClr val="dk1"/>
                </a:solidFill>
                <a:latin typeface="HiraMinProN-W3"/>
                <a:ea typeface="HiraMinProN-W3"/>
                <a:cs typeface="HiraMinProN-W3"/>
                <a:sym typeface="HiraMinProN-W3"/>
                <a:hlinkClick r:id="rId5">
                  <a:extLst>
                    <a:ext uri="{A12FA001-AC4F-418D-AE19-62706E023703}">
                      <ahyp:hlinkClr val="tx"/>
                    </a:ext>
                  </a:extLst>
                </a:hlinkClick>
              </a:rPr>
              <a:t>saito@pgcd.jp</a:t>
            </a:r>
            <a:r>
              <a:rPr b="0" i="0" lang="ja-JP" sz="800" u="none" cap="none" strike="noStrike">
                <a:solidFill>
                  <a:schemeClr val="dk1"/>
                </a:solidFill>
                <a:latin typeface="HiraMinProN-W3"/>
                <a:ea typeface="HiraMinProN-W3"/>
                <a:cs typeface="HiraMinProN-W3"/>
                <a:sym typeface="HiraMinProN-W3"/>
              </a:rPr>
              <a:t>　</a:t>
            </a:r>
            <a:endParaRPr b="0" i="0" sz="800" u="none" cap="none" strike="noStrike">
              <a:solidFill>
                <a:schemeClr val="dk1"/>
              </a:solidFill>
              <a:latin typeface="HiraMinProN-W3"/>
              <a:ea typeface="HiraMinProN-W3"/>
              <a:cs typeface="HiraMinProN-W3"/>
              <a:sym typeface="HiraMinProN-W3"/>
            </a:endParaRPr>
          </a:p>
          <a:p>
            <a:pPr indent="0" lvl="0" marL="0" marR="0" rtl="0" algn="l">
              <a:lnSpc>
                <a:spcPct val="115000"/>
              </a:lnSpc>
              <a:spcBef>
                <a:spcPts val="0"/>
              </a:spcBef>
              <a:spcAft>
                <a:spcPts val="0"/>
              </a:spcAft>
              <a:buClr>
                <a:srgbClr val="000000"/>
              </a:buClr>
              <a:buSzPts val="900"/>
              <a:buFont typeface="Arial"/>
              <a:buNone/>
            </a:pPr>
            <a:r>
              <a:rPr b="0" i="0" lang="ja-JP" sz="800" u="none" cap="none" strike="noStrike">
                <a:solidFill>
                  <a:schemeClr val="dk1"/>
                </a:solidFill>
                <a:latin typeface="HiraMinProN-W3"/>
                <a:ea typeface="HiraMinProN-W3"/>
                <a:cs typeface="HiraMinProN-W3"/>
                <a:sym typeface="HiraMinProN-W3"/>
              </a:rPr>
              <a:t>TEL ： 03-5464-3623　FAX ： 03-5464-3623　</a:t>
            </a:r>
            <a:endParaRPr b="0" i="0" sz="800" u="none" cap="none" strike="noStrike">
              <a:solidFill>
                <a:schemeClr val="dk1"/>
              </a:solidFill>
              <a:latin typeface="HiraMinProN-W3"/>
              <a:ea typeface="HiraMinProN-W3"/>
              <a:cs typeface="HiraMinProN-W3"/>
              <a:sym typeface="HiraMinProN-W3"/>
            </a:endParaRPr>
          </a:p>
          <a:p>
            <a:pPr indent="0" lvl="0" marL="0" marR="0" rtl="0" algn="l">
              <a:lnSpc>
                <a:spcPct val="115000"/>
              </a:lnSpc>
              <a:spcBef>
                <a:spcPts val="0"/>
              </a:spcBef>
              <a:spcAft>
                <a:spcPts val="0"/>
              </a:spcAft>
              <a:buClr>
                <a:srgbClr val="000000"/>
              </a:buClr>
              <a:buSzPts val="700"/>
              <a:buFont typeface="Arial"/>
              <a:buNone/>
            </a:pPr>
            <a:r>
              <a:rPr b="0" i="0" lang="ja-JP" sz="700" u="none" cap="none" strike="noStrike">
                <a:solidFill>
                  <a:schemeClr val="dk1"/>
                </a:solidFill>
                <a:latin typeface="HiraMinProN-W3"/>
                <a:ea typeface="HiraMinProN-W3"/>
                <a:cs typeface="HiraMinProN-W3"/>
                <a:sym typeface="HiraMinProN-W3"/>
              </a:rPr>
              <a:t>※</a:t>
            </a:r>
            <a:r>
              <a:rPr b="0" i="0" lang="ja-JP" sz="700" u="none" cap="none" strike="noStrike">
                <a:solidFill>
                  <a:schemeClr val="dk1"/>
                </a:solidFill>
                <a:latin typeface="HiraMinProN-W3"/>
                <a:ea typeface="HiraMinProN-W3"/>
                <a:cs typeface="HiraMinProN-W3"/>
                <a:sym typeface="HiraMinProN-W3"/>
                <a:extLst>
                  <a:ext uri="http://customooxmlschemas.google.com/">
                    <go:slidesCustomData xmlns:go="http://customooxmlschemas.google.com/" textRoundtripDataId="0"/>
                  </a:ext>
                </a:extLst>
              </a:rPr>
              <a:t>本リリース内容</a:t>
            </a:r>
            <a:r>
              <a:rPr b="0" i="0" lang="ja-JP" sz="700" u="none" cap="none" strike="noStrike">
                <a:solidFill>
                  <a:schemeClr val="dk1"/>
                </a:solidFill>
                <a:latin typeface="HiraMinProN-W3"/>
                <a:ea typeface="HiraMinProN-W3"/>
                <a:cs typeface="HiraMinProN-W3"/>
                <a:sym typeface="HiraMinProN-W3"/>
              </a:rPr>
              <a:t>は断りなく変更される場合があります。</a:t>
            </a:r>
            <a:r>
              <a:rPr b="0" i="0" lang="ja-JP" sz="700" u="none" cap="none" strike="noStrike">
                <a:solidFill>
                  <a:schemeClr val="dk1"/>
                </a:solidFill>
                <a:latin typeface="HiraMinProN-W3"/>
                <a:ea typeface="HiraMinProN-W3"/>
                <a:cs typeface="HiraMinProN-W3"/>
                <a:sym typeface="HiraMinProN-W3"/>
                <a:extLst>
                  <a:ext uri="http://customooxmlschemas.google.com/">
                    <go:slidesCustomData xmlns:go="http://customooxmlschemas.google.com/" textRoundtripDataId="1"/>
                  </a:ext>
                </a:extLst>
              </a:rPr>
              <a:t>最新情報はお問い合せ先まで</a:t>
            </a:r>
            <a:r>
              <a:rPr b="0" i="0" lang="ja-JP" sz="700" u="none" cap="none" strike="noStrike">
                <a:solidFill>
                  <a:schemeClr val="dk1"/>
                </a:solidFill>
                <a:latin typeface="HiraMinProN-W3"/>
                <a:ea typeface="HiraMinProN-W3"/>
                <a:cs typeface="HiraMinProN-W3"/>
                <a:sym typeface="HiraMinProN-W3"/>
              </a:rPr>
              <a:t>ご連絡ください。</a:t>
            </a:r>
            <a:endParaRPr b="0" i="0" sz="700" u="none" cap="none" strike="noStrike">
              <a:solidFill>
                <a:schemeClr val="dk1"/>
              </a:solidFill>
              <a:latin typeface="HiraMinProN-W3"/>
              <a:ea typeface="HiraMinProN-W3"/>
              <a:cs typeface="HiraMinProN-W3"/>
              <a:sym typeface="HiraMinProN-W3"/>
            </a:endParaRPr>
          </a:p>
        </p:txBody>
      </p:sp>
      <p:sp>
        <p:nvSpPr>
          <p:cNvPr id="93" name="Google Shape;93;p1"/>
          <p:cNvSpPr txBox="1"/>
          <p:nvPr/>
        </p:nvSpPr>
        <p:spPr>
          <a:xfrm>
            <a:off x="109050" y="1217375"/>
            <a:ext cx="6639900" cy="522600"/>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Clr>
                <a:schemeClr val="dk1"/>
              </a:buClr>
              <a:buSzPts val="1100"/>
              <a:buFont typeface="Arial"/>
              <a:buNone/>
            </a:pPr>
            <a:r>
              <a:rPr b="1" lang="ja-JP" sz="1300">
                <a:solidFill>
                  <a:schemeClr val="dk1"/>
                </a:solidFill>
              </a:rPr>
              <a:t>「未来のアーティストに贈る、美のエール」スキンケアメーカーP.G.C.D.が東京藝大を支援。</a:t>
            </a:r>
            <a:endParaRPr b="1" i="0" sz="1300" u="none" cap="none" strike="noStrike">
              <a:solidFill>
                <a:schemeClr val="dk1"/>
              </a:solidFill>
              <a:latin typeface="Arial"/>
              <a:ea typeface="Arial"/>
              <a:cs typeface="Arial"/>
              <a:sym typeface="Arial"/>
            </a:endParaRPr>
          </a:p>
        </p:txBody>
      </p:sp>
      <p:sp>
        <p:nvSpPr>
          <p:cNvPr id="94" name="Google Shape;94;p1"/>
          <p:cNvSpPr txBox="1"/>
          <p:nvPr/>
        </p:nvSpPr>
        <p:spPr>
          <a:xfrm>
            <a:off x="123825" y="8600150"/>
            <a:ext cx="6639900" cy="390300"/>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Clr>
                <a:srgbClr val="000000"/>
              </a:buClr>
              <a:buSzPts val="900"/>
              <a:buFont typeface="Arial"/>
              <a:buNone/>
            </a:pPr>
            <a:r>
              <a:rPr b="0" i="0" lang="ja-JP" sz="900" u="none" cap="none" strike="noStrike">
                <a:solidFill>
                  <a:schemeClr val="dk1"/>
                </a:solidFill>
                <a:latin typeface="HiraMinProN-W3"/>
                <a:ea typeface="HiraMinProN-W3"/>
                <a:cs typeface="HiraMinProN-W3"/>
                <a:sym typeface="HiraMinProN-W3"/>
              </a:rPr>
              <a:t>フランス生まれのナチュラルソープを中心としたアイテムで、肌本来の力を引き出すシンプルで上質なスキンケア＆スカルプケアを提唱するブランドです。商品は自社Webサイトにて販売中。</a:t>
            </a:r>
            <a:endParaRPr b="0" i="0" sz="900" u="none" cap="none" strike="noStrike">
              <a:solidFill>
                <a:schemeClr val="dk1"/>
              </a:solidFill>
              <a:latin typeface="HiraMinProN-W3"/>
              <a:ea typeface="HiraMinProN-W3"/>
              <a:cs typeface="HiraMinProN-W3"/>
              <a:sym typeface="HiraMinProN-W3"/>
            </a:endParaRPr>
          </a:p>
        </p:txBody>
      </p:sp>
      <p:sp>
        <p:nvSpPr>
          <p:cNvPr id="95" name="Google Shape;95;p1"/>
          <p:cNvSpPr txBox="1"/>
          <p:nvPr/>
        </p:nvSpPr>
        <p:spPr>
          <a:xfrm>
            <a:off x="66900" y="1926988"/>
            <a:ext cx="6724200" cy="1308300"/>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Clr>
                <a:schemeClr val="dk1"/>
              </a:buClr>
              <a:buSzPts val="1100"/>
              <a:buFont typeface="Arial"/>
              <a:buNone/>
            </a:pPr>
            <a:r>
              <a:rPr b="1" lang="ja-JP" sz="1000">
                <a:solidFill>
                  <a:schemeClr val="dk1"/>
                </a:solidFill>
              </a:rPr>
              <a:t>～売上の一部を活用し、未来のアーティストを応援～2025年4月15日P.G.C.D. JAPAN（株式会社ペー・ジェー・セー・デー・ジャパン）株式会社ペー・ジェー・セー・デー・ジャパン（本社：東京都、代表取締役CEO：野田泰平）は、美容ブランド「P.G.C.D.」としての社会的使命の一環として、東京藝術大学美術学部 絵画科油画第六研究室に在籍する学生に対し、画材の寄付を行いました。本支援は、スキンケア製品 美容液『ロシオン エクラ』の売上の一部を原資とし、合計49点の画材を寄付するかたちで実施されました。芸術教育における資材負担が学生にとって大きな課題となる中、創造力の芽を育む支援を通じて、未来のアーティストたちにエールを贈ることを目的としています。</a:t>
            </a:r>
            <a:endParaRPr b="1" i="0" sz="1000" u="none" cap="none" strike="noStrike">
              <a:solidFill>
                <a:schemeClr val="dk1"/>
              </a:solidFill>
              <a:highlight>
                <a:srgbClr val="FFFFFF"/>
              </a:highlight>
              <a:latin typeface="Arial"/>
              <a:ea typeface="Arial"/>
              <a:cs typeface="Arial"/>
              <a:sym typeface="Arial"/>
            </a:endParaRPr>
          </a:p>
        </p:txBody>
      </p:sp>
      <p:sp>
        <p:nvSpPr>
          <p:cNvPr id="96" name="Google Shape;96;p1"/>
          <p:cNvSpPr/>
          <p:nvPr/>
        </p:nvSpPr>
        <p:spPr>
          <a:xfrm>
            <a:off x="-236622" y="2653229"/>
            <a:ext cx="184731" cy="369332"/>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97" name="Google Shape;97;p1"/>
          <p:cNvSpPr/>
          <p:nvPr/>
        </p:nvSpPr>
        <p:spPr>
          <a:xfrm>
            <a:off x="3008125" y="2422388"/>
            <a:ext cx="4255800" cy="831000"/>
          </a:xfrm>
          <a:prstGeom prst="rect">
            <a:avLst/>
          </a:prstGeom>
          <a:noFill/>
          <a:ln>
            <a:noFill/>
          </a:ln>
        </p:spPr>
        <p:txBody>
          <a:bodyPr anchorCtr="0" anchor="t" bIns="45700" lIns="91425" spcFirstLastPara="1" rIns="91425" wrap="square" tIns="45700">
            <a:spAutoFit/>
          </a:bodyPr>
          <a:lstStyle/>
          <a:p>
            <a:pPr indent="0" lvl="0" marL="0" marR="0" rtl="0" algn="l">
              <a:lnSpc>
                <a:spcPct val="110000"/>
              </a:lnSpc>
              <a:spcBef>
                <a:spcPts val="0"/>
              </a:spcBef>
              <a:spcAft>
                <a:spcPts val="0"/>
              </a:spcAft>
              <a:buClr>
                <a:srgbClr val="000000"/>
              </a:buClr>
              <a:buSzPts val="1000"/>
              <a:buFont typeface="Arial"/>
              <a:buNone/>
            </a:pPr>
            <a:r>
              <a:t/>
            </a:r>
            <a:endParaRPr b="0" i="0" sz="1000" u="none" cap="none" strike="noStrike">
              <a:solidFill>
                <a:schemeClr val="dk1"/>
              </a:solidFill>
              <a:latin typeface="HiraMinPro-W3"/>
              <a:ea typeface="HiraMinPro-W3"/>
              <a:cs typeface="HiraMinPro-W3"/>
              <a:sym typeface="HiraMinPro-W3"/>
            </a:endParaRPr>
          </a:p>
        </p:txBody>
      </p:sp>
      <p:sp>
        <p:nvSpPr>
          <p:cNvPr id="98" name="Google Shape;98;p1"/>
          <p:cNvSpPr/>
          <p:nvPr/>
        </p:nvSpPr>
        <p:spPr>
          <a:xfrm>
            <a:off x="170775" y="7913313"/>
            <a:ext cx="6858000" cy="600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
              <a:buFont typeface="Arial"/>
              <a:buNone/>
            </a:pPr>
            <a:r>
              <a:t/>
            </a:r>
            <a:endParaRPr b="0" i="0" sz="200" u="none" cap="none" strike="noStrike">
              <a:solidFill>
                <a:schemeClr val="dk1"/>
              </a:solidFill>
              <a:latin typeface="HiraMinPro-W3"/>
              <a:ea typeface="HiraMinPro-W3"/>
              <a:cs typeface="HiraMinPro-W3"/>
              <a:sym typeface="HiraMinPro-W3"/>
            </a:endParaRPr>
          </a:p>
          <a:p>
            <a:pPr indent="0" lvl="0" marL="0" marR="0" rtl="0" algn="l">
              <a:lnSpc>
                <a:spcPct val="100000"/>
              </a:lnSpc>
              <a:spcBef>
                <a:spcPts val="0"/>
              </a:spcBef>
              <a:spcAft>
                <a:spcPts val="0"/>
              </a:spcAft>
              <a:buClr>
                <a:schemeClr val="dk1"/>
              </a:buClr>
              <a:buSzPts val="1000"/>
              <a:buFont typeface="Arial"/>
              <a:buNone/>
            </a:pPr>
            <a:r>
              <a:rPr b="0" i="0" lang="ja-JP" sz="800" u="none" cap="none" strike="noStrike">
                <a:solidFill>
                  <a:schemeClr val="dk1"/>
                </a:solidFill>
                <a:latin typeface="Arial"/>
                <a:ea typeface="Arial"/>
                <a:cs typeface="Arial"/>
                <a:sym typeface="Arial"/>
              </a:rPr>
              <a:t>・アートエイドの</a:t>
            </a:r>
            <a:r>
              <a:rPr lang="ja-JP" sz="800">
                <a:solidFill>
                  <a:schemeClr val="dk1"/>
                </a:solidFill>
              </a:rPr>
              <a:t>報告</a:t>
            </a:r>
            <a:r>
              <a:rPr b="0" i="0" lang="ja-JP" sz="800" u="none" cap="none" strike="noStrike">
                <a:solidFill>
                  <a:schemeClr val="dk1"/>
                </a:solidFill>
                <a:latin typeface="Arial"/>
                <a:ea typeface="Arial"/>
                <a:cs typeface="Arial"/>
                <a:sym typeface="Arial"/>
              </a:rPr>
              <a:t>詳細はこちら▶</a:t>
            </a:r>
            <a:r>
              <a:rPr b="0" i="0" lang="ja-JP" sz="800" u="sng" cap="none" strike="noStrike">
                <a:solidFill>
                  <a:schemeClr val="hlink"/>
                </a:solidFill>
                <a:latin typeface="Arial"/>
                <a:ea typeface="Arial"/>
                <a:cs typeface="Arial"/>
                <a:sym typeface="Arial"/>
                <a:hlinkClick r:id="rId6"/>
              </a:rPr>
              <a:t>https://note.pgcd.jp/n/n9a8ba474f3f4</a:t>
            </a:r>
            <a:endParaRPr sz="800">
              <a:solidFill>
                <a:schemeClr val="dk1"/>
              </a:solidFill>
            </a:endParaRPr>
          </a:p>
          <a:p>
            <a:pPr indent="0" lvl="0" marL="0" marR="0" rtl="0" algn="l">
              <a:lnSpc>
                <a:spcPct val="100000"/>
              </a:lnSpc>
              <a:spcBef>
                <a:spcPts val="0"/>
              </a:spcBef>
              <a:spcAft>
                <a:spcPts val="0"/>
              </a:spcAft>
              <a:buClr>
                <a:schemeClr val="dk1"/>
              </a:buClr>
              <a:buSzPts val="1000"/>
              <a:buFont typeface="Arial"/>
              <a:buNone/>
            </a:pPr>
            <a:r>
              <a:rPr b="0" i="0" lang="ja-JP" sz="800" u="none" cap="none" strike="noStrike">
                <a:solidFill>
                  <a:schemeClr val="dk1"/>
                </a:solidFill>
                <a:latin typeface="Arial"/>
                <a:ea typeface="Arial"/>
                <a:cs typeface="Arial"/>
                <a:sym typeface="Arial"/>
              </a:rPr>
              <a:t>・P.G.C.D.「スキンケア」商品詳細はこちら▶</a:t>
            </a:r>
            <a:r>
              <a:rPr b="0" i="0" lang="ja-JP" sz="900" u="none" cap="none" strike="noStrike">
                <a:solidFill>
                  <a:schemeClr val="dk1"/>
                </a:solidFill>
                <a:latin typeface="Arial"/>
                <a:ea typeface="Arial"/>
                <a:cs typeface="Arial"/>
                <a:sym typeface="Arial"/>
              </a:rPr>
              <a:t>　</a:t>
            </a:r>
            <a:r>
              <a:rPr b="0" i="0" lang="ja-JP" sz="800" u="sng" cap="none" strike="noStrike">
                <a:solidFill>
                  <a:schemeClr val="hlink"/>
                </a:solidFill>
                <a:highlight>
                  <a:srgbClr val="FFFFFF"/>
                </a:highlight>
                <a:latin typeface="Meiryo"/>
                <a:ea typeface="Meiryo"/>
                <a:cs typeface="Meiryo"/>
                <a:sym typeface="Meiryo"/>
                <a:hlinkClick r:id="rId7"/>
              </a:rPr>
              <a:t>https://pgcd.co/3wM5sQC</a:t>
            </a:r>
            <a:endParaRPr b="0" i="0" sz="800" u="none" cap="none" strike="noStrike">
              <a:solidFill>
                <a:schemeClr val="dk1"/>
              </a:solidFill>
              <a:highlight>
                <a:srgbClr val="FFFFFF"/>
              </a:highlight>
              <a:latin typeface="Meiryo"/>
              <a:ea typeface="Meiryo"/>
              <a:cs typeface="Meiryo"/>
              <a:sym typeface="Meiryo"/>
            </a:endParaRPr>
          </a:p>
          <a:p>
            <a:pPr indent="0" lvl="0" marL="0" marR="0" rtl="0" algn="l">
              <a:lnSpc>
                <a:spcPct val="100000"/>
              </a:lnSpc>
              <a:spcBef>
                <a:spcPts val="0"/>
              </a:spcBef>
              <a:spcAft>
                <a:spcPts val="0"/>
              </a:spcAft>
              <a:buClr>
                <a:srgbClr val="000000"/>
              </a:buClr>
              <a:buSzPts val="500"/>
              <a:buFont typeface="Arial"/>
              <a:buNone/>
            </a:pPr>
            <a:r>
              <a:t/>
            </a:r>
            <a:endParaRPr b="0" i="0" sz="700" u="none" cap="none" strike="noStrike">
              <a:solidFill>
                <a:schemeClr val="dk1"/>
              </a:solidFill>
              <a:highlight>
                <a:srgbClr val="FFFFFF"/>
              </a:highlight>
              <a:latin typeface="Meiryo"/>
              <a:ea typeface="Meiryo"/>
              <a:cs typeface="Meiryo"/>
              <a:sym typeface="Meiryo"/>
            </a:endParaRPr>
          </a:p>
          <a:p>
            <a:pPr indent="0" lvl="0" marL="0" marR="0" rtl="0" algn="l">
              <a:lnSpc>
                <a:spcPct val="100000"/>
              </a:lnSpc>
              <a:spcBef>
                <a:spcPts val="0"/>
              </a:spcBef>
              <a:spcAft>
                <a:spcPts val="0"/>
              </a:spcAft>
              <a:buClr>
                <a:srgbClr val="000000"/>
              </a:buClr>
              <a:buSzPts val="500"/>
              <a:buFont typeface="Arial"/>
              <a:buNone/>
            </a:pPr>
            <a:r>
              <a:t/>
            </a:r>
            <a:endParaRPr b="0" i="0" sz="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500"/>
              <a:buFont typeface="Arial"/>
              <a:buNone/>
            </a:pPr>
            <a:r>
              <a:t/>
            </a:r>
            <a:endParaRPr b="0" i="0" sz="7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500"/>
              <a:buFont typeface="Arial"/>
              <a:buNone/>
            </a:pPr>
            <a:r>
              <a:t/>
            </a:r>
            <a:endParaRPr b="0" i="0" sz="800" u="none" cap="none" strike="noStrike">
              <a:solidFill>
                <a:schemeClr val="dk1"/>
              </a:solidFill>
              <a:latin typeface="HiraMinPro-W3"/>
              <a:ea typeface="HiraMinPro-W3"/>
              <a:cs typeface="HiraMinPro-W3"/>
              <a:sym typeface="HiraMinPro-W3"/>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HiraMinPro-W3"/>
              <a:ea typeface="HiraMinPro-W3"/>
              <a:cs typeface="HiraMinPro-W3"/>
              <a:sym typeface="HiraMinPro-W3"/>
            </a:endParaRPr>
          </a:p>
        </p:txBody>
      </p:sp>
      <p:sp>
        <p:nvSpPr>
          <p:cNvPr id="99" name="Google Shape;99;p1"/>
          <p:cNvSpPr txBox="1"/>
          <p:nvPr/>
        </p:nvSpPr>
        <p:spPr>
          <a:xfrm>
            <a:off x="5222927" y="89288"/>
            <a:ext cx="1540800" cy="3693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800"/>
              <a:buFont typeface="Arial"/>
              <a:buNone/>
            </a:pPr>
            <a:r>
              <a:rPr b="1" i="0" lang="ja-JP" sz="1800" u="none" cap="none" strike="noStrike">
                <a:solidFill>
                  <a:schemeClr val="lt1"/>
                </a:solidFill>
                <a:latin typeface="Arial"/>
                <a:ea typeface="Arial"/>
                <a:cs typeface="Arial"/>
                <a:sym typeface="Arial"/>
              </a:rPr>
              <a:t>202</a:t>
            </a:r>
            <a:r>
              <a:rPr b="1" lang="ja-JP" sz="1800">
                <a:solidFill>
                  <a:schemeClr val="lt1"/>
                </a:solidFill>
              </a:rPr>
              <a:t>5</a:t>
            </a:r>
            <a:r>
              <a:rPr b="1" i="0" lang="ja-JP" sz="1800" u="none" cap="none" strike="noStrike">
                <a:solidFill>
                  <a:schemeClr val="lt1"/>
                </a:solidFill>
                <a:latin typeface="Arial"/>
                <a:ea typeface="Arial"/>
                <a:cs typeface="Arial"/>
                <a:sym typeface="Arial"/>
              </a:rPr>
              <a:t>/</a:t>
            </a:r>
            <a:r>
              <a:rPr b="1" lang="ja-JP" sz="1800">
                <a:solidFill>
                  <a:schemeClr val="lt1"/>
                </a:solidFill>
              </a:rPr>
              <a:t>5</a:t>
            </a:r>
            <a:r>
              <a:rPr b="1" i="0" lang="ja-JP" sz="1800" u="none" cap="none" strike="noStrike">
                <a:solidFill>
                  <a:schemeClr val="lt1"/>
                </a:solidFill>
                <a:latin typeface="Arial"/>
                <a:ea typeface="Arial"/>
                <a:cs typeface="Arial"/>
                <a:sym typeface="Arial"/>
              </a:rPr>
              <a:t>/2</a:t>
            </a:r>
            <a:endParaRPr b="1" i="0" sz="1800" u="none" cap="none" strike="noStrike">
              <a:solidFill>
                <a:schemeClr val="lt1"/>
              </a:solidFill>
              <a:latin typeface="Arial"/>
              <a:ea typeface="Arial"/>
              <a:cs typeface="Arial"/>
              <a:sym typeface="Arial"/>
            </a:endParaRPr>
          </a:p>
        </p:txBody>
      </p:sp>
      <p:sp>
        <p:nvSpPr>
          <p:cNvPr id="100" name="Google Shape;100;p1"/>
          <p:cNvSpPr txBox="1"/>
          <p:nvPr/>
        </p:nvSpPr>
        <p:spPr>
          <a:xfrm>
            <a:off x="125700" y="7443588"/>
            <a:ext cx="6606600" cy="261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800"/>
              <a:buFont typeface="Arial"/>
              <a:buNone/>
            </a:pPr>
            <a:r>
              <a:t/>
            </a:r>
            <a:endParaRPr b="0" i="0" sz="500" u="none" cap="none" strike="noStrike">
              <a:solidFill>
                <a:srgbClr val="222222"/>
              </a:solidFill>
              <a:highlight>
                <a:srgbClr val="FEFEFD"/>
              </a:highlight>
              <a:latin typeface="HiraMinPro-W3"/>
              <a:ea typeface="HiraMinPro-W3"/>
              <a:cs typeface="HiraMinPro-W3"/>
              <a:sym typeface="HiraMinPro-W3"/>
            </a:endParaRPr>
          </a:p>
        </p:txBody>
      </p:sp>
      <p:sp>
        <p:nvSpPr>
          <p:cNvPr id="101" name="Google Shape;101;p1"/>
          <p:cNvSpPr txBox="1"/>
          <p:nvPr/>
        </p:nvSpPr>
        <p:spPr>
          <a:xfrm>
            <a:off x="-8625" y="4873950"/>
            <a:ext cx="6858000" cy="1117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700"/>
              </a:spcAft>
              <a:buClr>
                <a:schemeClr val="dk1"/>
              </a:buClr>
              <a:buSzPts val="1100"/>
              <a:buFont typeface="Arial"/>
              <a:buNone/>
            </a:pPr>
            <a:r>
              <a:rPr b="1" lang="ja-JP">
                <a:solidFill>
                  <a:schemeClr val="dk1"/>
                </a:solidFill>
                <a:highlight>
                  <a:srgbClr val="FFFFFF"/>
                </a:highlight>
              </a:rPr>
              <a:t>【芸術教育が直面する課題と、支援の意義】　</a:t>
            </a:r>
            <a:r>
              <a:rPr b="1" lang="ja-JP" sz="1000">
                <a:solidFill>
                  <a:schemeClr val="dk1"/>
                </a:solidFill>
                <a:highlight>
                  <a:srgbClr val="FFFFFF"/>
                </a:highlight>
              </a:rPr>
              <a:t>日本の芸術教育は今、存続と質の維持に関わる深刻な課題に直面しています。音楽分野では譜面購入のために楽器を手放す学生がいる一方、美術分野では日々の制作に必要な画材を揃えるだけでも多大な経済的負担がかかっています。このような背景を受け、P.G.C.D.は「美しく生きる習慣をデザインする」ブランドとして、単に外見を彩るだけでなく、内面の豊かさや創造性を支援する取り組みの一環として、東京藝術大学への画材支援を決定しました。</a:t>
            </a:r>
            <a:endParaRPr b="1" sz="1000">
              <a:solidFill>
                <a:schemeClr val="dk1"/>
              </a:solidFill>
              <a:highlight>
                <a:srgbClr val="FFFFFF"/>
              </a:highlight>
            </a:endParaRPr>
          </a:p>
        </p:txBody>
      </p:sp>
      <p:sp>
        <p:nvSpPr>
          <p:cNvPr id="102" name="Google Shape;102;p1"/>
          <p:cNvSpPr txBox="1"/>
          <p:nvPr/>
        </p:nvSpPr>
        <p:spPr>
          <a:xfrm>
            <a:off x="-8625" y="5923275"/>
            <a:ext cx="6858000" cy="2250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ja-JP"/>
              <a:t>【代表メッセージ】　</a:t>
            </a:r>
            <a:r>
              <a:rPr b="1" lang="ja-JP" sz="1000"/>
              <a:t>代表取締役CEO 野田泰平は、今回の寄付にあたって次のように述べてい</a:t>
            </a:r>
            <a:r>
              <a:rPr b="1" lang="ja-JP" sz="1000"/>
              <a:t>ま</a:t>
            </a:r>
            <a:r>
              <a:rPr b="1" lang="ja-JP" sz="1000"/>
              <a:t>す。「美とは、表現し、感じ、分かち合うもの。皆さんのアートこそが“美”の本質であり、私たちP.G.C.D.が支援を通してお届けしたい価値です。今回の寄付が、皆さんにとっての「創造のきっかけ」となり、これからの芸術活動の支えとなれば、これほど嬉しいことはありません。」</a:t>
            </a:r>
            <a:endParaRPr b="1" sz="1000"/>
          </a:p>
          <a:p>
            <a:pPr indent="0" lvl="0" marL="0" rtl="0" algn="l">
              <a:lnSpc>
                <a:spcPct val="115000"/>
              </a:lnSpc>
              <a:spcBef>
                <a:spcPts val="0"/>
              </a:spcBef>
              <a:spcAft>
                <a:spcPts val="0"/>
              </a:spcAft>
              <a:buNone/>
            </a:pPr>
            <a:r>
              <a:t/>
            </a:r>
            <a:endParaRPr b="1" sz="1000"/>
          </a:p>
          <a:p>
            <a:pPr indent="0" lvl="0" marL="0" rtl="0" algn="l">
              <a:lnSpc>
                <a:spcPct val="115000"/>
              </a:lnSpc>
              <a:spcBef>
                <a:spcPts val="0"/>
              </a:spcBef>
              <a:spcAft>
                <a:spcPts val="0"/>
              </a:spcAft>
              <a:buNone/>
            </a:pPr>
            <a:r>
              <a:rPr b="1" lang="ja-JP"/>
              <a:t>【「美」を通じた社会貢献を、これからも】</a:t>
            </a:r>
            <a:r>
              <a:rPr b="1" lang="ja-JP" sz="1000"/>
              <a:t>　本取り組みは、日頃よりP.G.C.D.製品をご愛用いただいているお客様の支えにより実現いたしました。お客様が『ロシオン エクラ』を手に取り、“美しくなる習慣”を日常に取り入れてくださることで、それが“誰かの創作を支える未来の習慣”へとつながっています。</a:t>
            </a:r>
            <a:endParaRPr b="1" sz="1000"/>
          </a:p>
          <a:p>
            <a:pPr indent="0" lvl="0" marL="0" rtl="0" algn="l">
              <a:lnSpc>
                <a:spcPct val="115000"/>
              </a:lnSpc>
              <a:spcBef>
                <a:spcPts val="0"/>
              </a:spcBef>
              <a:spcAft>
                <a:spcPts val="0"/>
              </a:spcAft>
              <a:buNone/>
            </a:pPr>
            <a:r>
              <a:rPr b="1" lang="ja-JP" sz="1000"/>
              <a:t>P.G.C.D.は今後も、「人も地球も美しく」を掲げ、社会とともに美を育むブランドとして、価値ある活動を継続してまいります。</a:t>
            </a:r>
            <a:endParaRPr b="1" sz="1000"/>
          </a:p>
          <a:p>
            <a:pPr indent="0" lvl="0" marL="0" rtl="0" algn="l">
              <a:lnSpc>
                <a:spcPct val="115000"/>
              </a:lnSpc>
              <a:spcBef>
                <a:spcPts val="0"/>
              </a:spcBef>
              <a:spcAft>
                <a:spcPts val="0"/>
              </a:spcAft>
              <a:buNone/>
            </a:pPr>
            <a:r>
              <a:t/>
            </a:r>
            <a:endParaRPr b="1" sz="1000"/>
          </a:p>
        </p:txBody>
      </p:sp>
      <p:pic>
        <p:nvPicPr>
          <p:cNvPr id="103" name="Google Shape;103;p1"/>
          <p:cNvPicPr preferRelativeResize="0"/>
          <p:nvPr/>
        </p:nvPicPr>
        <p:blipFill>
          <a:blip r:embed="rId8">
            <a:alphaModFix/>
          </a:blip>
          <a:stretch>
            <a:fillRect/>
          </a:stretch>
        </p:blipFill>
        <p:spPr>
          <a:xfrm>
            <a:off x="1921226" y="3235300"/>
            <a:ext cx="2998278" cy="15691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テーマ">
  <a:themeElements>
    <a:clrScheme name="Office テーマ">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2020-02-05T11:14:23Z</dcterms:created>
  <dc:creator>野尻 結花</dc:creator>
</cp:coreProperties>
</file>