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258" r:id="rId2"/>
    <p:sldId id="257" r:id="rId3"/>
    <p:sldId id="260" r:id="rId4"/>
    <p:sldId id="259" r:id="rId5"/>
  </p:sldIdLst>
  <p:sldSz cx="6858000" cy="9144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988"/>
    <p:restoredTop sz="94494"/>
  </p:normalViewPr>
  <p:slideViewPr>
    <p:cSldViewPr snapToGrid="0" snapToObjects="1">
      <p:cViewPr>
        <p:scale>
          <a:sx n="147" d="100"/>
          <a:sy n="147" d="100"/>
        </p:scale>
        <p:origin x="1872" y="144"/>
      </p:cViewPr>
      <p:guideLst>
        <p:guide orient="horz" pos="2880"/>
        <p:guide pos="216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E518A4-7035-A14E-A393-2F963E4B0A91}" type="datetimeFigureOut">
              <a:rPr lang="ja-JP" altLang="en-US" smtClean="0"/>
              <a:pPr/>
              <a:t>2019/5/27</a:t>
            </a:fld>
            <a:endParaRPr lang="ja-JP" altLang="en-US"/>
          </a:p>
        </p:txBody>
      </p:sp>
      <p:sp>
        <p:nvSpPr>
          <p:cNvPr id="4" name="スライド イメージ プレースホルダ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5989A4-C7F5-4946-B0A6-FE011880E17D}" type="slidenum">
              <a:rPr lang="ja-JP" altLang="en-US" smtClean="0"/>
              <a:pPr/>
              <a:t>‹#›</a:t>
            </a:fld>
            <a:endParaRPr lang="ja-JP" altLang="en-US"/>
          </a:p>
        </p:txBody>
      </p:sp>
    </p:spTree>
    <p:extLst>
      <p:ext uri="{BB962C8B-B14F-4D97-AF65-F5344CB8AC3E}">
        <p14:creationId xmlns:p14="http://schemas.microsoft.com/office/powerpoint/2010/main" val="4023405458"/>
      </p:ext>
    </p:extLst>
  </p:cSld>
  <p:clrMap bg1="lt1" tx1="dk1" bg2="lt2" tx2="dk2" accent1="accent1" accent2="accent2" accent3="accent3" accent4="accent4" accent5="accent5" accent6="accent6" hlink="hlink" folHlink="folHlink"/>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fld id="{4D5989A4-C7F5-4946-B0A6-FE011880E17D}" type="slidenum">
              <a:rPr lang="ja-JP" altLang="en-US" smtClean="0"/>
              <a:pPr/>
              <a:t>1</a:t>
            </a:fld>
            <a:endParaRPr lang="ja-JP" altLang="en-US"/>
          </a:p>
        </p:txBody>
      </p:sp>
    </p:spTree>
    <p:extLst>
      <p:ext uri="{BB962C8B-B14F-4D97-AF65-F5344CB8AC3E}">
        <p14:creationId xmlns:p14="http://schemas.microsoft.com/office/powerpoint/2010/main" val="3713569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29F877DE-1607-A446-A6DA-3C9068F83EF4}" type="datetimeFigureOut">
              <a:rPr kumimoji="1" lang="ja-JP" altLang="en-US" smtClean="0"/>
              <a:pPr/>
              <a:t>2019/5/27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FE96850-7CFE-8A49-B449-86AA0B95D8FF}" type="slidenum">
              <a:rPr kumimoji="1" lang="ja-JP" altLang="en-US" smtClean="0"/>
              <a:pPr/>
              <a:t>‹#›</a:t>
            </a:fld>
            <a:endParaRPr kumimoji="1" lang="ja-JP" altLang="en-US"/>
          </a:p>
        </p:txBody>
      </p:sp>
    </p:spTree>
    <p:extLst>
      <p:ext uri="{BB962C8B-B14F-4D97-AF65-F5344CB8AC3E}">
        <p14:creationId xmlns:p14="http://schemas.microsoft.com/office/powerpoint/2010/main" val="474735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9F877DE-1607-A446-A6DA-3C9068F83EF4}" type="datetimeFigureOut">
              <a:rPr kumimoji="1" lang="ja-JP" altLang="en-US" smtClean="0"/>
              <a:pPr/>
              <a:t>2019/5/27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FE96850-7CFE-8A49-B449-86AA0B95D8FF}" type="slidenum">
              <a:rPr kumimoji="1" lang="ja-JP" altLang="en-US" smtClean="0"/>
              <a:pPr/>
              <a:t>‹#›</a:t>
            </a:fld>
            <a:endParaRPr kumimoji="1" lang="ja-JP" altLang="en-US"/>
          </a:p>
        </p:txBody>
      </p:sp>
    </p:spTree>
    <p:extLst>
      <p:ext uri="{BB962C8B-B14F-4D97-AF65-F5344CB8AC3E}">
        <p14:creationId xmlns:p14="http://schemas.microsoft.com/office/powerpoint/2010/main" val="3700737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9F877DE-1607-A446-A6DA-3C9068F83EF4}" type="datetimeFigureOut">
              <a:rPr kumimoji="1" lang="ja-JP" altLang="en-US" smtClean="0"/>
              <a:pPr/>
              <a:t>2019/5/27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FE96850-7CFE-8A49-B449-86AA0B95D8FF}" type="slidenum">
              <a:rPr kumimoji="1" lang="ja-JP" altLang="en-US" smtClean="0"/>
              <a:pPr/>
              <a:t>‹#›</a:t>
            </a:fld>
            <a:endParaRPr kumimoji="1" lang="ja-JP" altLang="en-US"/>
          </a:p>
        </p:txBody>
      </p:sp>
    </p:spTree>
    <p:extLst>
      <p:ext uri="{BB962C8B-B14F-4D97-AF65-F5344CB8AC3E}">
        <p14:creationId xmlns:p14="http://schemas.microsoft.com/office/powerpoint/2010/main" val="4109951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9F877DE-1607-A446-A6DA-3C9068F83EF4}" type="datetimeFigureOut">
              <a:rPr kumimoji="1" lang="ja-JP" altLang="en-US" smtClean="0"/>
              <a:pPr/>
              <a:t>2019/5/27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FE96850-7CFE-8A49-B449-86AA0B95D8FF}" type="slidenum">
              <a:rPr kumimoji="1" lang="ja-JP" altLang="en-US" smtClean="0"/>
              <a:pPr/>
              <a:t>‹#›</a:t>
            </a:fld>
            <a:endParaRPr kumimoji="1" lang="ja-JP" altLang="en-US"/>
          </a:p>
        </p:txBody>
      </p:sp>
    </p:spTree>
    <p:extLst>
      <p:ext uri="{BB962C8B-B14F-4D97-AF65-F5344CB8AC3E}">
        <p14:creationId xmlns:p14="http://schemas.microsoft.com/office/powerpoint/2010/main" val="3197878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9F877DE-1607-A446-A6DA-3C9068F83EF4}" type="datetimeFigureOut">
              <a:rPr kumimoji="1" lang="ja-JP" altLang="en-US" smtClean="0"/>
              <a:pPr/>
              <a:t>2019/5/27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FE96850-7CFE-8A49-B449-86AA0B95D8FF}" type="slidenum">
              <a:rPr kumimoji="1" lang="ja-JP" altLang="en-US" smtClean="0"/>
              <a:pPr/>
              <a:t>‹#›</a:t>
            </a:fld>
            <a:endParaRPr kumimoji="1" lang="ja-JP" altLang="en-US"/>
          </a:p>
        </p:txBody>
      </p:sp>
    </p:spTree>
    <p:extLst>
      <p:ext uri="{BB962C8B-B14F-4D97-AF65-F5344CB8AC3E}">
        <p14:creationId xmlns:p14="http://schemas.microsoft.com/office/powerpoint/2010/main" val="3498010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9F877DE-1607-A446-A6DA-3C9068F83EF4}" type="datetimeFigureOut">
              <a:rPr kumimoji="1" lang="ja-JP" altLang="en-US" smtClean="0"/>
              <a:pPr/>
              <a:t>2019/5/27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FE96850-7CFE-8A49-B449-86AA0B95D8FF}" type="slidenum">
              <a:rPr kumimoji="1" lang="ja-JP" altLang="en-US" smtClean="0"/>
              <a:pPr/>
              <a:t>‹#›</a:t>
            </a:fld>
            <a:endParaRPr kumimoji="1" lang="ja-JP" altLang="en-US"/>
          </a:p>
        </p:txBody>
      </p:sp>
    </p:spTree>
    <p:extLst>
      <p:ext uri="{BB962C8B-B14F-4D97-AF65-F5344CB8AC3E}">
        <p14:creationId xmlns:p14="http://schemas.microsoft.com/office/powerpoint/2010/main" val="1186357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9F877DE-1607-A446-A6DA-3C9068F83EF4}" type="datetimeFigureOut">
              <a:rPr kumimoji="1" lang="ja-JP" altLang="en-US" smtClean="0"/>
              <a:pPr/>
              <a:t>2019/5/27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FE96850-7CFE-8A49-B449-86AA0B95D8FF}" type="slidenum">
              <a:rPr kumimoji="1" lang="ja-JP" altLang="en-US" smtClean="0"/>
              <a:pPr/>
              <a:t>‹#›</a:t>
            </a:fld>
            <a:endParaRPr kumimoji="1" lang="ja-JP" altLang="en-US"/>
          </a:p>
        </p:txBody>
      </p:sp>
    </p:spTree>
    <p:extLst>
      <p:ext uri="{BB962C8B-B14F-4D97-AF65-F5344CB8AC3E}">
        <p14:creationId xmlns:p14="http://schemas.microsoft.com/office/powerpoint/2010/main" val="2855305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9F877DE-1607-A446-A6DA-3C9068F83EF4}" type="datetimeFigureOut">
              <a:rPr kumimoji="1" lang="ja-JP" altLang="en-US" smtClean="0"/>
              <a:pPr/>
              <a:t>2019/5/27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FE96850-7CFE-8A49-B449-86AA0B95D8FF}" type="slidenum">
              <a:rPr kumimoji="1" lang="ja-JP" altLang="en-US" smtClean="0"/>
              <a:pPr/>
              <a:t>‹#›</a:t>
            </a:fld>
            <a:endParaRPr kumimoji="1" lang="ja-JP" altLang="en-US"/>
          </a:p>
        </p:txBody>
      </p:sp>
    </p:spTree>
    <p:extLst>
      <p:ext uri="{BB962C8B-B14F-4D97-AF65-F5344CB8AC3E}">
        <p14:creationId xmlns:p14="http://schemas.microsoft.com/office/powerpoint/2010/main" val="870468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9F877DE-1607-A446-A6DA-3C9068F83EF4}" type="datetimeFigureOut">
              <a:rPr kumimoji="1" lang="ja-JP" altLang="en-US" smtClean="0"/>
              <a:pPr/>
              <a:t>2019/5/27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FE96850-7CFE-8A49-B449-86AA0B95D8FF}" type="slidenum">
              <a:rPr kumimoji="1" lang="ja-JP" altLang="en-US" smtClean="0"/>
              <a:pPr/>
              <a:t>‹#›</a:t>
            </a:fld>
            <a:endParaRPr kumimoji="1" lang="ja-JP" altLang="en-US"/>
          </a:p>
        </p:txBody>
      </p:sp>
    </p:spTree>
    <p:extLst>
      <p:ext uri="{BB962C8B-B14F-4D97-AF65-F5344CB8AC3E}">
        <p14:creationId xmlns:p14="http://schemas.microsoft.com/office/powerpoint/2010/main" val="2484677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9F877DE-1607-A446-A6DA-3C9068F83EF4}" type="datetimeFigureOut">
              <a:rPr kumimoji="1" lang="ja-JP" altLang="en-US" smtClean="0"/>
              <a:pPr/>
              <a:t>2019/5/27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FE96850-7CFE-8A49-B449-86AA0B95D8FF}" type="slidenum">
              <a:rPr kumimoji="1" lang="ja-JP" altLang="en-US" smtClean="0"/>
              <a:pPr/>
              <a:t>‹#›</a:t>
            </a:fld>
            <a:endParaRPr kumimoji="1" lang="ja-JP" altLang="en-US"/>
          </a:p>
        </p:txBody>
      </p:sp>
    </p:spTree>
    <p:extLst>
      <p:ext uri="{BB962C8B-B14F-4D97-AF65-F5344CB8AC3E}">
        <p14:creationId xmlns:p14="http://schemas.microsoft.com/office/powerpoint/2010/main" val="841180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9F877DE-1607-A446-A6DA-3C9068F83EF4}" type="datetimeFigureOut">
              <a:rPr kumimoji="1" lang="ja-JP" altLang="en-US" smtClean="0"/>
              <a:pPr/>
              <a:t>2019/5/27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FE96850-7CFE-8A49-B449-86AA0B95D8FF}" type="slidenum">
              <a:rPr kumimoji="1" lang="ja-JP" altLang="en-US" smtClean="0"/>
              <a:pPr/>
              <a:t>‹#›</a:t>
            </a:fld>
            <a:endParaRPr kumimoji="1" lang="ja-JP" altLang="en-US"/>
          </a:p>
        </p:txBody>
      </p:sp>
    </p:spTree>
    <p:extLst>
      <p:ext uri="{BB962C8B-B14F-4D97-AF65-F5344CB8AC3E}">
        <p14:creationId xmlns:p14="http://schemas.microsoft.com/office/powerpoint/2010/main" val="2896098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9F877DE-1607-A446-A6DA-3C9068F83EF4}" type="datetimeFigureOut">
              <a:rPr kumimoji="1" lang="ja-JP" altLang="en-US" smtClean="0"/>
              <a:pPr/>
              <a:t>2019/5/27</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0FE96850-7CFE-8A49-B449-86AA0B95D8FF}" type="slidenum">
              <a:rPr kumimoji="1" lang="ja-JP" altLang="en-US" smtClean="0"/>
              <a:pPr/>
              <a:t>‹#›</a:t>
            </a:fld>
            <a:endParaRPr kumimoji="1" lang="ja-JP" altLang="en-US"/>
          </a:p>
        </p:txBody>
      </p:sp>
    </p:spTree>
    <p:extLst>
      <p:ext uri="{BB962C8B-B14F-4D97-AF65-F5344CB8AC3E}">
        <p14:creationId xmlns:p14="http://schemas.microsoft.com/office/powerpoint/2010/main" val="26433755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12" Type="http://schemas.openxmlformats.org/officeDocument/2006/relationships/image" Target="../media/image13.jpe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jpeg"/><Relationship Id="rId11" Type="http://schemas.openxmlformats.org/officeDocument/2006/relationships/image" Target="../media/image12.jpeg"/><Relationship Id="rId5" Type="http://schemas.openxmlformats.org/officeDocument/2006/relationships/image" Target="../media/image6.jpeg"/><Relationship Id="rId10" Type="http://schemas.openxmlformats.org/officeDocument/2006/relationships/image" Target="../media/image11.jpeg"/><Relationship Id="rId4" Type="http://schemas.openxmlformats.org/officeDocument/2006/relationships/image" Target="../media/image5.jpeg"/><Relationship Id="rId9" Type="http://schemas.openxmlformats.org/officeDocument/2006/relationships/image" Target="../media/image10.jpeg"/></Relationships>
</file>

<file path=ppt/slides/_rels/slide3.xml.rels><?xml version="1.0" encoding="UTF-8" standalone="yes"?>
<Relationships xmlns="http://schemas.openxmlformats.org/package/2006/relationships"><Relationship Id="rId3" Type="http://schemas.openxmlformats.org/officeDocument/2006/relationships/hyperlink" Target="https://saketaru-lounge.storeinfo.jp/" TargetMode="Externa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hotelit.jp/" TargetMode="External"/><Relationship Id="rId2" Type="http://schemas.openxmlformats.org/officeDocument/2006/relationships/image" Target="../media/image14.png"/><Relationship Id="rId1" Type="http://schemas.openxmlformats.org/officeDocument/2006/relationships/slideLayout" Target="../slideLayouts/slideLayout1.xml"/><Relationship Id="rId5" Type="http://schemas.openxmlformats.org/officeDocument/2006/relationships/hyperlink" Target="https://kobecco.hpg.co.jp/29314/" TargetMode="External"/><Relationship Id="rId4" Type="http://schemas.openxmlformats.org/officeDocument/2006/relationships/hyperlink" Target="http://arigato-chan.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74475" y="595264"/>
            <a:ext cx="813043" cy="215444"/>
          </a:xfrm>
          <a:prstGeom prst="rect">
            <a:avLst/>
          </a:prstGeom>
          <a:noFill/>
        </p:spPr>
        <p:txBody>
          <a:bodyPr wrap="none" rtlCol="0">
            <a:spAutoFit/>
          </a:bodyPr>
          <a:lstStyle/>
          <a:p>
            <a:r>
              <a:rPr kumimoji="1" lang="ja-JP" altLang="en-US" sz="800" dirty="0">
                <a:latin typeface="+mn-ea"/>
                <a:cs typeface="ヒラギノ角ゴ Pro W3"/>
              </a:rPr>
              <a:t>報道関係各位</a:t>
            </a:r>
            <a:endParaRPr kumimoji="1" lang="en-US" altLang="ja-JP" sz="800" dirty="0">
              <a:latin typeface="+mn-ea"/>
              <a:cs typeface="ヒラギノ角ゴ Pro W3"/>
            </a:endParaRPr>
          </a:p>
        </p:txBody>
      </p:sp>
      <p:sp>
        <p:nvSpPr>
          <p:cNvPr id="5" name="テキスト ボックス 4"/>
          <p:cNvSpPr txBox="1"/>
          <p:nvPr/>
        </p:nvSpPr>
        <p:spPr>
          <a:xfrm>
            <a:off x="5308403" y="637200"/>
            <a:ext cx="1337225" cy="338554"/>
          </a:xfrm>
          <a:prstGeom prst="rect">
            <a:avLst/>
          </a:prstGeom>
          <a:noFill/>
        </p:spPr>
        <p:txBody>
          <a:bodyPr wrap="none" rtlCol="0">
            <a:spAutoFit/>
          </a:bodyPr>
          <a:lstStyle/>
          <a:p>
            <a:pPr algn="r"/>
            <a:r>
              <a:rPr kumimoji="1" lang="en-US" altLang="ja-JP" sz="800" dirty="0">
                <a:latin typeface="+mn-ea"/>
                <a:cs typeface="ヒラギノ角ゴ Pro W3"/>
              </a:rPr>
              <a:t>2019</a:t>
            </a:r>
            <a:r>
              <a:rPr kumimoji="1" lang="ja-JP" altLang="en-US" sz="800">
                <a:latin typeface="+mn-ea"/>
                <a:cs typeface="ヒラギノ角ゴ Pro W3"/>
              </a:rPr>
              <a:t>年</a:t>
            </a:r>
            <a:r>
              <a:rPr kumimoji="1" lang="en-US" altLang="ja-JP" sz="800" dirty="0">
                <a:latin typeface="+mn-ea"/>
                <a:cs typeface="ヒラギノ角ゴ Pro W3"/>
              </a:rPr>
              <a:t>5</a:t>
            </a:r>
            <a:r>
              <a:rPr kumimoji="1" lang="ja-JP" altLang="en-US" sz="800">
                <a:latin typeface="+mn-ea"/>
                <a:cs typeface="ヒラギノ角ゴ Pro W3"/>
              </a:rPr>
              <a:t>月</a:t>
            </a:r>
            <a:r>
              <a:rPr kumimoji="1" lang="en-US" altLang="ja-JP" sz="800" dirty="0">
                <a:latin typeface="+mn-ea"/>
                <a:cs typeface="ヒラギノ角ゴ Pro W3"/>
              </a:rPr>
              <a:t>30</a:t>
            </a:r>
            <a:r>
              <a:rPr kumimoji="1" lang="ja-JP" altLang="en-US" sz="800">
                <a:latin typeface="+mn-ea"/>
                <a:cs typeface="ヒラギノ角ゴ Pro W3"/>
              </a:rPr>
              <a:t>日</a:t>
            </a:r>
            <a:endParaRPr lang="en-US" altLang="ja-JP" sz="800" dirty="0">
              <a:latin typeface="+mn-ea"/>
              <a:cs typeface="ヒラギノ角ゴ Pro W3"/>
            </a:endParaRPr>
          </a:p>
          <a:p>
            <a:pPr algn="r"/>
            <a:r>
              <a:rPr lang="ja-JP" altLang="en-US" sz="800">
                <a:latin typeface="+mn-ea"/>
              </a:rPr>
              <a:t>株式会社</a:t>
            </a:r>
            <a:r>
              <a:rPr lang="en-US" altLang="ja-JP" sz="800" dirty="0">
                <a:latin typeface="+mn-ea"/>
              </a:rPr>
              <a:t>ARIGATO-CHAN</a:t>
            </a:r>
          </a:p>
        </p:txBody>
      </p:sp>
      <p:sp>
        <p:nvSpPr>
          <p:cNvPr id="2" name="テキスト ボックス 1"/>
          <p:cNvSpPr txBox="1"/>
          <p:nvPr/>
        </p:nvSpPr>
        <p:spPr>
          <a:xfrm>
            <a:off x="126998" y="138729"/>
            <a:ext cx="1107996" cy="369332"/>
          </a:xfrm>
          <a:prstGeom prst="rect">
            <a:avLst/>
          </a:prstGeom>
          <a:noFill/>
          <a:ln>
            <a:solidFill>
              <a:schemeClr val="tx1"/>
            </a:solidFill>
          </a:ln>
        </p:spPr>
        <p:txBody>
          <a:bodyPr wrap="none" rtlCol="0">
            <a:spAutoFit/>
          </a:bodyPr>
          <a:lstStyle/>
          <a:p>
            <a:r>
              <a:rPr lang="ja-JP" altLang="en-US" dirty="0">
                <a:latin typeface="+mn-ea"/>
                <a:cs typeface="ヒラギノ角ゴ Pro W6"/>
              </a:rPr>
              <a:t>取材案内</a:t>
            </a:r>
            <a:endParaRPr kumimoji="1" lang="ja-JP" altLang="en-US" dirty="0">
              <a:latin typeface="+mn-ea"/>
              <a:cs typeface="ヒラギノ角ゴ Pro W6"/>
            </a:endParaRPr>
          </a:p>
        </p:txBody>
      </p:sp>
      <p:sp>
        <p:nvSpPr>
          <p:cNvPr id="13" name="TextBox 12"/>
          <p:cNvSpPr txBox="1"/>
          <p:nvPr/>
        </p:nvSpPr>
        <p:spPr>
          <a:xfrm>
            <a:off x="353210" y="2558585"/>
            <a:ext cx="6143348" cy="1169551"/>
          </a:xfrm>
          <a:prstGeom prst="rect">
            <a:avLst/>
          </a:prstGeom>
          <a:noFill/>
        </p:spPr>
        <p:txBody>
          <a:bodyPr wrap="square" rtlCol="0">
            <a:spAutoFit/>
          </a:bodyPr>
          <a:lstStyle/>
          <a:p>
            <a:r>
              <a:rPr lang="ja-JP" altLang="en-US" sz="1000">
                <a:latin typeface="+mn-ea"/>
              </a:rPr>
              <a:t>　</a:t>
            </a:r>
            <a:r>
              <a:rPr lang="ja-JP" altLang="ja-JP" sz="1000">
                <a:latin typeface="+mn-ea"/>
              </a:rPr>
              <a:t>ミナト神戸のシンボルとして親しまれている神戸ポートタワーは、昭和</a:t>
            </a:r>
            <a:r>
              <a:rPr lang="en-US" altLang="ja-JP" sz="1000" dirty="0">
                <a:latin typeface="+mn-ea"/>
              </a:rPr>
              <a:t>38</a:t>
            </a:r>
            <a:r>
              <a:rPr lang="ja-JP" altLang="ja-JP" sz="1000">
                <a:latin typeface="+mn-ea"/>
              </a:rPr>
              <a:t>年（</a:t>
            </a:r>
            <a:r>
              <a:rPr lang="en-US" altLang="ja-JP" sz="1000" dirty="0">
                <a:latin typeface="+mn-ea"/>
              </a:rPr>
              <a:t>1963</a:t>
            </a:r>
            <a:r>
              <a:rPr lang="ja-JP" altLang="ja-JP" sz="1000">
                <a:latin typeface="+mn-ea"/>
              </a:rPr>
              <a:t>年）の開業以来、</a:t>
            </a:r>
            <a:r>
              <a:rPr lang="ja-JP" altLang="en-US" sz="1000">
                <a:latin typeface="+mn-ea"/>
              </a:rPr>
              <a:t>神戸振興</a:t>
            </a:r>
            <a:r>
              <a:rPr lang="ja-JP" altLang="ja-JP" sz="1000">
                <a:latin typeface="+mn-ea"/>
              </a:rPr>
              <a:t>協会が運営してきましたが、平成</a:t>
            </a:r>
            <a:r>
              <a:rPr lang="en-US" altLang="ja-JP" sz="1000" dirty="0">
                <a:latin typeface="+mn-ea"/>
              </a:rPr>
              <a:t>31</a:t>
            </a:r>
            <a:r>
              <a:rPr lang="ja-JP" altLang="ja-JP" sz="1000">
                <a:latin typeface="+mn-ea"/>
              </a:rPr>
              <a:t>年</a:t>
            </a:r>
            <a:r>
              <a:rPr lang="en-US" altLang="ja-JP" sz="1000" dirty="0">
                <a:latin typeface="+mn-ea"/>
              </a:rPr>
              <a:t>4</a:t>
            </a:r>
            <a:r>
              <a:rPr lang="ja-JP" altLang="ja-JP" sz="1000">
                <a:latin typeface="+mn-ea"/>
              </a:rPr>
              <a:t>月</a:t>
            </a:r>
            <a:r>
              <a:rPr lang="en-US" altLang="ja-JP" sz="1000" dirty="0">
                <a:latin typeface="+mn-ea"/>
              </a:rPr>
              <a:t>1</a:t>
            </a:r>
            <a:r>
              <a:rPr lang="ja-JP" altLang="ja-JP" sz="1000">
                <a:latin typeface="+mn-ea"/>
              </a:rPr>
              <a:t>日（月曜）に</a:t>
            </a:r>
            <a:r>
              <a:rPr lang="ja-JP" altLang="en-US" sz="1000">
                <a:latin typeface="+mn-ea"/>
              </a:rPr>
              <a:t>神戸振興</a:t>
            </a:r>
            <a:r>
              <a:rPr lang="ja-JP" altLang="ja-JP" sz="1000">
                <a:latin typeface="+mn-ea"/>
              </a:rPr>
              <a:t>協会が一般財団法人神戸観光局と統合することに伴い、神戸市に移管することになります。</a:t>
            </a:r>
          </a:p>
          <a:p>
            <a:r>
              <a:rPr lang="ja-JP" altLang="en-US" sz="1000">
                <a:latin typeface="+mn-ea"/>
              </a:rPr>
              <a:t>　</a:t>
            </a:r>
            <a:r>
              <a:rPr lang="ja-JP" altLang="ja-JP" sz="1000">
                <a:latin typeface="+mn-ea"/>
              </a:rPr>
              <a:t>当面は引き続き、</a:t>
            </a:r>
            <a:r>
              <a:rPr lang="ja-JP" altLang="en-US" sz="1000">
                <a:latin typeface="+mn-ea"/>
              </a:rPr>
              <a:t>神戸振興</a:t>
            </a:r>
            <a:r>
              <a:rPr lang="ja-JP" altLang="ja-JP" sz="1000">
                <a:latin typeface="+mn-ea"/>
              </a:rPr>
              <a:t>協会が運営を続けますが、神戸ポートタワーを活用して、神戸のまちの価値向上につながる様々な実験を行います。</a:t>
            </a:r>
          </a:p>
          <a:p>
            <a:r>
              <a:rPr lang="ja-JP" altLang="en-US" sz="1000">
                <a:latin typeface="+mn-ea"/>
              </a:rPr>
              <a:t>　</a:t>
            </a:r>
            <a:r>
              <a:rPr lang="ja-JP" altLang="ja-JP" sz="1000">
                <a:latin typeface="+mn-ea"/>
              </a:rPr>
              <a:t>神戸ポートタワーを愛する地元クリエイターや企業の方々と一緒に、神戸ポートタワーからまちの新たな魅力を皆様にお届けします。</a:t>
            </a:r>
          </a:p>
        </p:txBody>
      </p:sp>
      <p:sp>
        <p:nvSpPr>
          <p:cNvPr id="15" name="TextBox 14"/>
          <p:cNvSpPr txBox="1"/>
          <p:nvPr/>
        </p:nvSpPr>
        <p:spPr>
          <a:xfrm>
            <a:off x="503478" y="2029810"/>
            <a:ext cx="5842812" cy="461665"/>
          </a:xfrm>
          <a:prstGeom prst="rect">
            <a:avLst/>
          </a:prstGeom>
          <a:noFill/>
        </p:spPr>
        <p:txBody>
          <a:bodyPr wrap="square" rtlCol="0">
            <a:spAutoFit/>
          </a:bodyPr>
          <a:lstStyle/>
          <a:p>
            <a:pPr algn="ctr" fontAlgn="auto"/>
            <a:r>
              <a:rPr lang="ja-JP" altLang="ja-JP" sz="1200">
                <a:latin typeface="+mn-ea"/>
              </a:rPr>
              <a:t>「世界でもっとも愛される神戸のランドマークを目指して」</a:t>
            </a:r>
          </a:p>
          <a:p>
            <a:pPr algn="ctr" fontAlgn="auto"/>
            <a:r>
              <a:rPr lang="ja-JP" altLang="ja-JP" sz="1200">
                <a:latin typeface="+mn-ea"/>
              </a:rPr>
              <a:t>ワクワクできるアイデアをどんどん発表していきます。お楽しみに</a:t>
            </a:r>
            <a:r>
              <a:rPr lang="en-US" altLang="ja-JP" sz="1200" dirty="0">
                <a:latin typeface="+mn-ea"/>
              </a:rPr>
              <a:t>!!!</a:t>
            </a:r>
            <a:endParaRPr lang="ja-JP" altLang="ja-JP" sz="1200">
              <a:latin typeface="+mn-ea"/>
            </a:endParaRPr>
          </a:p>
        </p:txBody>
      </p:sp>
      <p:sp>
        <p:nvSpPr>
          <p:cNvPr id="11" name="テキスト ボックス 10"/>
          <p:cNvSpPr txBox="1"/>
          <p:nvPr/>
        </p:nvSpPr>
        <p:spPr>
          <a:xfrm>
            <a:off x="0" y="1342443"/>
            <a:ext cx="6857999" cy="600164"/>
          </a:xfrm>
          <a:prstGeom prst="rect">
            <a:avLst/>
          </a:prstGeom>
          <a:noFill/>
        </p:spPr>
        <p:txBody>
          <a:bodyPr wrap="square" rtlCol="0">
            <a:spAutoFit/>
          </a:bodyPr>
          <a:lstStyle/>
          <a:p>
            <a:pPr algn="ctr"/>
            <a:r>
              <a:rPr lang="ja-JP" altLang="ja-JP" sz="1600" b="1">
                <a:latin typeface="+mn-ea"/>
              </a:rPr>
              <a:t>世界でもっとも愛される神戸のランドマークを目指して</a:t>
            </a:r>
            <a:endParaRPr lang="en-US" altLang="ja-JP" sz="1600" b="1" dirty="0">
              <a:latin typeface="+mn-ea"/>
            </a:endParaRPr>
          </a:p>
          <a:p>
            <a:pPr algn="ctr"/>
            <a:endParaRPr lang="ja-JP" altLang="ja-JP" sz="300">
              <a:latin typeface="+mn-ea"/>
            </a:endParaRPr>
          </a:p>
          <a:p>
            <a:pPr algn="ctr"/>
            <a:r>
              <a:rPr lang="ja-JP" altLang="ja-JP" sz="1400" b="1">
                <a:latin typeface="+mn-ea"/>
              </a:rPr>
              <a:t>神戸ポートタワーを活用し神戸のまちの価値向上につながる実験をスタートします</a:t>
            </a:r>
            <a:endParaRPr lang="ja-JP" altLang="ja-JP" sz="1400">
              <a:latin typeface="+mn-ea"/>
            </a:endParaRPr>
          </a:p>
        </p:txBody>
      </p:sp>
      <p:pic>
        <p:nvPicPr>
          <p:cNvPr id="18" name="Shape 95">
            <a:extLst>
              <a:ext uri="{FF2B5EF4-FFF2-40B4-BE49-F238E27FC236}">
                <a16:creationId xmlns:a16="http://schemas.microsoft.com/office/drawing/2014/main" id="{DE9E53E0-2CE9-D146-95B3-9DE76FD85FDE}"/>
              </a:ext>
            </a:extLst>
          </p:cNvPr>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flipH="1">
            <a:off x="6295734" y="940571"/>
            <a:ext cx="286949" cy="288277"/>
          </a:xfrm>
          <a:prstGeom prst="rect">
            <a:avLst/>
          </a:prstGeom>
          <a:noFill/>
          <a:ln>
            <a:noFill/>
          </a:ln>
        </p:spPr>
      </p:pic>
      <p:sp>
        <p:nvSpPr>
          <p:cNvPr id="6" name="テキスト ボックス 5">
            <a:extLst>
              <a:ext uri="{FF2B5EF4-FFF2-40B4-BE49-F238E27FC236}">
                <a16:creationId xmlns:a16="http://schemas.microsoft.com/office/drawing/2014/main" id="{5BB6DDDE-5664-EF42-A6A8-B43A55D6AF2B}"/>
              </a:ext>
            </a:extLst>
          </p:cNvPr>
          <p:cNvSpPr txBox="1"/>
          <p:nvPr/>
        </p:nvSpPr>
        <p:spPr>
          <a:xfrm>
            <a:off x="706602" y="5822674"/>
            <a:ext cx="5444796" cy="523220"/>
          </a:xfrm>
          <a:prstGeom prst="rect">
            <a:avLst/>
          </a:prstGeom>
          <a:noFill/>
        </p:spPr>
        <p:txBody>
          <a:bodyPr wrap="square" rtlCol="0">
            <a:spAutoFit/>
          </a:bodyPr>
          <a:lstStyle/>
          <a:p>
            <a:pPr algn="ctr"/>
            <a:r>
              <a:rPr kumimoji="1" lang="en-US" altLang="ja-JP" sz="2800" dirty="0">
                <a:solidFill>
                  <a:srgbClr val="FF0000"/>
                </a:solidFill>
                <a:latin typeface="+mn-ea"/>
              </a:rPr>
              <a:t>SAKE TARU LOUNGE</a:t>
            </a:r>
            <a:endParaRPr kumimoji="1" lang="ja-JP" altLang="en-US" sz="2800">
              <a:solidFill>
                <a:srgbClr val="FF0000"/>
              </a:solidFill>
              <a:latin typeface="+mn-ea"/>
            </a:endParaRPr>
          </a:p>
        </p:txBody>
      </p:sp>
      <p:sp>
        <p:nvSpPr>
          <p:cNvPr id="8" name="テキスト ボックス 7">
            <a:extLst>
              <a:ext uri="{FF2B5EF4-FFF2-40B4-BE49-F238E27FC236}">
                <a16:creationId xmlns:a16="http://schemas.microsoft.com/office/drawing/2014/main" id="{7520CE7E-BC17-164C-85FA-0A893AA49CC1}"/>
              </a:ext>
            </a:extLst>
          </p:cNvPr>
          <p:cNvSpPr txBox="1"/>
          <p:nvPr/>
        </p:nvSpPr>
        <p:spPr>
          <a:xfrm>
            <a:off x="716388" y="6313532"/>
            <a:ext cx="5444796" cy="2708434"/>
          </a:xfrm>
          <a:prstGeom prst="rect">
            <a:avLst/>
          </a:prstGeom>
          <a:noFill/>
          <a:ln w="19050">
            <a:solidFill>
              <a:srgbClr val="FF0000"/>
            </a:solidFill>
          </a:ln>
        </p:spPr>
        <p:txBody>
          <a:bodyPr wrap="square" rtlCol="0">
            <a:spAutoFit/>
          </a:bodyPr>
          <a:lstStyle/>
          <a:p>
            <a:pPr algn="ctr"/>
            <a:endParaRPr lang="en-US" altLang="ja-JP" sz="1000" dirty="0">
              <a:solidFill>
                <a:srgbClr val="FF0000"/>
              </a:solidFill>
              <a:latin typeface="+mn-ea"/>
            </a:endParaRPr>
          </a:p>
          <a:p>
            <a:pPr algn="ctr"/>
            <a:r>
              <a:rPr lang="ja-JP" altLang="ja-JP" sz="1000">
                <a:solidFill>
                  <a:srgbClr val="FF0000"/>
                </a:solidFill>
                <a:latin typeface="+mn-ea"/>
              </a:rPr>
              <a:t>◆</a:t>
            </a:r>
            <a:r>
              <a:rPr lang="ja-JP" altLang="ja-JP" sz="1000">
                <a:latin typeface="+mn-ea"/>
              </a:rPr>
              <a:t>神戸が誇るオリジナルの歴史</a:t>
            </a:r>
            <a:r>
              <a:rPr lang="en-US" altLang="ja-JP" sz="1000" dirty="0">
                <a:latin typeface="+mn-ea"/>
              </a:rPr>
              <a:t>”</a:t>
            </a:r>
            <a:r>
              <a:rPr lang="ja-JP" altLang="ja-JP" sz="1000">
                <a:latin typeface="+mn-ea"/>
              </a:rPr>
              <a:t>灘五郷</a:t>
            </a:r>
            <a:r>
              <a:rPr lang="en-US" altLang="ja-JP" sz="1000" dirty="0">
                <a:latin typeface="+mn-ea"/>
              </a:rPr>
              <a:t>”</a:t>
            </a:r>
            <a:r>
              <a:rPr lang="ja-JP" altLang="ja-JP" sz="1000">
                <a:solidFill>
                  <a:srgbClr val="FF0000"/>
                </a:solidFill>
                <a:latin typeface="+mn-ea"/>
              </a:rPr>
              <a:t> ◆</a:t>
            </a:r>
            <a:endParaRPr lang="en-US" altLang="ja-JP" sz="1000" dirty="0">
              <a:solidFill>
                <a:srgbClr val="FF0000"/>
              </a:solidFill>
              <a:latin typeface="+mn-ea"/>
            </a:endParaRPr>
          </a:p>
          <a:p>
            <a:pPr algn="ctr"/>
            <a:endParaRPr lang="ja-JP" altLang="ja-JP" sz="1000">
              <a:latin typeface="+mn-ea"/>
            </a:endParaRPr>
          </a:p>
          <a:p>
            <a:r>
              <a:rPr lang="ja-JP" altLang="ja-JP" sz="1000">
                <a:latin typeface="+mn-ea"/>
              </a:rPr>
              <a:t>灘五郷は、神戸市・西宮市の沿岸部に栄えた、室町、江戸時代から受け継がれる「日本一の酒どころ」です。</a:t>
            </a:r>
          </a:p>
          <a:p>
            <a:r>
              <a:rPr lang="ja-JP" altLang="ja-JP" sz="1000">
                <a:latin typeface="+mn-ea"/>
              </a:rPr>
              <a:t>神戸には港町として様々な発祥の歴史や名物があります。</a:t>
            </a:r>
          </a:p>
          <a:p>
            <a:r>
              <a:rPr lang="ja-JP" altLang="ja-JP" sz="1000">
                <a:latin typeface="+mn-ea"/>
              </a:rPr>
              <a:t>例えば、ジャズ文化、缶コーヒー、洋服、洋菓子、洋家具、クリスマスオーナメント、ゴルフ、豚まん、パーマネント、バレンタインチョコなどたくさんの神戸発祥のものがあります。</a:t>
            </a:r>
          </a:p>
          <a:p>
            <a:r>
              <a:rPr lang="ja-JP" altLang="ja-JP" sz="1000">
                <a:latin typeface="+mn-ea"/>
              </a:rPr>
              <a:t>これらは港から入ってきた海外からの文化を取り入れたものが多くを占めています。</a:t>
            </a:r>
          </a:p>
          <a:p>
            <a:r>
              <a:rPr lang="ja-JP" altLang="ja-JP" sz="1000">
                <a:latin typeface="+mn-ea"/>
              </a:rPr>
              <a:t>しかし、日本酒に関しては神戸のオリジナルの文化と歴史の象徴なんです。</a:t>
            </a:r>
          </a:p>
          <a:p>
            <a:r>
              <a:rPr lang="ja-JP" altLang="ja-JP" sz="1000">
                <a:latin typeface="+mn-ea"/>
              </a:rPr>
              <a:t>六甲山に降り注いだ雨が</a:t>
            </a:r>
            <a:r>
              <a:rPr lang="en-US" altLang="ja-JP" sz="1000" dirty="0">
                <a:latin typeface="+mn-ea"/>
              </a:rPr>
              <a:t>20</a:t>
            </a:r>
            <a:r>
              <a:rPr lang="ja-JP" altLang="ja-JP" sz="1000">
                <a:latin typeface="+mn-ea"/>
              </a:rPr>
              <a:t>年の月日を重ね透水性の良い六甲花崗岩を流れ日本酒に</a:t>
            </a:r>
          </a:p>
          <a:p>
            <a:r>
              <a:rPr lang="ja-JP" altLang="ja-JP" sz="1000">
                <a:latin typeface="+mn-ea"/>
              </a:rPr>
              <a:t>とても大切な美味しい水となり、酒造りの時期になると、六甲山の向こう側から杜氏と山田錦がやってきます。</a:t>
            </a:r>
          </a:p>
          <a:p>
            <a:r>
              <a:rPr lang="ja-JP" altLang="ja-JP" sz="1000">
                <a:latin typeface="+mn-ea"/>
              </a:rPr>
              <a:t>この山田錦は兵庫県が誇る日本酒米で、酒米生産量は日本一のシェアです。</a:t>
            </a:r>
          </a:p>
          <a:p>
            <a:r>
              <a:rPr lang="ja-JP" altLang="ja-JP" sz="1000">
                <a:latin typeface="+mn-ea"/>
              </a:rPr>
              <a:t>最高のお米と最高のお水が出会い杜氏の技で仕込まれた日本酒は六甲おろしで温度管理され完成します。</a:t>
            </a:r>
          </a:p>
          <a:p>
            <a:r>
              <a:rPr lang="ja-JP" altLang="ja-JP" sz="1000">
                <a:latin typeface="+mn-ea"/>
              </a:rPr>
              <a:t>それを港から江戸に運んでいました。これこそが神戸のオリジナルの文化といえるでしょう。  </a:t>
            </a:r>
            <a:endParaRPr lang="ja-JP" altLang="en-US" sz="1000">
              <a:latin typeface="+mn-ea"/>
            </a:endParaRPr>
          </a:p>
        </p:txBody>
      </p:sp>
      <p:sp>
        <p:nvSpPr>
          <p:cNvPr id="14" name="テキスト ボックス 13">
            <a:extLst>
              <a:ext uri="{FF2B5EF4-FFF2-40B4-BE49-F238E27FC236}">
                <a16:creationId xmlns:a16="http://schemas.microsoft.com/office/drawing/2014/main" id="{E3CBF009-1626-5A48-8BE3-788F7EB081D5}"/>
              </a:ext>
            </a:extLst>
          </p:cNvPr>
          <p:cNvSpPr txBox="1"/>
          <p:nvPr/>
        </p:nvSpPr>
        <p:spPr>
          <a:xfrm>
            <a:off x="680996" y="3790948"/>
            <a:ext cx="5515580" cy="2077492"/>
          </a:xfrm>
          <a:prstGeom prst="rect">
            <a:avLst/>
          </a:prstGeom>
          <a:noFill/>
          <a:ln>
            <a:noFill/>
          </a:ln>
        </p:spPr>
        <p:txBody>
          <a:bodyPr wrap="square" rtlCol="0">
            <a:spAutoFit/>
          </a:bodyPr>
          <a:lstStyle/>
          <a:p>
            <a:pPr algn="ctr"/>
            <a:r>
              <a:rPr lang="ja-JP" altLang="ja-JP" sz="1100">
                <a:solidFill>
                  <a:srgbClr val="FF0000"/>
                </a:solidFill>
                <a:latin typeface="+mn-ea"/>
              </a:rPr>
              <a:t>◆</a:t>
            </a:r>
            <a:r>
              <a:rPr lang="ja-JP" altLang="ja-JP" sz="1100">
                <a:latin typeface="+mn-ea"/>
              </a:rPr>
              <a:t>「神戸ポートタワーを活用した神戸のまちの価値向上」基本的な考え方</a:t>
            </a:r>
            <a:r>
              <a:rPr lang="ja-JP" altLang="ja-JP" sz="1100">
                <a:solidFill>
                  <a:srgbClr val="FF0000"/>
                </a:solidFill>
                <a:latin typeface="+mn-ea"/>
              </a:rPr>
              <a:t>◆</a:t>
            </a:r>
            <a:endParaRPr lang="en-US" altLang="ja-JP" sz="1100" dirty="0">
              <a:solidFill>
                <a:srgbClr val="FF0000"/>
              </a:solidFill>
              <a:latin typeface="+mn-ea"/>
            </a:endParaRPr>
          </a:p>
          <a:p>
            <a:pPr algn="ctr"/>
            <a:endParaRPr lang="ja-JP" altLang="ja-JP" sz="300">
              <a:solidFill>
                <a:srgbClr val="FF0000"/>
              </a:solidFill>
              <a:latin typeface="+mn-ea"/>
            </a:endParaRPr>
          </a:p>
          <a:p>
            <a:r>
              <a:rPr lang="ja-JP" altLang="en-US" sz="1000">
                <a:latin typeface="+mn-ea"/>
              </a:rPr>
              <a:t>　</a:t>
            </a:r>
            <a:r>
              <a:rPr lang="ja-JP" altLang="ja-JP" sz="1000">
                <a:latin typeface="+mn-ea"/>
              </a:rPr>
              <a:t>神戸には、神戸</a:t>
            </a:r>
            <a:r>
              <a:rPr lang="ja-JP" altLang="en-US" sz="1000">
                <a:latin typeface="+mn-ea"/>
              </a:rPr>
              <a:t>ビーフ</a:t>
            </a:r>
            <a:r>
              <a:rPr lang="ja-JP" altLang="ja-JP" sz="1000">
                <a:latin typeface="+mn-ea"/>
              </a:rPr>
              <a:t>を始め、世界一の酒処・灘五郷、日本で最古のゴルフ場、日本で最初の</a:t>
            </a:r>
            <a:endParaRPr lang="en-US" altLang="ja-JP" sz="1000" dirty="0">
              <a:latin typeface="+mn-ea"/>
            </a:endParaRPr>
          </a:p>
          <a:p>
            <a:r>
              <a:rPr lang="ja-JP" altLang="en-US" sz="1000">
                <a:latin typeface="+mn-ea"/>
              </a:rPr>
              <a:t>　</a:t>
            </a:r>
            <a:r>
              <a:rPr lang="ja-JP" altLang="ja-JP" sz="1000">
                <a:latin typeface="+mn-ea"/>
              </a:rPr>
              <a:t>コーヒー文化発祥、日本で最初の紅茶文化発祥、日本における豚饅頭発祥、等</a:t>
            </a:r>
            <a:r>
              <a:rPr lang="ja-JP" altLang="en-US" sz="1000">
                <a:latin typeface="+mn-ea"/>
              </a:rPr>
              <a:t>を</a:t>
            </a:r>
            <a:r>
              <a:rPr lang="ja-JP" altLang="ja-JP" sz="1000">
                <a:latin typeface="+mn-ea"/>
              </a:rPr>
              <a:t>積上げたら</a:t>
            </a:r>
            <a:endParaRPr lang="en-US" altLang="ja-JP" sz="1000" dirty="0">
              <a:latin typeface="+mn-ea"/>
            </a:endParaRPr>
          </a:p>
          <a:p>
            <a:r>
              <a:rPr lang="ja-JP" altLang="en-US" sz="1000">
                <a:latin typeface="+mn-ea"/>
              </a:rPr>
              <a:t>　</a:t>
            </a:r>
            <a:r>
              <a:rPr lang="ja-JP" altLang="ja-JP" sz="1000">
                <a:latin typeface="+mn-ea"/>
              </a:rPr>
              <a:t>タワーを構成出来るほどの、たくさんの</a:t>
            </a:r>
            <a:r>
              <a:rPr lang="en-US" altLang="ja-JP" sz="1000" dirty="0">
                <a:latin typeface="+mn-ea"/>
              </a:rPr>
              <a:t>FACT</a:t>
            </a:r>
            <a:r>
              <a:rPr lang="ja-JP" altLang="ja-JP" sz="1000">
                <a:latin typeface="+mn-ea"/>
              </a:rPr>
              <a:t>（事実）があります。</a:t>
            </a:r>
          </a:p>
          <a:p>
            <a:r>
              <a:rPr lang="ja-JP" altLang="en-US" sz="1000">
                <a:latin typeface="+mn-ea"/>
              </a:rPr>
              <a:t>　</a:t>
            </a:r>
            <a:r>
              <a:rPr lang="ja-JP" altLang="ja-JP" sz="1000">
                <a:latin typeface="+mn-ea"/>
              </a:rPr>
              <a:t>タワーの塔頂には、【</a:t>
            </a:r>
            <a:r>
              <a:rPr lang="en-US" altLang="ja-JP" sz="1000" dirty="0">
                <a:latin typeface="+mn-ea"/>
              </a:rPr>
              <a:t>PORT OF KOBE</a:t>
            </a:r>
            <a:r>
              <a:rPr lang="ja-JP" altLang="ja-JP" sz="1000">
                <a:latin typeface="+mn-ea"/>
              </a:rPr>
              <a:t>】と標記があります。【</a:t>
            </a:r>
            <a:r>
              <a:rPr lang="en-US" altLang="ja-JP" sz="1000" dirty="0">
                <a:latin typeface="+mn-ea"/>
              </a:rPr>
              <a:t>PORT OF KOBE</a:t>
            </a:r>
            <a:r>
              <a:rPr lang="ja-JP" altLang="ja-JP" sz="1000">
                <a:latin typeface="+mn-ea"/>
              </a:rPr>
              <a:t>】⇒【</a:t>
            </a:r>
            <a:r>
              <a:rPr lang="en-US" altLang="ja-JP" sz="1000" dirty="0">
                <a:latin typeface="+mn-ea"/>
              </a:rPr>
              <a:t>PR of KOBE</a:t>
            </a:r>
            <a:r>
              <a:rPr lang="ja-JP" altLang="ja-JP" sz="1000">
                <a:latin typeface="+mn-ea"/>
              </a:rPr>
              <a:t>】</a:t>
            </a:r>
            <a:endParaRPr lang="en-US" altLang="ja-JP" sz="1000" dirty="0">
              <a:latin typeface="+mn-ea"/>
            </a:endParaRPr>
          </a:p>
          <a:p>
            <a:r>
              <a:rPr lang="ja-JP" altLang="en-US" sz="1000">
                <a:latin typeface="+mn-ea"/>
              </a:rPr>
              <a:t>　</a:t>
            </a:r>
            <a:r>
              <a:rPr lang="ja-JP" altLang="ja-JP" sz="1000">
                <a:latin typeface="+mn-ea"/>
              </a:rPr>
              <a:t>として、ポートタワーを活用して、恵まれた神戸の</a:t>
            </a:r>
            <a:r>
              <a:rPr lang="en-US" altLang="ja-JP" sz="1000" dirty="0">
                <a:latin typeface="+mn-ea"/>
              </a:rPr>
              <a:t>FACT</a:t>
            </a:r>
            <a:r>
              <a:rPr lang="ja-JP" altLang="ja-JP" sz="1000">
                <a:latin typeface="+mn-ea"/>
              </a:rPr>
              <a:t>を情報発信。まちの価値向上を目指します。</a:t>
            </a:r>
          </a:p>
          <a:p>
            <a:r>
              <a:rPr lang="en-US" altLang="ja-JP" sz="1000" dirty="0">
                <a:latin typeface="+mn-ea"/>
              </a:rPr>
              <a:t> </a:t>
            </a:r>
            <a:endParaRPr lang="ja-JP" altLang="ja-JP" sz="1000">
              <a:latin typeface="+mn-ea"/>
            </a:endParaRPr>
          </a:p>
          <a:p>
            <a:pPr algn="ctr"/>
            <a:r>
              <a:rPr lang="ja-JP" altLang="ja-JP" sz="1100">
                <a:solidFill>
                  <a:srgbClr val="FF0000"/>
                </a:solidFill>
                <a:latin typeface="+mn-ea"/>
              </a:rPr>
              <a:t>◆</a:t>
            </a:r>
            <a:r>
              <a:rPr lang="ja-JP" altLang="ja-JP" sz="1100">
                <a:latin typeface="+mn-ea"/>
              </a:rPr>
              <a:t>実験第１弾　展望３階回転フロアに「</a:t>
            </a:r>
            <a:r>
              <a:rPr lang="en-US" altLang="ja-JP" sz="1100" dirty="0">
                <a:latin typeface="+mn-ea"/>
              </a:rPr>
              <a:t>SAKE TARU LOUNGE</a:t>
            </a:r>
            <a:r>
              <a:rPr lang="ja-JP" altLang="ja-JP" sz="1100">
                <a:latin typeface="+mn-ea"/>
              </a:rPr>
              <a:t>」</a:t>
            </a:r>
            <a:r>
              <a:rPr lang="ja-JP" altLang="en-US" sz="1100">
                <a:latin typeface="+mn-ea"/>
              </a:rPr>
              <a:t>を６月１日</a:t>
            </a:r>
            <a:r>
              <a:rPr lang="ja-JP" altLang="ja-JP" sz="1100">
                <a:latin typeface="+mn-ea"/>
              </a:rPr>
              <a:t>オープン</a:t>
            </a:r>
            <a:r>
              <a:rPr lang="ja-JP" altLang="ja-JP" sz="1100">
                <a:solidFill>
                  <a:srgbClr val="FF0000"/>
                </a:solidFill>
                <a:latin typeface="+mn-ea"/>
              </a:rPr>
              <a:t>◆</a:t>
            </a:r>
            <a:endParaRPr lang="en-US" altLang="ja-JP" sz="1100" dirty="0">
              <a:solidFill>
                <a:srgbClr val="FF0000"/>
              </a:solidFill>
              <a:latin typeface="+mn-ea"/>
            </a:endParaRPr>
          </a:p>
          <a:p>
            <a:pPr algn="ctr"/>
            <a:r>
              <a:rPr lang="en-US" altLang="ja-JP" sz="1100" dirty="0">
                <a:latin typeface="+mn-ea"/>
              </a:rPr>
              <a:t>〜 </a:t>
            </a:r>
            <a:r>
              <a:rPr lang="ja-JP" altLang="en-US" sz="1100">
                <a:latin typeface="+mn-ea"/>
              </a:rPr>
              <a:t>世界初の廻る清酒ラウンジ</a:t>
            </a:r>
            <a:r>
              <a:rPr lang="en-US" altLang="ja-JP" sz="1100" dirty="0">
                <a:latin typeface="+mn-ea"/>
              </a:rPr>
              <a:t> 〜 </a:t>
            </a:r>
          </a:p>
          <a:p>
            <a:pPr algn="ctr"/>
            <a:endParaRPr lang="ja-JP" altLang="ja-JP" sz="300">
              <a:solidFill>
                <a:srgbClr val="FF0000"/>
              </a:solidFill>
              <a:latin typeface="+mn-ea"/>
            </a:endParaRPr>
          </a:p>
          <a:p>
            <a:pPr fontAlgn="auto"/>
            <a:r>
              <a:rPr lang="ja-JP" altLang="ja-JP" sz="1000">
                <a:latin typeface="+mn-ea"/>
              </a:rPr>
              <a:t>　展望３階回転フロアに、世界一の酒処　灘五郷　を体感できる</a:t>
            </a:r>
            <a:r>
              <a:rPr lang="ja-JP" altLang="en-US" sz="1000">
                <a:latin typeface="+mn-ea"/>
              </a:rPr>
              <a:t>、世界初の廻る清酒ラウンジ</a:t>
            </a:r>
            <a:endParaRPr lang="en-US" altLang="ja-JP" sz="1000" dirty="0">
              <a:latin typeface="+mn-ea"/>
            </a:endParaRPr>
          </a:p>
          <a:p>
            <a:pPr fontAlgn="auto"/>
            <a:r>
              <a:rPr lang="ja-JP" altLang="en-US" sz="1000">
                <a:latin typeface="+mn-ea"/>
              </a:rPr>
              <a:t>　</a:t>
            </a:r>
            <a:r>
              <a:rPr lang="ja-JP" altLang="ja-JP" sz="1000">
                <a:latin typeface="+mn-ea"/>
              </a:rPr>
              <a:t>「</a:t>
            </a:r>
            <a:r>
              <a:rPr lang="en-US" altLang="ja-JP" sz="1000" dirty="0">
                <a:latin typeface="+mn-ea"/>
              </a:rPr>
              <a:t>SAKE TARU LOUNGE</a:t>
            </a:r>
            <a:r>
              <a:rPr lang="ja-JP" altLang="ja-JP" sz="1000">
                <a:latin typeface="+mn-ea"/>
              </a:rPr>
              <a:t>」をオープン。</a:t>
            </a:r>
            <a:r>
              <a:rPr lang="ja-JP" altLang="en-US" sz="1000">
                <a:latin typeface="+mn-ea"/>
              </a:rPr>
              <a:t>世界初の日本酒サーバーや地元スイーツとのマリアージュ</a:t>
            </a:r>
            <a:endParaRPr lang="en-US" altLang="ja-JP" sz="1000" dirty="0">
              <a:latin typeface="+mn-ea"/>
            </a:endParaRPr>
          </a:p>
          <a:p>
            <a:pPr fontAlgn="auto"/>
            <a:r>
              <a:rPr lang="ja-JP" altLang="en-US" sz="1000">
                <a:latin typeface="+mn-ea"/>
              </a:rPr>
              <a:t>　など素敵な企画満載です。</a:t>
            </a:r>
            <a:endParaRPr lang="en-US" altLang="ja-JP" sz="1000" dirty="0">
              <a:latin typeface="+mn-ea"/>
            </a:endParaRPr>
          </a:p>
        </p:txBody>
      </p:sp>
      <p:pic>
        <p:nvPicPr>
          <p:cNvPr id="7" name="図 6">
            <a:extLst>
              <a:ext uri="{FF2B5EF4-FFF2-40B4-BE49-F238E27FC236}">
                <a16:creationId xmlns:a16="http://schemas.microsoft.com/office/drawing/2014/main" id="{EAD1AD58-FD76-E246-B0DB-CF22C74E9E92}"/>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759826" y="293690"/>
            <a:ext cx="1357920" cy="991956"/>
          </a:xfrm>
          <a:prstGeom prst="rect">
            <a:avLst/>
          </a:prstGeom>
        </p:spPr>
      </p:pic>
    </p:spTree>
    <p:extLst>
      <p:ext uri="{BB962C8B-B14F-4D97-AF65-F5344CB8AC3E}">
        <p14:creationId xmlns:p14="http://schemas.microsoft.com/office/powerpoint/2010/main" val="1673526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0" name="図 3" descr="スクリーンショット 2013-06-28 18.04.26.png"/>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6389688" y="4142940"/>
            <a:ext cx="468312" cy="117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正方形/長方形 2">
            <a:extLst>
              <a:ext uri="{FF2B5EF4-FFF2-40B4-BE49-F238E27FC236}">
                <a16:creationId xmlns:a16="http://schemas.microsoft.com/office/drawing/2014/main" id="{89100471-AC5D-C944-9BCA-BF53BA109B3A}"/>
              </a:ext>
            </a:extLst>
          </p:cNvPr>
          <p:cNvSpPr/>
          <p:nvPr/>
        </p:nvSpPr>
        <p:spPr>
          <a:xfrm>
            <a:off x="0" y="342615"/>
            <a:ext cx="6858000" cy="295722"/>
          </a:xfrm>
          <a:prstGeom prst="rect">
            <a:avLst/>
          </a:prstGeom>
        </p:spPr>
        <p:txBody>
          <a:bodyPr wrap="square">
            <a:spAutoFit/>
          </a:bodyPr>
          <a:lstStyle/>
          <a:p>
            <a:pPr algn="ctr">
              <a:lnSpc>
                <a:spcPts val="1800"/>
              </a:lnSpc>
              <a:spcAft>
                <a:spcPts val="600"/>
              </a:spcAft>
            </a:pPr>
            <a:r>
              <a:rPr lang="ja-JP" altLang="ja-JP" sz="1400">
                <a:solidFill>
                  <a:srgbClr val="FF0000"/>
                </a:solidFill>
                <a:latin typeface="+mj-ea"/>
                <a:cs typeface="Times New Roman" panose="02020603050405020304" pitchFamily="18" charset="0"/>
              </a:rPr>
              <a:t>◆</a:t>
            </a:r>
            <a:r>
              <a:rPr lang="en-US" altLang="ja-JP" sz="1400" dirty="0">
                <a:latin typeface="+mj-ea"/>
                <a:cs typeface="Times New Roman" panose="02020603050405020304" pitchFamily="18" charset="0"/>
              </a:rPr>
              <a:t>SAKE TARU LOUNGE</a:t>
            </a:r>
            <a:r>
              <a:rPr lang="ja-JP" altLang="en-US" sz="1400">
                <a:latin typeface="+mj-ea"/>
                <a:cs typeface="Times New Roman" panose="02020603050405020304" pitchFamily="18" charset="0"/>
              </a:rPr>
              <a:t>を構成するそれぞれの物語</a:t>
            </a:r>
            <a:r>
              <a:rPr lang="ja-JP" altLang="ja-JP" sz="1400">
                <a:solidFill>
                  <a:srgbClr val="FF0000"/>
                </a:solidFill>
                <a:latin typeface="+mj-ea"/>
                <a:cs typeface="Times New Roman" panose="02020603050405020304" pitchFamily="18" charset="0"/>
              </a:rPr>
              <a:t>◆</a:t>
            </a:r>
            <a:endParaRPr lang="en-US" altLang="ja-JP" sz="1400" dirty="0">
              <a:solidFill>
                <a:srgbClr val="FF0000"/>
              </a:solidFill>
              <a:latin typeface="+mj-ea"/>
              <a:cs typeface="Times New Roman" panose="02020603050405020304" pitchFamily="18" charset="0"/>
            </a:endParaRPr>
          </a:p>
        </p:txBody>
      </p:sp>
      <p:sp>
        <p:nvSpPr>
          <p:cNvPr id="7" name="正方形/長方形 6">
            <a:extLst>
              <a:ext uri="{FF2B5EF4-FFF2-40B4-BE49-F238E27FC236}">
                <a16:creationId xmlns:a16="http://schemas.microsoft.com/office/drawing/2014/main" id="{FFD1BCB3-3138-3D41-93A9-BFEF0C50A314}"/>
              </a:ext>
            </a:extLst>
          </p:cNvPr>
          <p:cNvSpPr/>
          <p:nvPr/>
        </p:nvSpPr>
        <p:spPr>
          <a:xfrm>
            <a:off x="494431" y="671937"/>
            <a:ext cx="5895257" cy="5062924"/>
          </a:xfrm>
          <a:prstGeom prst="rect">
            <a:avLst/>
          </a:prstGeom>
        </p:spPr>
        <p:txBody>
          <a:bodyPr wrap="square">
            <a:spAutoFit/>
          </a:bodyPr>
          <a:lstStyle/>
          <a:p>
            <a:r>
              <a:rPr lang="en-US" altLang="ja-JP" sz="1000" dirty="0">
                <a:latin typeface="+mn-ea"/>
              </a:rPr>
              <a:t>① </a:t>
            </a:r>
            <a:r>
              <a:rPr lang="ja-JP" altLang="en-US" sz="1000">
                <a:latin typeface="+mn-ea"/>
              </a:rPr>
              <a:t>世界一の酒処を実感する</a:t>
            </a:r>
            <a:r>
              <a:rPr lang="ja-JP" altLang="ja-JP" sz="1000">
                <a:latin typeface="+mn-ea"/>
              </a:rPr>
              <a:t>回転眺望</a:t>
            </a:r>
          </a:p>
          <a:p>
            <a:r>
              <a:rPr lang="ja-JP" altLang="en-US" sz="900">
                <a:latin typeface="+mn-ea"/>
              </a:rPr>
              <a:t>六甲山系が海に迫る傾斜を活かし、水車での精米技術が発展したコト。酒造りの季節に山の向こうから、酒米となる山田錦と杜氏がやってきたコト。六甲山に降った雨水が長い年月、花崗岩で濾過されて、お酒を造る素晴らしいお水に恵まれたコト。六甲山から吹き降ろしてくる北風の“六甲おろし”が発酵過程の温度管理に適したコト。できたお酒を、海路で江戸に運べる環境に恵まれていたコト。　</a:t>
            </a:r>
            <a:endParaRPr lang="en-US" altLang="ja-JP" sz="900" dirty="0">
              <a:latin typeface="+mn-ea"/>
            </a:endParaRPr>
          </a:p>
          <a:p>
            <a:r>
              <a:rPr lang="ja-JP" altLang="en-US" sz="900">
                <a:latin typeface="+mn-ea"/>
              </a:rPr>
              <a:t>灘五郷が世界一の酒処になった理由が、回転する展望から実感できます。</a:t>
            </a:r>
            <a:endParaRPr lang="en-US" altLang="ja-JP" sz="900" dirty="0">
              <a:latin typeface="+mn-ea"/>
            </a:endParaRPr>
          </a:p>
          <a:p>
            <a:r>
              <a:rPr lang="en-US" altLang="ja-JP" sz="900" dirty="0">
                <a:latin typeface="+mn-ea"/>
              </a:rPr>
              <a:t> </a:t>
            </a:r>
            <a:endParaRPr lang="ja-JP" altLang="ja-JP" sz="900">
              <a:latin typeface="+mn-ea"/>
            </a:endParaRPr>
          </a:p>
          <a:p>
            <a:r>
              <a:rPr lang="ja-JP" altLang="en-US" sz="1000">
                <a:latin typeface="+mn-ea"/>
              </a:rPr>
              <a:t>②</a:t>
            </a:r>
            <a:r>
              <a:rPr lang="en-US" altLang="ja-JP" sz="1000" dirty="0">
                <a:latin typeface="+mn-ea"/>
              </a:rPr>
              <a:t> </a:t>
            </a:r>
            <a:r>
              <a:rPr lang="ja-JP" altLang="ja-JP" sz="1000">
                <a:latin typeface="+mn-ea"/>
              </a:rPr>
              <a:t>内装イメージ</a:t>
            </a:r>
          </a:p>
          <a:p>
            <a:r>
              <a:rPr lang="en-US" altLang="ja-JP" sz="900" dirty="0">
                <a:latin typeface="+mn-ea"/>
              </a:rPr>
              <a:t>2017</a:t>
            </a:r>
            <a:r>
              <a:rPr lang="ja-JP" altLang="ja-JP" sz="900">
                <a:latin typeface="+mn-ea"/>
              </a:rPr>
              <a:t>年より</a:t>
            </a:r>
            <a:r>
              <a:rPr lang="en-US" altLang="ja-JP" sz="900" dirty="0">
                <a:latin typeface="+mn-ea"/>
              </a:rPr>
              <a:t>Sake Barrel Project</a:t>
            </a:r>
            <a:r>
              <a:rPr lang="ja-JP" altLang="ja-JP" sz="900">
                <a:latin typeface="+mn-ea"/>
              </a:rPr>
              <a:t>を開始し酒樽の再利用を積極的に取り組んでいた</a:t>
            </a:r>
            <a:r>
              <a:rPr lang="en-US" altLang="ja-JP" sz="900" dirty="0" err="1">
                <a:latin typeface="+mn-ea"/>
              </a:rPr>
              <a:t>COL.architects</a:t>
            </a:r>
            <a:r>
              <a:rPr lang="ja-JP" altLang="ja-JP" sz="900">
                <a:latin typeface="+mn-ea"/>
              </a:rPr>
              <a:t>の高橋渓氏に店舗デザインを依頼しました。まるで巨大な酒樽が店内にあるようなデザイン</a:t>
            </a:r>
            <a:r>
              <a:rPr lang="ja-JP" altLang="en-US" sz="900">
                <a:latin typeface="+mn-ea"/>
              </a:rPr>
              <a:t>に仕上がっております。</a:t>
            </a:r>
            <a:r>
              <a:rPr lang="ja-JP" altLang="ja-JP" sz="900">
                <a:latin typeface="+mn-ea"/>
              </a:rPr>
              <a:t>店内にある家具などは、全て神戸に纏わるストーリー</a:t>
            </a:r>
            <a:r>
              <a:rPr lang="ja-JP" altLang="en-US" sz="900">
                <a:latin typeface="+mn-ea"/>
              </a:rPr>
              <a:t>で構成されており、</a:t>
            </a:r>
            <a:r>
              <a:rPr lang="ja-JP" altLang="ja-JP" sz="900">
                <a:latin typeface="+mn-ea"/>
              </a:rPr>
              <a:t>そ</a:t>
            </a:r>
            <a:r>
              <a:rPr lang="ja-JP" altLang="en-US" sz="900">
                <a:latin typeface="+mn-ea"/>
              </a:rPr>
              <a:t>れ</a:t>
            </a:r>
            <a:r>
              <a:rPr lang="ja-JP" altLang="ja-JP" sz="900">
                <a:latin typeface="+mn-ea"/>
              </a:rPr>
              <a:t>をお客様に感じていただければ神戸がもっと好きになるはずです。</a:t>
            </a:r>
          </a:p>
          <a:p>
            <a:r>
              <a:rPr lang="en-US" altLang="ja-JP" sz="900" dirty="0">
                <a:latin typeface="+mn-ea"/>
              </a:rPr>
              <a:t> </a:t>
            </a:r>
            <a:endParaRPr lang="ja-JP" altLang="ja-JP" sz="900">
              <a:latin typeface="+mn-ea"/>
            </a:endParaRPr>
          </a:p>
          <a:p>
            <a:r>
              <a:rPr lang="en-US" altLang="ja-JP" sz="1000" dirty="0">
                <a:latin typeface="+mn-ea"/>
              </a:rPr>
              <a:t>③</a:t>
            </a:r>
            <a:r>
              <a:rPr lang="ja-JP" altLang="en-US" sz="1000">
                <a:latin typeface="+mn-ea"/>
              </a:rPr>
              <a:t>オリジナル“</a:t>
            </a:r>
            <a:r>
              <a:rPr lang="en-US" altLang="ja-JP" sz="1000" dirty="0">
                <a:latin typeface="+mn-ea"/>
              </a:rPr>
              <a:t>SAKE TARU </a:t>
            </a:r>
            <a:r>
              <a:rPr lang="ja-JP" altLang="en-US" sz="1000">
                <a:latin typeface="+mn-ea"/>
              </a:rPr>
              <a:t>ウォール</a:t>
            </a:r>
            <a:r>
              <a:rPr lang="en-US" altLang="ja-JP" sz="1000" dirty="0">
                <a:latin typeface="+mn-ea"/>
              </a:rPr>
              <a:t>”</a:t>
            </a:r>
            <a:endParaRPr lang="ja-JP" altLang="ja-JP" sz="1000">
              <a:latin typeface="+mn-ea"/>
            </a:endParaRPr>
          </a:p>
          <a:p>
            <a:r>
              <a:rPr lang="ja-JP" altLang="en-US" sz="900">
                <a:latin typeface="+mn-ea"/>
              </a:rPr>
              <a:t>酒樽をイメージした</a:t>
            </a:r>
            <a:r>
              <a:rPr lang="ja-JP" altLang="ja-JP" sz="900">
                <a:latin typeface="+mn-ea"/>
              </a:rPr>
              <a:t>壁面は</a:t>
            </a:r>
            <a:r>
              <a:rPr lang="ja-JP" altLang="en-US" sz="900">
                <a:latin typeface="+mn-ea"/>
              </a:rPr>
              <a:t>、実際に使用していた</a:t>
            </a:r>
            <a:r>
              <a:rPr lang="ja-JP" altLang="ja-JP" sz="900">
                <a:latin typeface="+mn-ea"/>
              </a:rPr>
              <a:t>酒樽を</a:t>
            </a:r>
            <a:r>
              <a:rPr lang="ja-JP" altLang="en-US" sz="900">
                <a:latin typeface="+mn-ea"/>
              </a:rPr>
              <a:t>再活用（</a:t>
            </a:r>
            <a:r>
              <a:rPr lang="en-US" altLang="ja-JP" sz="900" dirty="0">
                <a:latin typeface="+mn-ea"/>
              </a:rPr>
              <a:t>UPCYCLE</a:t>
            </a:r>
            <a:r>
              <a:rPr lang="ja-JP" altLang="en-US" sz="900">
                <a:latin typeface="+mn-ea"/>
              </a:rPr>
              <a:t>）</a:t>
            </a:r>
            <a:r>
              <a:rPr lang="ja-JP" altLang="ja-JP" sz="900">
                <a:latin typeface="+mn-ea"/>
              </a:rPr>
              <a:t>しています。</a:t>
            </a:r>
            <a:endParaRPr lang="en-US" altLang="ja-JP" sz="900" dirty="0">
              <a:latin typeface="+mn-ea"/>
            </a:endParaRPr>
          </a:p>
          <a:p>
            <a:r>
              <a:rPr lang="ja-JP" altLang="ja-JP" sz="900">
                <a:latin typeface="+mn-ea"/>
              </a:rPr>
              <a:t>この酒樽に使用される杉の木は樹齢</a:t>
            </a:r>
            <a:r>
              <a:rPr lang="en-US" altLang="ja-JP" sz="900" dirty="0">
                <a:latin typeface="+mn-ea"/>
              </a:rPr>
              <a:t>100</a:t>
            </a:r>
            <a:r>
              <a:rPr lang="ja-JP" altLang="ja-JP" sz="900">
                <a:latin typeface="+mn-ea"/>
              </a:rPr>
              <a:t>年以上のものを選定し、樽職人が精魂込めてひとつひとつ手作業で熟練の技を施し、まるで工芸品の様な美しい仕上りになります。</a:t>
            </a:r>
            <a:br>
              <a:rPr lang="en-US" altLang="ja-JP" sz="900" dirty="0">
                <a:latin typeface="+mn-ea"/>
              </a:rPr>
            </a:br>
            <a:r>
              <a:rPr lang="ja-JP" altLang="en-US" sz="900">
                <a:latin typeface="+mn-ea"/>
              </a:rPr>
              <a:t>お酒に杉の香りづけを</a:t>
            </a:r>
            <a:r>
              <a:rPr lang="ja-JP" altLang="ja-JP" sz="900">
                <a:latin typeface="+mn-ea"/>
              </a:rPr>
              <a:t>終え</a:t>
            </a:r>
            <a:r>
              <a:rPr lang="ja-JP" altLang="en-US" sz="900">
                <a:latin typeface="+mn-ea"/>
              </a:rPr>
              <a:t>た</a:t>
            </a:r>
            <a:r>
              <a:rPr lang="ja-JP" altLang="ja-JP" sz="900">
                <a:latin typeface="+mn-ea"/>
              </a:rPr>
              <a:t>酒樽を壁面の材料として</a:t>
            </a:r>
            <a:r>
              <a:rPr lang="ja-JP" altLang="en-US" sz="900">
                <a:latin typeface="+mn-ea"/>
              </a:rPr>
              <a:t>再活用（</a:t>
            </a:r>
            <a:r>
              <a:rPr lang="en-US" altLang="ja-JP" sz="900" dirty="0">
                <a:latin typeface="+mn-ea"/>
              </a:rPr>
              <a:t>UPCYCLE</a:t>
            </a:r>
            <a:r>
              <a:rPr lang="ja-JP" altLang="en-US" sz="900">
                <a:latin typeface="+mn-ea"/>
              </a:rPr>
              <a:t>）しています</a:t>
            </a:r>
            <a:r>
              <a:rPr lang="ja-JP" altLang="ja-JP" sz="900">
                <a:latin typeface="+mn-ea"/>
              </a:rPr>
              <a:t>。 </a:t>
            </a:r>
            <a:r>
              <a:rPr lang="en-US" altLang="ja-JP" sz="900" dirty="0">
                <a:latin typeface="+mn-ea"/>
              </a:rPr>
              <a:t> </a:t>
            </a:r>
            <a:endParaRPr lang="ja-JP" altLang="ja-JP" sz="900">
              <a:latin typeface="+mn-ea"/>
            </a:endParaRPr>
          </a:p>
          <a:p>
            <a:endParaRPr lang="en-US" altLang="ja-JP" sz="1000" dirty="0">
              <a:latin typeface="+mn-ea"/>
            </a:endParaRPr>
          </a:p>
          <a:p>
            <a:r>
              <a:rPr lang="en-US" altLang="ja-JP" sz="1000" dirty="0">
                <a:latin typeface="+mn-ea"/>
              </a:rPr>
              <a:t>④</a:t>
            </a:r>
            <a:r>
              <a:rPr lang="ja-JP" altLang="en-US" sz="1000">
                <a:latin typeface="+mn-ea"/>
              </a:rPr>
              <a:t>オリジナル“</a:t>
            </a:r>
            <a:r>
              <a:rPr lang="en-US" altLang="ja-JP" sz="1000" dirty="0">
                <a:latin typeface="+mn-ea"/>
              </a:rPr>
              <a:t>KOBE WOODS </a:t>
            </a:r>
            <a:r>
              <a:rPr lang="ja-JP" altLang="ja-JP" sz="1000">
                <a:latin typeface="+mn-ea"/>
              </a:rPr>
              <a:t>カウンター</a:t>
            </a:r>
            <a:r>
              <a:rPr lang="ja-JP" altLang="en-US" sz="1000">
                <a:latin typeface="+mn-ea"/>
              </a:rPr>
              <a:t>”</a:t>
            </a:r>
            <a:endParaRPr lang="ja-JP" altLang="ja-JP" sz="1000">
              <a:latin typeface="+mn-ea"/>
            </a:endParaRPr>
          </a:p>
          <a:p>
            <a:r>
              <a:rPr lang="ja-JP" altLang="ja-JP" sz="900">
                <a:latin typeface="+mn-ea"/>
              </a:rPr>
              <a:t>お客様をお迎えするバーカウンターやカウンターテーブルの材料として使用する木材は、神戸市の環境整備で伐採された街路樹、六甲山の間伐材のヒノキや、神戸港で貨物の運搬の際にパレットとして使用され</a:t>
            </a:r>
            <a:r>
              <a:rPr lang="ja-JP" altLang="en-US" sz="900">
                <a:latin typeface="+mn-ea"/>
              </a:rPr>
              <a:t>てい</a:t>
            </a:r>
            <a:r>
              <a:rPr lang="ja-JP" altLang="ja-JP" sz="900">
                <a:latin typeface="+mn-ea"/>
              </a:rPr>
              <a:t>たものなどをシェアウッズ代表山崎正夫氏の協力のもと</a:t>
            </a:r>
            <a:r>
              <a:rPr lang="ja-JP" altLang="en-US" sz="900">
                <a:latin typeface="+mn-ea"/>
              </a:rPr>
              <a:t>有効活用させて頂いています</a:t>
            </a:r>
            <a:r>
              <a:rPr lang="ja-JP" altLang="ja-JP" sz="900">
                <a:latin typeface="+mn-ea"/>
              </a:rPr>
              <a:t>。</a:t>
            </a:r>
          </a:p>
          <a:p>
            <a:r>
              <a:rPr lang="en-US" altLang="ja-JP" sz="900" dirty="0">
                <a:latin typeface="+mn-ea"/>
              </a:rPr>
              <a:t> </a:t>
            </a:r>
            <a:endParaRPr lang="ja-JP" altLang="ja-JP" sz="900">
              <a:latin typeface="+mn-ea"/>
            </a:endParaRPr>
          </a:p>
          <a:p>
            <a:r>
              <a:rPr lang="en-US" altLang="ja-JP" sz="1000" dirty="0">
                <a:latin typeface="+mn-ea"/>
              </a:rPr>
              <a:t>⑤</a:t>
            </a:r>
            <a:r>
              <a:rPr lang="ja-JP" altLang="en-US" sz="1000">
                <a:latin typeface="+mn-ea"/>
              </a:rPr>
              <a:t>オリジナル“</a:t>
            </a:r>
            <a:r>
              <a:rPr lang="en-US" altLang="ja-JP" sz="1000" dirty="0">
                <a:latin typeface="+mn-ea"/>
              </a:rPr>
              <a:t>SAKE TARU </a:t>
            </a:r>
            <a:r>
              <a:rPr lang="ja-JP" altLang="en-US" sz="1000">
                <a:latin typeface="+mn-ea"/>
              </a:rPr>
              <a:t>チェア”</a:t>
            </a:r>
            <a:endParaRPr lang="ja-JP" altLang="ja-JP" sz="1000">
              <a:latin typeface="+mn-ea"/>
            </a:endParaRPr>
          </a:p>
          <a:p>
            <a:r>
              <a:rPr lang="ja-JP" altLang="ja-JP" sz="900">
                <a:latin typeface="+mn-ea"/>
              </a:rPr>
              <a:t>お客様にくつろいでいただく椅子は、</a:t>
            </a:r>
            <a:r>
              <a:rPr lang="ja-JP" altLang="en-US" sz="900">
                <a:latin typeface="+mn-ea"/>
              </a:rPr>
              <a:t>実際に使用していた</a:t>
            </a:r>
            <a:r>
              <a:rPr lang="ja-JP" altLang="ja-JP" sz="900">
                <a:latin typeface="+mn-ea"/>
              </a:rPr>
              <a:t>酒樽を</a:t>
            </a:r>
            <a:r>
              <a:rPr lang="ja-JP" altLang="en-US" sz="900">
                <a:latin typeface="+mn-ea"/>
              </a:rPr>
              <a:t>再活用（</a:t>
            </a:r>
            <a:r>
              <a:rPr lang="en-US" altLang="ja-JP" sz="900" dirty="0">
                <a:latin typeface="+mn-ea"/>
              </a:rPr>
              <a:t>UPCYCLE</a:t>
            </a:r>
            <a:r>
              <a:rPr lang="ja-JP" altLang="en-US" sz="900">
                <a:latin typeface="+mn-ea"/>
              </a:rPr>
              <a:t>）</a:t>
            </a:r>
            <a:r>
              <a:rPr lang="ja-JP" altLang="ja-JP" sz="900">
                <a:latin typeface="+mn-ea"/>
              </a:rPr>
              <a:t>し</a:t>
            </a:r>
            <a:r>
              <a:rPr lang="ja-JP" altLang="en-US" sz="900">
                <a:latin typeface="+mn-ea"/>
              </a:rPr>
              <a:t>て作ったオリジナルの</a:t>
            </a:r>
            <a:r>
              <a:rPr lang="en-US" altLang="ja-JP" sz="900" dirty="0">
                <a:latin typeface="+mn-ea"/>
              </a:rPr>
              <a:t>SAKE TARU </a:t>
            </a:r>
            <a:r>
              <a:rPr lang="ja-JP" altLang="en-US" sz="900">
                <a:latin typeface="+mn-ea"/>
              </a:rPr>
              <a:t>チェアになります。</a:t>
            </a:r>
            <a:r>
              <a:rPr lang="ja-JP" altLang="ja-JP" sz="900">
                <a:latin typeface="+mn-ea"/>
              </a:rPr>
              <a:t>木工の匠</a:t>
            </a:r>
            <a:r>
              <a:rPr lang="en-US" altLang="ja-JP" sz="900" dirty="0">
                <a:latin typeface="+mn-ea"/>
              </a:rPr>
              <a:t>”</a:t>
            </a:r>
            <a:r>
              <a:rPr lang="ja-JP" altLang="ja-JP" sz="900">
                <a:latin typeface="+mn-ea"/>
              </a:rPr>
              <a:t>木の工房</a:t>
            </a:r>
            <a:r>
              <a:rPr lang="en-US" altLang="ja-JP" sz="900" dirty="0">
                <a:latin typeface="+mn-ea"/>
              </a:rPr>
              <a:t>KAKU”</a:t>
            </a:r>
            <a:r>
              <a:rPr lang="ja-JP" altLang="ja-JP" sz="900">
                <a:latin typeface="+mn-ea"/>
              </a:rPr>
              <a:t>の賀來寿史氏</a:t>
            </a:r>
            <a:r>
              <a:rPr lang="ja-JP" altLang="en-US" sz="900">
                <a:latin typeface="+mn-ea"/>
              </a:rPr>
              <a:t>を中心に</a:t>
            </a:r>
            <a:r>
              <a:rPr lang="en-US" altLang="ja-JP" sz="900" dirty="0">
                <a:latin typeface="+mn-ea"/>
              </a:rPr>
              <a:t>DIY</a:t>
            </a:r>
            <a:r>
              <a:rPr lang="ja-JP" altLang="en-US" sz="900">
                <a:latin typeface="+mn-ea"/>
              </a:rPr>
              <a:t>で</a:t>
            </a:r>
            <a:r>
              <a:rPr lang="ja-JP" altLang="ja-JP" sz="900">
                <a:latin typeface="+mn-ea"/>
              </a:rPr>
              <a:t>制作</a:t>
            </a:r>
            <a:r>
              <a:rPr lang="ja-JP" altLang="en-US" sz="900">
                <a:latin typeface="+mn-ea"/>
              </a:rPr>
              <a:t>致しました</a:t>
            </a:r>
            <a:r>
              <a:rPr lang="ja-JP" altLang="ja-JP" sz="900">
                <a:latin typeface="+mn-ea"/>
              </a:rPr>
              <a:t>。</a:t>
            </a:r>
          </a:p>
          <a:p>
            <a:r>
              <a:rPr lang="en-US" altLang="ja-JP" sz="900" dirty="0">
                <a:latin typeface="+mn-ea"/>
              </a:rPr>
              <a:t> </a:t>
            </a:r>
            <a:endParaRPr lang="ja-JP" altLang="ja-JP" sz="900">
              <a:latin typeface="+mn-ea"/>
            </a:endParaRPr>
          </a:p>
          <a:p>
            <a:r>
              <a:rPr lang="ja-JP" altLang="en-US" sz="1000">
                <a:latin typeface="+mn-ea"/>
              </a:rPr>
              <a:t>⑥オリジナル“</a:t>
            </a:r>
            <a:r>
              <a:rPr lang="en-US" altLang="ja-JP" sz="1000" dirty="0">
                <a:latin typeface="+mn-ea"/>
              </a:rPr>
              <a:t>SAKE TAGA </a:t>
            </a:r>
            <a:r>
              <a:rPr lang="ja-JP" altLang="ja-JP" sz="1000">
                <a:latin typeface="+mn-ea"/>
              </a:rPr>
              <a:t>シャンデリア</a:t>
            </a:r>
            <a:r>
              <a:rPr lang="ja-JP" altLang="en-US" sz="1000">
                <a:latin typeface="+mn-ea"/>
              </a:rPr>
              <a:t>”</a:t>
            </a:r>
            <a:endParaRPr lang="en-US" altLang="ja-JP" sz="1000" dirty="0">
              <a:latin typeface="+mn-ea"/>
            </a:endParaRPr>
          </a:p>
          <a:p>
            <a:r>
              <a:rPr lang="ja-JP" altLang="ja-JP" sz="900">
                <a:latin typeface="+mn-ea"/>
              </a:rPr>
              <a:t>酒樽を作る工程で細く割った竹を樽の外周に合わせて結い</a:t>
            </a:r>
            <a:r>
              <a:rPr lang="ja-JP" altLang="en-US" sz="900">
                <a:latin typeface="+mn-ea"/>
              </a:rPr>
              <a:t>つくる</a:t>
            </a:r>
            <a:r>
              <a:rPr lang="ja-JP" altLang="ja-JP" sz="900">
                <a:latin typeface="+mn-ea"/>
              </a:rPr>
              <a:t>、箍（たが）。</a:t>
            </a:r>
            <a:endParaRPr lang="en-US" altLang="ja-JP" sz="900" dirty="0">
              <a:latin typeface="+mn-ea"/>
            </a:endParaRPr>
          </a:p>
          <a:p>
            <a:r>
              <a:rPr lang="ja-JP" altLang="en-US" sz="900">
                <a:latin typeface="+mn-ea"/>
              </a:rPr>
              <a:t>実際に酒樽で使用していた</a:t>
            </a:r>
            <a:r>
              <a:rPr lang="ja-JP" altLang="ja-JP" sz="900">
                <a:latin typeface="+mn-ea"/>
              </a:rPr>
              <a:t>タガを</a:t>
            </a:r>
            <a:r>
              <a:rPr lang="ja-JP" altLang="en-US" sz="900">
                <a:latin typeface="+mn-ea"/>
              </a:rPr>
              <a:t>再活用（</a:t>
            </a:r>
            <a:r>
              <a:rPr lang="en-US" altLang="ja-JP" sz="900" dirty="0">
                <a:latin typeface="+mn-ea"/>
              </a:rPr>
              <a:t>UPCYCLE</a:t>
            </a:r>
            <a:r>
              <a:rPr lang="ja-JP" altLang="en-US" sz="900">
                <a:latin typeface="+mn-ea"/>
              </a:rPr>
              <a:t>）</a:t>
            </a:r>
            <a:r>
              <a:rPr lang="ja-JP" altLang="ja-JP" sz="900">
                <a:latin typeface="+mn-ea"/>
              </a:rPr>
              <a:t>し</a:t>
            </a:r>
            <a:r>
              <a:rPr lang="ja-JP" altLang="en-US" sz="900">
                <a:latin typeface="+mn-ea"/>
              </a:rPr>
              <a:t>、</a:t>
            </a:r>
            <a:r>
              <a:rPr lang="ja-JP" altLang="ja-JP" sz="900">
                <a:latin typeface="+mn-ea"/>
              </a:rPr>
              <a:t>お客様をお迎えする入り口の</a:t>
            </a:r>
            <a:r>
              <a:rPr lang="ja-JP" altLang="en-US" sz="900">
                <a:latin typeface="+mn-ea"/>
              </a:rPr>
              <a:t>オリジナル</a:t>
            </a:r>
            <a:r>
              <a:rPr lang="ja-JP" altLang="ja-JP" sz="900">
                <a:latin typeface="+mn-ea"/>
              </a:rPr>
              <a:t>シャンデリアを制作</a:t>
            </a:r>
            <a:r>
              <a:rPr lang="ja-JP" altLang="en-US" sz="900">
                <a:latin typeface="+mn-ea"/>
              </a:rPr>
              <a:t>しています</a:t>
            </a:r>
            <a:r>
              <a:rPr lang="ja-JP" altLang="ja-JP" sz="900">
                <a:latin typeface="+mn-ea"/>
              </a:rPr>
              <a:t>。</a:t>
            </a:r>
          </a:p>
          <a:p>
            <a:endParaRPr lang="en-US" altLang="ja-JP" sz="900" dirty="0">
              <a:latin typeface="+mn-ea"/>
            </a:endParaRPr>
          </a:p>
          <a:p>
            <a:r>
              <a:rPr lang="ja-JP" altLang="en-US" sz="1000">
                <a:latin typeface="+mn-ea"/>
              </a:rPr>
              <a:t>⑦ “ </a:t>
            </a:r>
            <a:r>
              <a:rPr lang="en-US" altLang="ja-JP" sz="1000" dirty="0">
                <a:latin typeface="+mn-ea"/>
              </a:rPr>
              <a:t>GOD DOOR</a:t>
            </a:r>
            <a:r>
              <a:rPr lang="ja-JP" altLang="en-US" sz="1000">
                <a:latin typeface="+mn-ea"/>
              </a:rPr>
              <a:t>（神の戸びら） ”</a:t>
            </a:r>
            <a:endParaRPr lang="ja-JP" altLang="ja-JP" sz="1000">
              <a:latin typeface="+mn-ea"/>
            </a:endParaRPr>
          </a:p>
          <a:p>
            <a:r>
              <a:rPr lang="en-US" altLang="ja-JP" sz="900" dirty="0">
                <a:latin typeface="+mn-ea"/>
              </a:rPr>
              <a:t>SAKE TARU LOUNGE</a:t>
            </a:r>
            <a:r>
              <a:rPr lang="ja-JP" altLang="en-US" sz="900">
                <a:latin typeface="+mn-ea"/>
              </a:rPr>
              <a:t>で、お客様をお迎えする扉は、</a:t>
            </a:r>
            <a:r>
              <a:rPr lang="en-US" altLang="ja-JP" sz="900" dirty="0">
                <a:latin typeface="+mn-ea"/>
              </a:rPr>
              <a:t>2016</a:t>
            </a:r>
            <a:r>
              <a:rPr lang="ja-JP" altLang="en-US" sz="900">
                <a:latin typeface="+mn-ea"/>
              </a:rPr>
              <a:t>年に解体された　神戸の代表的な銀行建築であった旧三菱銀行神戸支店（ファミリアホール）で使用されていた　重厚感のある扉を再活用（</a:t>
            </a:r>
            <a:r>
              <a:rPr lang="en-US" altLang="ja-JP" sz="900" dirty="0">
                <a:latin typeface="+mn-ea"/>
              </a:rPr>
              <a:t>UPCYCLE</a:t>
            </a:r>
            <a:r>
              <a:rPr lang="ja-JP" altLang="en-US" sz="900">
                <a:latin typeface="+mn-ea"/>
              </a:rPr>
              <a:t>）しています。</a:t>
            </a:r>
            <a:endParaRPr lang="en-US" altLang="ja-JP" sz="900" dirty="0">
              <a:latin typeface="+mn-ea"/>
            </a:endParaRPr>
          </a:p>
        </p:txBody>
      </p:sp>
      <p:pic>
        <p:nvPicPr>
          <p:cNvPr id="5" name="図 4">
            <a:extLst>
              <a:ext uri="{FF2B5EF4-FFF2-40B4-BE49-F238E27FC236}">
                <a16:creationId xmlns:a16="http://schemas.microsoft.com/office/drawing/2014/main" id="{D8CE4209-25F5-B247-BF76-A7085995DA24}"/>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57670" y="5941555"/>
            <a:ext cx="1857625" cy="1393219"/>
          </a:xfrm>
          <a:prstGeom prst="rect">
            <a:avLst/>
          </a:prstGeom>
        </p:spPr>
      </p:pic>
      <p:pic>
        <p:nvPicPr>
          <p:cNvPr id="9" name="図 8">
            <a:extLst>
              <a:ext uri="{FF2B5EF4-FFF2-40B4-BE49-F238E27FC236}">
                <a16:creationId xmlns:a16="http://schemas.microsoft.com/office/drawing/2014/main" id="{01650E40-3149-A846-9C1F-B3160BCE636F}"/>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140810" y="5941554"/>
            <a:ext cx="1044916" cy="1393220"/>
          </a:xfrm>
          <a:prstGeom prst="rect">
            <a:avLst/>
          </a:prstGeom>
        </p:spPr>
      </p:pic>
      <p:pic>
        <p:nvPicPr>
          <p:cNvPr id="12" name="図 11">
            <a:extLst>
              <a:ext uri="{FF2B5EF4-FFF2-40B4-BE49-F238E27FC236}">
                <a16:creationId xmlns:a16="http://schemas.microsoft.com/office/drawing/2014/main" id="{0D320C6D-7643-514F-98A3-9CF39BDCF8F5}"/>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311241" y="5941554"/>
            <a:ext cx="1044915" cy="1393220"/>
          </a:xfrm>
          <a:prstGeom prst="rect">
            <a:avLst/>
          </a:prstGeom>
        </p:spPr>
      </p:pic>
      <p:pic>
        <p:nvPicPr>
          <p:cNvPr id="14" name="図 13">
            <a:extLst>
              <a:ext uri="{FF2B5EF4-FFF2-40B4-BE49-F238E27FC236}">
                <a16:creationId xmlns:a16="http://schemas.microsoft.com/office/drawing/2014/main" id="{0ABE42B0-FBC6-FF4E-8D61-0809CCEC5745}"/>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rot="5400000">
            <a:off x="4307518" y="6115707"/>
            <a:ext cx="1393221" cy="1044916"/>
          </a:xfrm>
          <a:prstGeom prst="rect">
            <a:avLst/>
          </a:prstGeom>
        </p:spPr>
      </p:pic>
      <p:pic>
        <p:nvPicPr>
          <p:cNvPr id="16" name="図 15">
            <a:extLst>
              <a:ext uri="{FF2B5EF4-FFF2-40B4-BE49-F238E27FC236}">
                <a16:creationId xmlns:a16="http://schemas.microsoft.com/office/drawing/2014/main" id="{0493AD05-6764-1246-8B52-15B2AEA811E6}"/>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rot="5400000">
            <a:off x="5471809" y="6115707"/>
            <a:ext cx="1393221" cy="1044916"/>
          </a:xfrm>
          <a:prstGeom prst="rect">
            <a:avLst/>
          </a:prstGeom>
        </p:spPr>
      </p:pic>
      <p:pic>
        <p:nvPicPr>
          <p:cNvPr id="18" name="図 17">
            <a:extLst>
              <a:ext uri="{FF2B5EF4-FFF2-40B4-BE49-F238E27FC236}">
                <a16:creationId xmlns:a16="http://schemas.microsoft.com/office/drawing/2014/main" id="{89F89310-FA30-634E-B8F5-904E371808A4}"/>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rot="10800000">
            <a:off x="157670" y="7534799"/>
            <a:ext cx="1857376" cy="1393032"/>
          </a:xfrm>
          <a:prstGeom prst="rect">
            <a:avLst/>
          </a:prstGeom>
        </p:spPr>
      </p:pic>
      <p:pic>
        <p:nvPicPr>
          <p:cNvPr id="20" name="図 19">
            <a:extLst>
              <a:ext uri="{FF2B5EF4-FFF2-40B4-BE49-F238E27FC236}">
                <a16:creationId xmlns:a16="http://schemas.microsoft.com/office/drawing/2014/main" id="{C6B3C0F2-D8D1-3D42-8A43-12CC7EF74304}"/>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rot="5400000">
            <a:off x="1966657" y="7708763"/>
            <a:ext cx="1393221" cy="1044916"/>
          </a:xfrm>
          <a:prstGeom prst="rect">
            <a:avLst/>
          </a:prstGeom>
        </p:spPr>
      </p:pic>
      <p:pic>
        <p:nvPicPr>
          <p:cNvPr id="22" name="図 21">
            <a:extLst>
              <a:ext uri="{FF2B5EF4-FFF2-40B4-BE49-F238E27FC236}">
                <a16:creationId xmlns:a16="http://schemas.microsoft.com/office/drawing/2014/main" id="{B0A6C214-454F-E649-8B2C-A564290132A6}"/>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rot="5400000">
            <a:off x="3137088" y="7708764"/>
            <a:ext cx="1393220" cy="1044915"/>
          </a:xfrm>
          <a:prstGeom prst="rect">
            <a:avLst/>
          </a:prstGeom>
        </p:spPr>
      </p:pic>
      <p:pic>
        <p:nvPicPr>
          <p:cNvPr id="24" name="図 23">
            <a:extLst>
              <a:ext uri="{FF2B5EF4-FFF2-40B4-BE49-F238E27FC236}">
                <a16:creationId xmlns:a16="http://schemas.microsoft.com/office/drawing/2014/main" id="{421CDC5E-724A-A444-8BB1-077399AA2DAB}"/>
              </a:ext>
            </a:extLst>
          </p:cNvPr>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rot="5400000">
            <a:off x="4313130" y="7708764"/>
            <a:ext cx="1393222" cy="1044917"/>
          </a:xfrm>
          <a:prstGeom prst="rect">
            <a:avLst/>
          </a:prstGeom>
        </p:spPr>
      </p:pic>
      <p:pic>
        <p:nvPicPr>
          <p:cNvPr id="26" name="図 25">
            <a:extLst>
              <a:ext uri="{FF2B5EF4-FFF2-40B4-BE49-F238E27FC236}">
                <a16:creationId xmlns:a16="http://schemas.microsoft.com/office/drawing/2014/main" id="{F6ABD607-4CB8-2343-8F28-3C610D5F462F}"/>
              </a:ext>
            </a:extLst>
          </p:cNvPr>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rot="5400000">
            <a:off x="5477350" y="7699544"/>
            <a:ext cx="1397983" cy="1048488"/>
          </a:xfrm>
          <a:prstGeom prst="rect">
            <a:avLst/>
          </a:prstGeom>
        </p:spPr>
      </p:pic>
      <p:sp>
        <p:nvSpPr>
          <p:cNvPr id="27" name="テキスト ボックス 26">
            <a:extLst>
              <a:ext uri="{FF2B5EF4-FFF2-40B4-BE49-F238E27FC236}">
                <a16:creationId xmlns:a16="http://schemas.microsoft.com/office/drawing/2014/main" id="{4BCF4C14-5E9D-C84C-B512-75BD7A19AE5E}"/>
              </a:ext>
            </a:extLst>
          </p:cNvPr>
          <p:cNvSpPr txBox="1"/>
          <p:nvPr/>
        </p:nvSpPr>
        <p:spPr>
          <a:xfrm>
            <a:off x="632547" y="7286107"/>
            <a:ext cx="907621" cy="230832"/>
          </a:xfrm>
          <a:prstGeom prst="rect">
            <a:avLst/>
          </a:prstGeom>
          <a:noFill/>
        </p:spPr>
        <p:txBody>
          <a:bodyPr wrap="none" rtlCol="0">
            <a:spAutoFit/>
          </a:bodyPr>
          <a:lstStyle/>
          <a:p>
            <a:r>
              <a:rPr kumimoji="1" lang="ja-JP" altLang="en-US" sz="900">
                <a:latin typeface="+mn-ea"/>
              </a:rPr>
              <a:t>イメージパース</a:t>
            </a:r>
          </a:p>
        </p:txBody>
      </p:sp>
      <p:sp>
        <p:nvSpPr>
          <p:cNvPr id="29" name="テキスト ボックス 28">
            <a:extLst>
              <a:ext uri="{FF2B5EF4-FFF2-40B4-BE49-F238E27FC236}">
                <a16:creationId xmlns:a16="http://schemas.microsoft.com/office/drawing/2014/main" id="{F5B2D30E-2677-4E47-A7EE-94D08DC95EE5}"/>
              </a:ext>
            </a:extLst>
          </p:cNvPr>
          <p:cNvSpPr txBox="1"/>
          <p:nvPr/>
        </p:nvSpPr>
        <p:spPr>
          <a:xfrm>
            <a:off x="2452455" y="7293341"/>
            <a:ext cx="415498" cy="230832"/>
          </a:xfrm>
          <a:prstGeom prst="rect">
            <a:avLst/>
          </a:prstGeom>
          <a:noFill/>
        </p:spPr>
        <p:txBody>
          <a:bodyPr wrap="none" rtlCol="0">
            <a:spAutoFit/>
          </a:bodyPr>
          <a:lstStyle/>
          <a:p>
            <a:r>
              <a:rPr lang="ja-JP" altLang="en-US" sz="900">
                <a:latin typeface="+mn-ea"/>
              </a:rPr>
              <a:t>壁面</a:t>
            </a:r>
            <a:endParaRPr kumimoji="1" lang="ja-JP" altLang="en-US" sz="900">
              <a:latin typeface="+mn-ea"/>
            </a:endParaRPr>
          </a:p>
        </p:txBody>
      </p:sp>
      <p:sp>
        <p:nvSpPr>
          <p:cNvPr id="28" name="テキスト ボックス 27">
            <a:extLst>
              <a:ext uri="{FF2B5EF4-FFF2-40B4-BE49-F238E27FC236}">
                <a16:creationId xmlns:a16="http://schemas.microsoft.com/office/drawing/2014/main" id="{068F0DE6-7E23-E04D-BEE3-AD2DA0688E34}"/>
              </a:ext>
            </a:extLst>
          </p:cNvPr>
          <p:cNvSpPr txBox="1"/>
          <p:nvPr/>
        </p:nvSpPr>
        <p:spPr>
          <a:xfrm>
            <a:off x="3317370" y="7293964"/>
            <a:ext cx="1032655" cy="230832"/>
          </a:xfrm>
          <a:prstGeom prst="rect">
            <a:avLst/>
          </a:prstGeom>
          <a:noFill/>
        </p:spPr>
        <p:txBody>
          <a:bodyPr wrap="none" rtlCol="0">
            <a:spAutoFit/>
          </a:bodyPr>
          <a:lstStyle/>
          <a:p>
            <a:r>
              <a:rPr kumimoji="1" lang="ja-JP" altLang="en-US" sz="900"/>
              <a:t>客席カウンター材</a:t>
            </a:r>
          </a:p>
        </p:txBody>
      </p:sp>
      <p:sp>
        <p:nvSpPr>
          <p:cNvPr id="31" name="テキスト ボックス 30">
            <a:extLst>
              <a:ext uri="{FF2B5EF4-FFF2-40B4-BE49-F238E27FC236}">
                <a16:creationId xmlns:a16="http://schemas.microsoft.com/office/drawing/2014/main" id="{BC3002D0-79BE-4344-B38B-941305E8FF95}"/>
              </a:ext>
            </a:extLst>
          </p:cNvPr>
          <p:cNvSpPr txBox="1"/>
          <p:nvPr/>
        </p:nvSpPr>
        <p:spPr>
          <a:xfrm>
            <a:off x="4481666" y="7293964"/>
            <a:ext cx="1032655" cy="230832"/>
          </a:xfrm>
          <a:prstGeom prst="rect">
            <a:avLst/>
          </a:prstGeom>
          <a:noFill/>
        </p:spPr>
        <p:txBody>
          <a:bodyPr wrap="none" rtlCol="0">
            <a:spAutoFit/>
          </a:bodyPr>
          <a:lstStyle/>
          <a:p>
            <a:r>
              <a:rPr kumimoji="1" lang="ja-JP" altLang="en-US" sz="900"/>
              <a:t>客席カウンター材</a:t>
            </a:r>
          </a:p>
        </p:txBody>
      </p:sp>
      <p:sp>
        <p:nvSpPr>
          <p:cNvPr id="32" name="テキスト ボックス 31">
            <a:extLst>
              <a:ext uri="{FF2B5EF4-FFF2-40B4-BE49-F238E27FC236}">
                <a16:creationId xmlns:a16="http://schemas.microsoft.com/office/drawing/2014/main" id="{A390057A-0E53-C445-B928-2DFA60719F50}"/>
              </a:ext>
            </a:extLst>
          </p:cNvPr>
          <p:cNvSpPr txBox="1"/>
          <p:nvPr/>
        </p:nvSpPr>
        <p:spPr>
          <a:xfrm>
            <a:off x="5645962" y="7293386"/>
            <a:ext cx="994183" cy="230832"/>
          </a:xfrm>
          <a:prstGeom prst="rect">
            <a:avLst/>
          </a:prstGeom>
          <a:noFill/>
        </p:spPr>
        <p:txBody>
          <a:bodyPr wrap="none" rtlCol="0">
            <a:spAutoFit/>
          </a:bodyPr>
          <a:lstStyle/>
          <a:p>
            <a:r>
              <a:rPr lang="en-US" altLang="ja-JP" sz="900" dirty="0"/>
              <a:t>BAR</a:t>
            </a:r>
            <a:r>
              <a:rPr kumimoji="1" lang="ja-JP" altLang="en-US" sz="900"/>
              <a:t>カウンター材</a:t>
            </a:r>
          </a:p>
        </p:txBody>
      </p:sp>
      <p:sp>
        <p:nvSpPr>
          <p:cNvPr id="30" name="テキスト ボックス 29">
            <a:extLst>
              <a:ext uri="{FF2B5EF4-FFF2-40B4-BE49-F238E27FC236}">
                <a16:creationId xmlns:a16="http://schemas.microsoft.com/office/drawing/2014/main" id="{3E4C90FA-C092-2545-97DB-521C0E2F26DE}"/>
              </a:ext>
            </a:extLst>
          </p:cNvPr>
          <p:cNvSpPr txBox="1"/>
          <p:nvPr/>
        </p:nvSpPr>
        <p:spPr>
          <a:xfrm>
            <a:off x="594445" y="8897024"/>
            <a:ext cx="960519" cy="230832"/>
          </a:xfrm>
          <a:prstGeom prst="rect">
            <a:avLst/>
          </a:prstGeom>
          <a:noFill/>
        </p:spPr>
        <p:txBody>
          <a:bodyPr wrap="none" rtlCol="0">
            <a:spAutoFit/>
          </a:bodyPr>
          <a:lstStyle/>
          <a:p>
            <a:r>
              <a:rPr kumimoji="1" lang="ja-JP" altLang="en-US" sz="900"/>
              <a:t>スツール用樽材</a:t>
            </a:r>
          </a:p>
        </p:txBody>
      </p:sp>
      <p:sp>
        <p:nvSpPr>
          <p:cNvPr id="34" name="テキスト ボックス 33">
            <a:extLst>
              <a:ext uri="{FF2B5EF4-FFF2-40B4-BE49-F238E27FC236}">
                <a16:creationId xmlns:a16="http://schemas.microsoft.com/office/drawing/2014/main" id="{70F52A9F-31A9-A84C-BC23-12AA3AE4E665}"/>
              </a:ext>
            </a:extLst>
          </p:cNvPr>
          <p:cNvSpPr txBox="1"/>
          <p:nvPr/>
        </p:nvSpPr>
        <p:spPr>
          <a:xfrm>
            <a:off x="2116234" y="8896836"/>
            <a:ext cx="1104790" cy="230832"/>
          </a:xfrm>
          <a:prstGeom prst="rect">
            <a:avLst/>
          </a:prstGeom>
          <a:noFill/>
        </p:spPr>
        <p:txBody>
          <a:bodyPr wrap="none" rtlCol="0">
            <a:spAutoFit/>
          </a:bodyPr>
          <a:lstStyle/>
          <a:p>
            <a:r>
              <a:rPr kumimoji="1" lang="ja-JP" altLang="en-US" sz="900"/>
              <a:t>スツール・サンプル</a:t>
            </a:r>
          </a:p>
        </p:txBody>
      </p:sp>
      <p:sp>
        <p:nvSpPr>
          <p:cNvPr id="33" name="テキスト ボックス 32">
            <a:extLst>
              <a:ext uri="{FF2B5EF4-FFF2-40B4-BE49-F238E27FC236}">
                <a16:creationId xmlns:a16="http://schemas.microsoft.com/office/drawing/2014/main" id="{403874B3-7F29-194B-9457-462A971DD45A}"/>
              </a:ext>
            </a:extLst>
          </p:cNvPr>
          <p:cNvSpPr txBox="1"/>
          <p:nvPr/>
        </p:nvSpPr>
        <p:spPr>
          <a:xfrm>
            <a:off x="3452823" y="8896836"/>
            <a:ext cx="761747" cy="230832"/>
          </a:xfrm>
          <a:prstGeom prst="rect">
            <a:avLst/>
          </a:prstGeom>
          <a:noFill/>
        </p:spPr>
        <p:txBody>
          <a:bodyPr wrap="none" rtlCol="0">
            <a:spAutoFit/>
          </a:bodyPr>
          <a:lstStyle/>
          <a:p>
            <a:r>
              <a:rPr kumimoji="1" lang="ja-JP" altLang="en-US" sz="900"/>
              <a:t>施工用樽材</a:t>
            </a:r>
          </a:p>
        </p:txBody>
      </p:sp>
      <p:sp>
        <p:nvSpPr>
          <p:cNvPr id="36" name="テキスト ボックス 35">
            <a:extLst>
              <a:ext uri="{FF2B5EF4-FFF2-40B4-BE49-F238E27FC236}">
                <a16:creationId xmlns:a16="http://schemas.microsoft.com/office/drawing/2014/main" id="{63D9AA82-2851-3947-B709-B4C66A917B2B}"/>
              </a:ext>
            </a:extLst>
          </p:cNvPr>
          <p:cNvSpPr txBox="1"/>
          <p:nvPr/>
        </p:nvSpPr>
        <p:spPr>
          <a:xfrm>
            <a:off x="4628868" y="8896836"/>
            <a:ext cx="761747" cy="230832"/>
          </a:xfrm>
          <a:prstGeom prst="rect">
            <a:avLst/>
          </a:prstGeom>
          <a:noFill/>
        </p:spPr>
        <p:txBody>
          <a:bodyPr wrap="none" rtlCol="0">
            <a:spAutoFit/>
          </a:bodyPr>
          <a:lstStyle/>
          <a:p>
            <a:r>
              <a:rPr kumimoji="1" lang="ja-JP" altLang="en-US" sz="900"/>
              <a:t>施工用樽材</a:t>
            </a:r>
          </a:p>
        </p:txBody>
      </p:sp>
      <p:sp>
        <p:nvSpPr>
          <p:cNvPr id="35" name="テキスト ボックス 34">
            <a:extLst>
              <a:ext uri="{FF2B5EF4-FFF2-40B4-BE49-F238E27FC236}">
                <a16:creationId xmlns:a16="http://schemas.microsoft.com/office/drawing/2014/main" id="{BCA6BE74-D56B-014C-B23C-B4BA6A2815DE}"/>
              </a:ext>
            </a:extLst>
          </p:cNvPr>
          <p:cNvSpPr txBox="1"/>
          <p:nvPr/>
        </p:nvSpPr>
        <p:spPr>
          <a:xfrm>
            <a:off x="5667522" y="8896836"/>
            <a:ext cx="1013419" cy="230832"/>
          </a:xfrm>
          <a:prstGeom prst="rect">
            <a:avLst/>
          </a:prstGeom>
          <a:noFill/>
        </p:spPr>
        <p:txBody>
          <a:bodyPr wrap="none" rtlCol="0">
            <a:spAutoFit/>
          </a:bodyPr>
          <a:lstStyle/>
          <a:p>
            <a:r>
              <a:rPr kumimoji="1" lang="ja-JP" altLang="en-US" sz="900"/>
              <a:t>シェアウッズ倉庫</a:t>
            </a:r>
          </a:p>
        </p:txBody>
      </p:sp>
    </p:spTree>
    <p:extLst>
      <p:ext uri="{BB962C8B-B14F-4D97-AF65-F5344CB8AC3E}">
        <p14:creationId xmlns:p14="http://schemas.microsoft.com/office/powerpoint/2010/main" val="2045954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0" name="図 3" descr="スクリーンショット 2013-06-28 18.04.26.png"/>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6389688" y="4142940"/>
            <a:ext cx="468312" cy="117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正方形/長方形 2">
            <a:extLst>
              <a:ext uri="{FF2B5EF4-FFF2-40B4-BE49-F238E27FC236}">
                <a16:creationId xmlns:a16="http://schemas.microsoft.com/office/drawing/2014/main" id="{89100471-AC5D-C944-9BCA-BF53BA109B3A}"/>
              </a:ext>
            </a:extLst>
          </p:cNvPr>
          <p:cNvSpPr/>
          <p:nvPr/>
        </p:nvSpPr>
        <p:spPr>
          <a:xfrm>
            <a:off x="0" y="342615"/>
            <a:ext cx="6858000" cy="295722"/>
          </a:xfrm>
          <a:prstGeom prst="rect">
            <a:avLst/>
          </a:prstGeom>
        </p:spPr>
        <p:txBody>
          <a:bodyPr wrap="square">
            <a:spAutoFit/>
          </a:bodyPr>
          <a:lstStyle/>
          <a:p>
            <a:pPr algn="ctr">
              <a:lnSpc>
                <a:spcPts val="1800"/>
              </a:lnSpc>
              <a:spcAft>
                <a:spcPts val="600"/>
              </a:spcAft>
            </a:pPr>
            <a:r>
              <a:rPr lang="ja-JP" altLang="ja-JP" sz="1100">
                <a:solidFill>
                  <a:srgbClr val="FF0000"/>
                </a:solidFill>
                <a:latin typeface="+mn-ea"/>
                <a:cs typeface="Times New Roman" panose="02020603050405020304" pitchFamily="18" charset="0"/>
              </a:rPr>
              <a:t>◆</a:t>
            </a:r>
            <a:r>
              <a:rPr lang="en-US" altLang="ja-JP" sz="1400" dirty="0">
                <a:latin typeface="+mn-ea"/>
                <a:cs typeface="Times New Roman" panose="02020603050405020304" pitchFamily="18" charset="0"/>
              </a:rPr>
              <a:t>SAKE TARU LOUNGE Menu</a:t>
            </a:r>
            <a:r>
              <a:rPr lang="ja-JP" altLang="ja-JP" sz="1100">
                <a:solidFill>
                  <a:srgbClr val="FF0000"/>
                </a:solidFill>
                <a:latin typeface="+mn-ea"/>
                <a:cs typeface="Times New Roman" panose="02020603050405020304" pitchFamily="18" charset="0"/>
              </a:rPr>
              <a:t>◆</a:t>
            </a:r>
            <a:endParaRPr lang="en-US" altLang="ja-JP" sz="1100" dirty="0">
              <a:solidFill>
                <a:srgbClr val="FF0000"/>
              </a:solidFill>
              <a:latin typeface="+mn-ea"/>
              <a:cs typeface="Times New Roman" panose="02020603050405020304" pitchFamily="18" charset="0"/>
            </a:endParaRPr>
          </a:p>
        </p:txBody>
      </p:sp>
      <p:sp>
        <p:nvSpPr>
          <p:cNvPr id="7" name="正方形/長方形 6">
            <a:extLst>
              <a:ext uri="{FF2B5EF4-FFF2-40B4-BE49-F238E27FC236}">
                <a16:creationId xmlns:a16="http://schemas.microsoft.com/office/drawing/2014/main" id="{FFD1BCB3-3138-3D41-93A9-BFEF0C50A314}"/>
              </a:ext>
            </a:extLst>
          </p:cNvPr>
          <p:cNvSpPr/>
          <p:nvPr/>
        </p:nvSpPr>
        <p:spPr>
          <a:xfrm>
            <a:off x="494431" y="706571"/>
            <a:ext cx="5895257" cy="5709255"/>
          </a:xfrm>
          <a:prstGeom prst="rect">
            <a:avLst/>
          </a:prstGeom>
        </p:spPr>
        <p:txBody>
          <a:bodyPr wrap="square">
            <a:spAutoFit/>
          </a:bodyPr>
          <a:lstStyle/>
          <a:p>
            <a:r>
              <a:rPr lang="ja-JP" altLang="ja-JP" sz="1400"/>
              <a:t>アルコール</a:t>
            </a:r>
          </a:p>
          <a:p>
            <a:r>
              <a:rPr lang="ja-JP" altLang="ja-JP" sz="900"/>
              <a:t>　</a:t>
            </a:r>
            <a:r>
              <a:rPr lang="ja-JP" altLang="ja-JP" sz="1200"/>
              <a:t>日本酒</a:t>
            </a:r>
          </a:p>
          <a:p>
            <a:r>
              <a:rPr lang="ja-JP" altLang="en-US" sz="900"/>
              <a:t>　</a:t>
            </a:r>
            <a:r>
              <a:rPr lang="ja-JP" altLang="ja-JP" sz="900"/>
              <a:t>日本一の酒処</a:t>
            </a:r>
            <a:r>
              <a:rPr lang="en-US" altLang="ja-JP" sz="900" dirty="0"/>
              <a:t>”</a:t>
            </a:r>
            <a:r>
              <a:rPr lang="ja-JP" altLang="ja-JP" sz="900"/>
              <a:t>灘五郷</a:t>
            </a:r>
            <a:r>
              <a:rPr lang="en-US" altLang="ja-JP" sz="900" dirty="0"/>
              <a:t>”</a:t>
            </a:r>
            <a:r>
              <a:rPr lang="ja-JP" altLang="ja-JP" sz="900"/>
              <a:t>の全蔵の日本酒を取り扱います。</a:t>
            </a:r>
          </a:p>
          <a:p>
            <a:r>
              <a:rPr lang="ja-JP" altLang="ja-JP" sz="900"/>
              <a:t>　</a:t>
            </a:r>
            <a:endParaRPr lang="en-US" altLang="ja-JP" sz="900" dirty="0"/>
          </a:p>
          <a:p>
            <a:r>
              <a:rPr lang="ja-JP" altLang="en-US" sz="900"/>
              <a:t>　</a:t>
            </a:r>
            <a:r>
              <a:rPr lang="ja-JP" altLang="ja-JP" sz="1200"/>
              <a:t>ナイトロ </a:t>
            </a:r>
            <a:r>
              <a:rPr lang="ja-JP" altLang="en-US" sz="1200"/>
              <a:t>・</a:t>
            </a:r>
            <a:r>
              <a:rPr lang="ja-JP" altLang="ja-JP" sz="1200"/>
              <a:t>サケ </a:t>
            </a:r>
            <a:r>
              <a:rPr lang="ja-JP" altLang="en-US" sz="1200"/>
              <a:t>・</a:t>
            </a:r>
            <a:r>
              <a:rPr lang="ja-JP" altLang="ja-JP" sz="1200"/>
              <a:t>サーバー</a:t>
            </a:r>
            <a:endParaRPr lang="en-US" altLang="ja-JP" sz="1200" dirty="0"/>
          </a:p>
          <a:p>
            <a:r>
              <a:rPr lang="ja-JP" altLang="en-US" sz="900"/>
              <a:t>　</a:t>
            </a:r>
            <a:r>
              <a:rPr lang="ja-JP" altLang="ja-JP" sz="900"/>
              <a:t>日本酒を、窒素ガス（</a:t>
            </a:r>
            <a:r>
              <a:rPr lang="en-US" altLang="ja-JP" sz="900" dirty="0"/>
              <a:t>Nitrogen/</a:t>
            </a:r>
            <a:r>
              <a:rPr lang="ja-JP" altLang="ja-JP" sz="900"/>
              <a:t>ナイトロジェン）を充填しながら専用のサーバーから注ぐこれまでにないスタイルの日本</a:t>
            </a:r>
            <a:endParaRPr lang="en-US" altLang="ja-JP" sz="900" dirty="0"/>
          </a:p>
          <a:p>
            <a:r>
              <a:rPr lang="ja-JP" altLang="en-US" sz="900"/>
              <a:t>　</a:t>
            </a:r>
            <a:r>
              <a:rPr lang="ja-JP" altLang="ja-JP" sz="900"/>
              <a:t>酒です。</a:t>
            </a:r>
            <a:r>
              <a:rPr lang="en-US" altLang="ja-JP" sz="900" dirty="0"/>
              <a:t>(</a:t>
            </a:r>
            <a:r>
              <a:rPr lang="ja-JP" altLang="ja-JP" sz="900"/>
              <a:t>世界初となるナイトロ</a:t>
            </a:r>
            <a:r>
              <a:rPr lang="ja-JP" altLang="en-US" sz="900"/>
              <a:t>・</a:t>
            </a:r>
            <a:r>
              <a:rPr lang="ja-JP" altLang="ja-JP" sz="900"/>
              <a:t>サケ</a:t>
            </a:r>
            <a:r>
              <a:rPr lang="ja-JP" altLang="en-US" sz="900"/>
              <a:t>・</a:t>
            </a:r>
            <a:r>
              <a:rPr lang="ja-JP" altLang="ja-JP" sz="900"/>
              <a:t>サーバーです</a:t>
            </a:r>
            <a:r>
              <a:rPr lang="en-US" altLang="ja-JP" sz="900" dirty="0"/>
              <a:t>)</a:t>
            </a:r>
            <a:endParaRPr lang="ja-JP" altLang="ja-JP" sz="900"/>
          </a:p>
          <a:p>
            <a:endParaRPr lang="en-US" altLang="ja-JP" sz="900" dirty="0"/>
          </a:p>
          <a:p>
            <a:r>
              <a:rPr lang="ja-JP" altLang="en-US" sz="900"/>
              <a:t>　</a:t>
            </a:r>
            <a:r>
              <a:rPr lang="ja-JP" altLang="ja-JP" sz="1200"/>
              <a:t>日本酒カクテル</a:t>
            </a:r>
            <a:endParaRPr lang="en-US" altLang="ja-JP" sz="1200" dirty="0"/>
          </a:p>
          <a:p>
            <a:r>
              <a:rPr lang="ja-JP" altLang="en-US" sz="900"/>
              <a:t>　</a:t>
            </a:r>
            <a:r>
              <a:rPr lang="ja-JP" altLang="ja-JP" sz="900"/>
              <a:t>シーズン毎に様々なカクテルをご用意致します。</a:t>
            </a:r>
            <a:r>
              <a:rPr lang="en-US" altLang="ja-JP" sz="900" dirty="0"/>
              <a:t>(</a:t>
            </a:r>
            <a:r>
              <a:rPr lang="ja-JP" altLang="ja-JP" sz="900"/>
              <a:t>老舗バーとのコラボレーションも企画中</a:t>
            </a:r>
            <a:r>
              <a:rPr lang="en-US" altLang="ja-JP" sz="900" dirty="0"/>
              <a:t>)</a:t>
            </a:r>
            <a:endParaRPr lang="ja-JP" altLang="ja-JP" sz="900"/>
          </a:p>
          <a:p>
            <a:endParaRPr lang="en-US" altLang="ja-JP" sz="1400" dirty="0"/>
          </a:p>
          <a:p>
            <a:r>
              <a:rPr lang="ja-JP" altLang="ja-JP" sz="1400"/>
              <a:t>ノンアルコール</a:t>
            </a:r>
          </a:p>
          <a:p>
            <a:r>
              <a:rPr lang="ja-JP" altLang="en-US" sz="900"/>
              <a:t>　</a:t>
            </a:r>
            <a:r>
              <a:rPr lang="ja-JP" altLang="ja-JP" sz="1200"/>
              <a:t>甘酒シェイク</a:t>
            </a:r>
          </a:p>
          <a:p>
            <a:r>
              <a:rPr lang="ja-JP" altLang="ja-JP" sz="900"/>
              <a:t>　甘酒のみを使用したシェイクにホワイトパールタピオカをトッピングしています。</a:t>
            </a:r>
            <a:endParaRPr lang="en-US" altLang="ja-JP" sz="900" dirty="0"/>
          </a:p>
          <a:p>
            <a:endParaRPr lang="ja-JP" altLang="ja-JP" sz="900"/>
          </a:p>
          <a:p>
            <a:r>
              <a:rPr lang="ja-JP" altLang="ja-JP" sz="900"/>
              <a:t>　</a:t>
            </a:r>
            <a:r>
              <a:rPr lang="ja-JP" altLang="ja-JP" sz="1200"/>
              <a:t>甘酒</a:t>
            </a:r>
            <a:endParaRPr lang="en-US" altLang="ja-JP" sz="1200" dirty="0"/>
          </a:p>
          <a:p>
            <a:r>
              <a:rPr lang="ja-JP" altLang="en-US" sz="900"/>
              <a:t>　</a:t>
            </a:r>
            <a:r>
              <a:rPr lang="ja-JP" altLang="ja-JP" sz="900"/>
              <a:t>灘五郷の酒蔵の甘酒をご用意致します。</a:t>
            </a:r>
            <a:endParaRPr lang="en-US" altLang="ja-JP" sz="900" dirty="0"/>
          </a:p>
          <a:p>
            <a:r>
              <a:rPr lang="ja-JP" altLang="en-US" sz="900"/>
              <a:t>　</a:t>
            </a:r>
            <a:endParaRPr lang="en-US" altLang="ja-JP" sz="900" dirty="0"/>
          </a:p>
          <a:p>
            <a:r>
              <a:rPr lang="ja-JP" altLang="en-US" sz="900"/>
              <a:t>　</a:t>
            </a:r>
            <a:r>
              <a:rPr lang="ja-JP" altLang="ja-JP" sz="1200"/>
              <a:t>ミネラルウォーター</a:t>
            </a:r>
            <a:endParaRPr lang="en-US" altLang="ja-JP" sz="1200" dirty="0"/>
          </a:p>
          <a:p>
            <a:r>
              <a:rPr lang="ja-JP" altLang="en-US" sz="900"/>
              <a:t>　</a:t>
            </a:r>
            <a:r>
              <a:rPr lang="ja-JP" altLang="ja-JP" sz="900"/>
              <a:t>ポートタワーの形のボトルに日本の水百選に選ばれた布引の水をご用意致します。</a:t>
            </a:r>
          </a:p>
          <a:p>
            <a:r>
              <a:rPr lang="en-US" altLang="ja-JP" sz="900" dirty="0"/>
              <a:t> </a:t>
            </a:r>
            <a:endParaRPr lang="ja-JP" altLang="ja-JP" sz="900"/>
          </a:p>
          <a:p>
            <a:r>
              <a:rPr lang="ja-JP" altLang="ja-JP" sz="1400"/>
              <a:t>食事</a:t>
            </a:r>
            <a:endParaRPr lang="en-US" altLang="ja-JP" sz="1400" dirty="0"/>
          </a:p>
          <a:p>
            <a:r>
              <a:rPr lang="ja-JP" altLang="en-US" sz="900"/>
              <a:t>　</a:t>
            </a:r>
            <a:r>
              <a:rPr lang="ja-JP" altLang="ja-JP" sz="1200"/>
              <a:t>チョコレート</a:t>
            </a:r>
            <a:endParaRPr lang="en-US" altLang="ja-JP" sz="1200" dirty="0"/>
          </a:p>
          <a:p>
            <a:r>
              <a:rPr lang="ja-JP" altLang="en-US" sz="900"/>
              <a:t>　</a:t>
            </a:r>
            <a:r>
              <a:rPr lang="ja-JP" altLang="ja-JP" sz="900"/>
              <a:t>新進気鋭のショコラティエ</a:t>
            </a:r>
            <a:r>
              <a:rPr lang="en-US" altLang="ja-JP" sz="900" dirty="0"/>
              <a:t>”JHOICE”</a:t>
            </a:r>
            <a:r>
              <a:rPr lang="ja-JP" altLang="ja-JP" sz="900"/>
              <a:t>の丈池氏が</a:t>
            </a:r>
            <a:r>
              <a:rPr lang="en-US" altLang="ja-JP" sz="900" dirty="0"/>
              <a:t>SAKE TARU LOUNGE</a:t>
            </a:r>
            <a:r>
              <a:rPr lang="ja-JP" altLang="ja-JP" sz="900"/>
              <a:t>オリジナルで日本酒との相性抜群のチョコレート</a:t>
            </a:r>
            <a:endParaRPr lang="en-US" altLang="ja-JP" sz="900" dirty="0"/>
          </a:p>
          <a:p>
            <a:r>
              <a:rPr lang="ja-JP" altLang="en-US" sz="900"/>
              <a:t>　</a:t>
            </a:r>
            <a:r>
              <a:rPr lang="ja-JP" altLang="ja-JP" sz="900"/>
              <a:t>を３種類作って頂きました。</a:t>
            </a:r>
          </a:p>
          <a:p>
            <a:r>
              <a:rPr lang="ja-JP" altLang="ja-JP" sz="900"/>
              <a:t>　</a:t>
            </a:r>
            <a:endParaRPr lang="en-US" altLang="ja-JP" sz="900" dirty="0"/>
          </a:p>
          <a:p>
            <a:r>
              <a:rPr lang="ja-JP" altLang="en-US" sz="900"/>
              <a:t>　</a:t>
            </a:r>
            <a:r>
              <a:rPr lang="ja-JP" altLang="ja-JP" sz="1200"/>
              <a:t>チーズ</a:t>
            </a:r>
            <a:endParaRPr lang="en-US" altLang="ja-JP" sz="1200" dirty="0"/>
          </a:p>
          <a:p>
            <a:r>
              <a:rPr lang="ja-JP" altLang="en-US" sz="900">
                <a:latin typeface="+mn-ea"/>
              </a:rPr>
              <a:t>　チーズとワインのセレクトショップ</a:t>
            </a:r>
            <a:r>
              <a:rPr lang="en-US" altLang="ja-JP" sz="900" dirty="0">
                <a:latin typeface="+mn-ea"/>
              </a:rPr>
              <a:t>”</a:t>
            </a:r>
            <a:r>
              <a:rPr lang="ja-JP" altLang="en-US" sz="900">
                <a:latin typeface="+mn-ea"/>
              </a:rPr>
              <a:t>ランス</a:t>
            </a:r>
            <a:r>
              <a:rPr lang="en-US" altLang="ja-JP" sz="900" dirty="0">
                <a:latin typeface="+mn-ea"/>
              </a:rPr>
              <a:t>”</a:t>
            </a:r>
            <a:r>
              <a:rPr lang="ja-JP" altLang="en-US" sz="900">
                <a:latin typeface="+mn-ea"/>
              </a:rPr>
              <a:t>の店主・福田友一さんが厳選したオリジナルのチーズを取り扱います。</a:t>
            </a:r>
            <a:endParaRPr lang="en-US" altLang="ja-JP" sz="900" dirty="0">
              <a:latin typeface="+mn-ea"/>
            </a:endParaRPr>
          </a:p>
          <a:p>
            <a:endParaRPr lang="en-US" altLang="ja-JP" sz="900" dirty="0">
              <a:latin typeface="+mn-ea"/>
            </a:endParaRPr>
          </a:p>
          <a:p>
            <a:r>
              <a:rPr lang="ja-JP" altLang="en-US" sz="900">
                <a:latin typeface="+mn-ea"/>
              </a:rPr>
              <a:t>　</a:t>
            </a:r>
            <a:r>
              <a:rPr lang="ja-JP" altLang="en-US" sz="1200">
                <a:latin typeface="+mn-ea"/>
              </a:rPr>
              <a:t>甲南漬</a:t>
            </a:r>
            <a:endParaRPr lang="en-US" altLang="ja-JP" sz="1200" dirty="0"/>
          </a:p>
          <a:p>
            <a:r>
              <a:rPr lang="ja-JP" altLang="en-US" sz="900">
                <a:latin typeface="+mn-ea"/>
              </a:rPr>
              <a:t>　灘五郷が誇る</a:t>
            </a:r>
            <a:r>
              <a:rPr lang="ja-JP" altLang="en-US" sz="900"/>
              <a:t>名産品、甲南漬を取り扱います。</a:t>
            </a:r>
            <a:endParaRPr lang="en-US" altLang="ja-JP" sz="900" dirty="0"/>
          </a:p>
          <a:p>
            <a:endParaRPr lang="en-US" altLang="ja-JP" sz="900" dirty="0"/>
          </a:p>
          <a:p>
            <a:r>
              <a:rPr lang="ja-JP" altLang="en-US" sz="900"/>
              <a:t>　</a:t>
            </a:r>
            <a:r>
              <a:rPr lang="ja-JP" altLang="ja-JP" sz="1200"/>
              <a:t>週替わりのお惣菜</a:t>
            </a:r>
            <a:endParaRPr lang="en-US" altLang="ja-JP" sz="1200" dirty="0"/>
          </a:p>
          <a:p>
            <a:r>
              <a:rPr lang="ja-JP" altLang="en-US" sz="900"/>
              <a:t>　</a:t>
            </a:r>
            <a:r>
              <a:rPr lang="ja-JP" altLang="ja-JP" sz="900"/>
              <a:t>週替わりで神戸の飲食店のお惣菜やおつまみを日本酒だから和食という固定概念にとらわれず様々なジャンルを</a:t>
            </a:r>
            <a:endParaRPr lang="en-US" altLang="ja-JP" sz="900" dirty="0"/>
          </a:p>
          <a:p>
            <a:r>
              <a:rPr lang="ja-JP" altLang="en-US" sz="900"/>
              <a:t>　</a:t>
            </a:r>
            <a:r>
              <a:rPr lang="ja-JP" altLang="ja-JP" sz="900"/>
              <a:t>セレクトします。 </a:t>
            </a:r>
            <a:endParaRPr lang="en-US" altLang="ja-JP" sz="900" dirty="0">
              <a:latin typeface="+mn-ea"/>
            </a:endParaRPr>
          </a:p>
        </p:txBody>
      </p:sp>
      <p:sp>
        <p:nvSpPr>
          <p:cNvPr id="2" name="テキスト ボックス 1">
            <a:extLst>
              <a:ext uri="{FF2B5EF4-FFF2-40B4-BE49-F238E27FC236}">
                <a16:creationId xmlns:a16="http://schemas.microsoft.com/office/drawing/2014/main" id="{1928B2D2-3874-804D-90F6-D2E620CB02E9}"/>
              </a:ext>
            </a:extLst>
          </p:cNvPr>
          <p:cNvSpPr txBox="1"/>
          <p:nvPr/>
        </p:nvSpPr>
        <p:spPr>
          <a:xfrm>
            <a:off x="821790" y="6752519"/>
            <a:ext cx="5240537" cy="2062103"/>
          </a:xfrm>
          <a:prstGeom prst="rect">
            <a:avLst/>
          </a:prstGeom>
          <a:noFill/>
          <a:ln w="31750" cmpd="dbl">
            <a:solidFill>
              <a:srgbClr val="FF0000"/>
            </a:solidFill>
          </a:ln>
        </p:spPr>
        <p:txBody>
          <a:bodyPr wrap="none" rtlCol="0">
            <a:spAutoFit/>
          </a:bodyPr>
          <a:lstStyle/>
          <a:p>
            <a:pPr algn="ctr" fontAlgn="auto"/>
            <a:r>
              <a:rPr lang="en-US" altLang="ja-JP" sz="900" dirty="0">
                <a:latin typeface="+mj-ea"/>
                <a:ea typeface="+mj-ea"/>
              </a:rPr>
              <a:t> </a:t>
            </a:r>
          </a:p>
          <a:p>
            <a:pPr algn="ctr" fontAlgn="auto"/>
            <a:r>
              <a:rPr lang="ja-JP" altLang="ja-JP" sz="900">
                <a:latin typeface="+mj-ea"/>
                <a:ea typeface="+mj-ea"/>
              </a:rPr>
              <a:t>◆オープン日◆　</a:t>
            </a:r>
            <a:endParaRPr lang="en-US" altLang="ja-JP" sz="900" dirty="0">
              <a:latin typeface="+mj-ea"/>
              <a:ea typeface="+mj-ea"/>
            </a:endParaRPr>
          </a:p>
          <a:p>
            <a:pPr algn="ctr" fontAlgn="auto"/>
            <a:r>
              <a:rPr lang="ja-JP" altLang="ja-JP" sz="900">
                <a:latin typeface="+mj-ea"/>
                <a:ea typeface="+mj-ea"/>
              </a:rPr>
              <a:t>令和元年</a:t>
            </a:r>
            <a:r>
              <a:rPr lang="en-US" altLang="ja-JP" sz="900" dirty="0">
                <a:latin typeface="+mj-ea"/>
                <a:ea typeface="+mj-ea"/>
              </a:rPr>
              <a:t>6</a:t>
            </a:r>
            <a:r>
              <a:rPr lang="ja-JP" altLang="ja-JP" sz="900">
                <a:latin typeface="+mj-ea"/>
                <a:ea typeface="+mj-ea"/>
              </a:rPr>
              <a:t>月</a:t>
            </a:r>
            <a:r>
              <a:rPr lang="en-US" altLang="ja-JP" sz="900" dirty="0">
                <a:latin typeface="+mj-ea"/>
                <a:ea typeface="+mj-ea"/>
              </a:rPr>
              <a:t>1</a:t>
            </a:r>
            <a:r>
              <a:rPr lang="ja-JP" altLang="ja-JP" sz="900">
                <a:latin typeface="+mj-ea"/>
                <a:ea typeface="+mj-ea"/>
              </a:rPr>
              <a:t>日（土曜）</a:t>
            </a:r>
            <a:r>
              <a:rPr lang="en-US" altLang="ja-JP" sz="900" dirty="0">
                <a:latin typeface="+mj-ea"/>
                <a:ea typeface="+mj-ea"/>
              </a:rPr>
              <a:t>12:00</a:t>
            </a:r>
            <a:endParaRPr lang="ja-JP" altLang="ja-JP" sz="900">
              <a:latin typeface="+mj-ea"/>
              <a:ea typeface="+mj-ea"/>
            </a:endParaRPr>
          </a:p>
          <a:p>
            <a:pPr algn="ctr"/>
            <a:r>
              <a:rPr lang="en-US" altLang="ja-JP" sz="900" dirty="0">
                <a:latin typeface="+mj-ea"/>
                <a:ea typeface="+mj-ea"/>
              </a:rPr>
              <a:t> </a:t>
            </a:r>
            <a:endParaRPr lang="ja-JP" altLang="ja-JP" sz="900">
              <a:latin typeface="+mj-ea"/>
              <a:ea typeface="+mj-ea"/>
            </a:endParaRPr>
          </a:p>
          <a:p>
            <a:pPr algn="ctr"/>
            <a:r>
              <a:rPr lang="ja-JP" altLang="ja-JP" sz="900">
                <a:latin typeface="+mj-ea"/>
                <a:ea typeface="+mj-ea"/>
              </a:rPr>
              <a:t>◆</a:t>
            </a:r>
            <a:r>
              <a:rPr lang="ja-JP" altLang="en-US" sz="900">
                <a:latin typeface="+mj-ea"/>
                <a:ea typeface="+mj-ea"/>
              </a:rPr>
              <a:t>通常</a:t>
            </a:r>
            <a:r>
              <a:rPr lang="ja-JP" altLang="ja-JP" sz="900">
                <a:latin typeface="+mj-ea"/>
                <a:ea typeface="+mj-ea"/>
              </a:rPr>
              <a:t>営業時間◆　</a:t>
            </a:r>
            <a:endParaRPr lang="en-US" altLang="ja-JP" sz="900" dirty="0">
              <a:latin typeface="+mj-ea"/>
              <a:ea typeface="+mj-ea"/>
            </a:endParaRPr>
          </a:p>
          <a:p>
            <a:pPr algn="ctr"/>
            <a:r>
              <a:rPr lang="en-US" altLang="ja-JP" sz="900" dirty="0">
                <a:latin typeface="+mj-ea"/>
                <a:ea typeface="+mj-ea"/>
              </a:rPr>
              <a:t>6</a:t>
            </a:r>
            <a:r>
              <a:rPr lang="ja-JP" altLang="ja-JP" sz="900">
                <a:latin typeface="+mj-ea"/>
                <a:ea typeface="+mj-ea"/>
              </a:rPr>
              <a:t>月～</a:t>
            </a:r>
            <a:r>
              <a:rPr lang="en-US" altLang="ja-JP" sz="900" dirty="0">
                <a:latin typeface="+mj-ea"/>
                <a:ea typeface="+mj-ea"/>
              </a:rPr>
              <a:t>11</a:t>
            </a:r>
            <a:r>
              <a:rPr lang="ja-JP" altLang="ja-JP" sz="900">
                <a:latin typeface="+mj-ea"/>
                <a:ea typeface="+mj-ea"/>
              </a:rPr>
              <a:t>月・</a:t>
            </a:r>
            <a:r>
              <a:rPr lang="en-US" altLang="ja-JP" sz="900" dirty="0">
                <a:latin typeface="+mj-ea"/>
                <a:ea typeface="+mj-ea"/>
              </a:rPr>
              <a:t>3</a:t>
            </a:r>
            <a:r>
              <a:rPr lang="ja-JP" altLang="ja-JP" sz="900">
                <a:latin typeface="+mj-ea"/>
                <a:ea typeface="+mj-ea"/>
              </a:rPr>
              <a:t>月</a:t>
            </a:r>
            <a:r>
              <a:rPr lang="en-US" altLang="ja-JP" sz="900" dirty="0">
                <a:latin typeface="+mj-ea"/>
                <a:ea typeface="+mj-ea"/>
              </a:rPr>
              <a:t> 10:00</a:t>
            </a:r>
            <a:r>
              <a:rPr lang="ja-JP" altLang="ja-JP" sz="900">
                <a:latin typeface="+mj-ea"/>
                <a:ea typeface="+mj-ea"/>
              </a:rPr>
              <a:t>～</a:t>
            </a:r>
            <a:r>
              <a:rPr lang="en-US" altLang="ja-JP" sz="900" dirty="0">
                <a:latin typeface="+mj-ea"/>
                <a:ea typeface="+mj-ea"/>
              </a:rPr>
              <a:t>21:00(</a:t>
            </a:r>
            <a:r>
              <a:rPr lang="ja-JP" altLang="ja-JP" sz="900">
                <a:latin typeface="+mj-ea"/>
                <a:ea typeface="+mj-ea"/>
              </a:rPr>
              <a:t>ラストオーダー　</a:t>
            </a:r>
            <a:r>
              <a:rPr lang="en-US" altLang="ja-JP" sz="900" dirty="0">
                <a:latin typeface="+mj-ea"/>
                <a:ea typeface="+mj-ea"/>
              </a:rPr>
              <a:t>20:30)</a:t>
            </a:r>
            <a:r>
              <a:rPr lang="ja-JP" altLang="ja-JP" sz="900">
                <a:latin typeface="+mj-ea"/>
                <a:ea typeface="+mj-ea"/>
              </a:rPr>
              <a:t>　</a:t>
            </a:r>
            <a:r>
              <a:rPr lang="en-US" altLang="ja-JP" sz="900" dirty="0">
                <a:latin typeface="+mj-ea"/>
                <a:ea typeface="+mj-ea"/>
              </a:rPr>
              <a:t>/ </a:t>
            </a:r>
            <a:r>
              <a:rPr lang="ja-JP" altLang="ja-JP" sz="900">
                <a:latin typeface="+mj-ea"/>
                <a:ea typeface="+mj-ea"/>
              </a:rPr>
              <a:t>　</a:t>
            </a:r>
            <a:r>
              <a:rPr lang="en-US" altLang="ja-JP" sz="900" dirty="0">
                <a:latin typeface="+mj-ea"/>
                <a:ea typeface="+mj-ea"/>
              </a:rPr>
              <a:t>12</a:t>
            </a:r>
            <a:r>
              <a:rPr lang="ja-JP" altLang="ja-JP" sz="900">
                <a:latin typeface="+mj-ea"/>
                <a:ea typeface="+mj-ea"/>
              </a:rPr>
              <a:t>月～</a:t>
            </a:r>
            <a:r>
              <a:rPr lang="en-US" altLang="ja-JP" sz="900" dirty="0">
                <a:latin typeface="+mj-ea"/>
                <a:ea typeface="+mj-ea"/>
              </a:rPr>
              <a:t>2</a:t>
            </a:r>
            <a:r>
              <a:rPr lang="ja-JP" altLang="ja-JP" sz="900">
                <a:latin typeface="+mj-ea"/>
                <a:ea typeface="+mj-ea"/>
              </a:rPr>
              <a:t>月</a:t>
            </a:r>
            <a:r>
              <a:rPr lang="en-US" altLang="ja-JP" sz="900" dirty="0">
                <a:latin typeface="+mj-ea"/>
                <a:ea typeface="+mj-ea"/>
              </a:rPr>
              <a:t> 10:00</a:t>
            </a:r>
            <a:r>
              <a:rPr lang="ja-JP" altLang="ja-JP" sz="900">
                <a:latin typeface="+mj-ea"/>
                <a:ea typeface="+mj-ea"/>
              </a:rPr>
              <a:t>～</a:t>
            </a:r>
            <a:r>
              <a:rPr lang="en-US" altLang="ja-JP" sz="900" dirty="0">
                <a:latin typeface="+mj-ea"/>
                <a:ea typeface="+mj-ea"/>
              </a:rPr>
              <a:t>19:00(</a:t>
            </a:r>
            <a:r>
              <a:rPr lang="ja-JP" altLang="ja-JP" sz="900">
                <a:latin typeface="+mj-ea"/>
                <a:ea typeface="+mj-ea"/>
              </a:rPr>
              <a:t>ラストオーダー　</a:t>
            </a:r>
            <a:r>
              <a:rPr lang="en-US" altLang="ja-JP" sz="900" dirty="0">
                <a:latin typeface="+mj-ea"/>
                <a:ea typeface="+mj-ea"/>
              </a:rPr>
              <a:t>18:30)</a:t>
            </a:r>
          </a:p>
          <a:p>
            <a:pPr algn="ctr"/>
            <a:endParaRPr lang="ja-JP" altLang="ja-JP" sz="900">
              <a:latin typeface="+mj-ea"/>
              <a:ea typeface="+mj-ea"/>
            </a:endParaRPr>
          </a:p>
          <a:p>
            <a:pPr algn="ctr"/>
            <a:r>
              <a:rPr lang="ja-JP" altLang="ja-JP" sz="900">
                <a:latin typeface="+mj-ea"/>
                <a:ea typeface="+mj-ea"/>
              </a:rPr>
              <a:t>◆　場　　所　◆　</a:t>
            </a:r>
            <a:endParaRPr lang="en-US" altLang="ja-JP" sz="900" dirty="0">
              <a:latin typeface="+mj-ea"/>
              <a:ea typeface="+mj-ea"/>
            </a:endParaRPr>
          </a:p>
          <a:p>
            <a:pPr algn="ctr"/>
            <a:r>
              <a:rPr lang="ja-JP" altLang="ja-JP" sz="900">
                <a:latin typeface="+mj-ea"/>
                <a:ea typeface="+mj-ea"/>
              </a:rPr>
              <a:t>神戸ポートタワー展望３階回転フロア　</a:t>
            </a:r>
          </a:p>
          <a:p>
            <a:pPr algn="ctr"/>
            <a:r>
              <a:rPr lang="ja-JP" altLang="ja-JP" sz="900">
                <a:latin typeface="+mj-ea"/>
                <a:ea typeface="+mj-ea"/>
              </a:rPr>
              <a:t>※展望階へはタワー入場料が必要です。</a:t>
            </a:r>
            <a:endParaRPr lang="en-US" altLang="ja-JP" sz="900" dirty="0">
              <a:latin typeface="+mj-ea"/>
              <a:ea typeface="+mj-ea"/>
            </a:endParaRPr>
          </a:p>
          <a:p>
            <a:pPr algn="ctr"/>
            <a:endParaRPr lang="en-US" altLang="ja-JP" sz="900" dirty="0">
              <a:latin typeface="+mj-ea"/>
              <a:ea typeface="+mj-ea"/>
            </a:endParaRPr>
          </a:p>
          <a:p>
            <a:pPr algn="ctr"/>
            <a:r>
              <a:rPr lang="ja-JP" altLang="ja-JP" sz="900">
                <a:latin typeface="+mj-ea"/>
                <a:ea typeface="+mj-ea"/>
              </a:rPr>
              <a:t>◆　</a:t>
            </a:r>
            <a:r>
              <a:rPr lang="ja-JP" altLang="en-US" sz="900">
                <a:latin typeface="+mj-ea"/>
                <a:ea typeface="+mj-ea"/>
              </a:rPr>
              <a:t>ホームページ</a:t>
            </a:r>
            <a:r>
              <a:rPr lang="ja-JP" altLang="ja-JP" sz="900">
                <a:latin typeface="+mj-ea"/>
                <a:ea typeface="+mj-ea"/>
              </a:rPr>
              <a:t>　◆</a:t>
            </a:r>
            <a:endParaRPr lang="en-US" altLang="ja-JP" sz="900" dirty="0">
              <a:latin typeface="+mj-ea"/>
              <a:ea typeface="+mj-ea"/>
            </a:endParaRPr>
          </a:p>
          <a:p>
            <a:pPr algn="ctr"/>
            <a:r>
              <a:rPr lang="en-US" altLang="ja-JP" sz="1100" dirty="0">
                <a:latin typeface="+mj-ea"/>
                <a:ea typeface="+mj-ea"/>
                <a:hlinkClick r:id="rId3"/>
              </a:rPr>
              <a:t>https://saketaru-lounge.storeinfo.jp/</a:t>
            </a:r>
            <a:endParaRPr lang="en-US" altLang="ja-JP" sz="1100" dirty="0">
              <a:latin typeface="+mj-ea"/>
              <a:ea typeface="+mj-ea"/>
            </a:endParaRPr>
          </a:p>
          <a:p>
            <a:pPr algn="ctr"/>
            <a:endParaRPr lang="ja-JP" altLang="ja-JP" sz="900">
              <a:latin typeface="+mj-ea"/>
              <a:ea typeface="+mj-ea"/>
            </a:endParaRPr>
          </a:p>
        </p:txBody>
      </p:sp>
    </p:spTree>
    <p:extLst>
      <p:ext uri="{BB962C8B-B14F-4D97-AF65-F5344CB8AC3E}">
        <p14:creationId xmlns:p14="http://schemas.microsoft.com/office/powerpoint/2010/main" val="2211200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正方形/長方形 35"/>
          <p:cNvSpPr/>
          <p:nvPr/>
        </p:nvSpPr>
        <p:spPr>
          <a:xfrm>
            <a:off x="174935" y="8033669"/>
            <a:ext cx="6479865" cy="861774"/>
          </a:xfrm>
          <a:prstGeom prst="rect">
            <a:avLst/>
          </a:prstGeom>
          <a:ln>
            <a:solidFill>
              <a:schemeClr val="tx1"/>
            </a:solidFill>
          </a:ln>
        </p:spPr>
        <p:txBody>
          <a:bodyPr wrap="square">
            <a:spAutoFit/>
          </a:bodyPr>
          <a:lstStyle/>
          <a:p>
            <a:pPr algn="ctr"/>
            <a:r>
              <a:rPr lang="en-US" altLang="ja-JP" sz="1000" b="1" dirty="0">
                <a:solidFill>
                  <a:schemeClr val="tx1">
                    <a:lumMod val="95000"/>
                    <a:lumOff val="5000"/>
                  </a:schemeClr>
                </a:solidFill>
                <a:latin typeface="Hiragino Kaku Gothic Pro W3" panose="020B0300000000000000" pitchFamily="34" charset="-128"/>
                <a:ea typeface="Hiragino Kaku Gothic Pro W3" panose="020B0300000000000000" pitchFamily="34" charset="-128"/>
                <a:cs typeface="ヒラギノ角ゴ Pro W6"/>
              </a:rPr>
              <a:t> </a:t>
            </a:r>
            <a:r>
              <a:rPr lang="ja-JP" altLang="en-US" sz="1000" b="1" dirty="0">
                <a:solidFill>
                  <a:schemeClr val="tx1">
                    <a:lumMod val="95000"/>
                    <a:lumOff val="5000"/>
                  </a:schemeClr>
                </a:solidFill>
                <a:latin typeface="Hiragino Kaku Gothic Pro W3" panose="020B0300000000000000" pitchFamily="34" charset="-128"/>
                <a:ea typeface="Hiragino Kaku Gothic Pro W3" panose="020B0300000000000000" pitchFamily="34" charset="-128"/>
                <a:cs typeface="ヒラギノ角ゴ Pro W6"/>
              </a:rPr>
              <a:t>＜報道関係者様からの</a:t>
            </a:r>
            <a:r>
              <a:rPr lang="ja-JP" altLang="en-US" sz="1000" b="1">
                <a:solidFill>
                  <a:schemeClr val="tx1">
                    <a:lumMod val="95000"/>
                    <a:lumOff val="5000"/>
                  </a:schemeClr>
                </a:solidFill>
                <a:latin typeface="Hiragino Kaku Gothic Pro W3" panose="020B0300000000000000" pitchFamily="34" charset="-128"/>
                <a:ea typeface="Hiragino Kaku Gothic Pro W3" panose="020B0300000000000000" pitchFamily="34" charset="-128"/>
                <a:cs typeface="ヒラギノ角ゴ Pro W6"/>
              </a:rPr>
              <a:t>お問い合わせ先＞</a:t>
            </a:r>
            <a:endParaRPr lang="en-US" altLang="ja-JP" sz="1000" b="1" dirty="0">
              <a:solidFill>
                <a:schemeClr val="tx1">
                  <a:lumMod val="95000"/>
                  <a:lumOff val="5000"/>
                </a:schemeClr>
              </a:solidFill>
              <a:latin typeface="Hiragino Kaku Gothic Pro W3" panose="020B0300000000000000" pitchFamily="34" charset="-128"/>
              <a:ea typeface="Hiragino Kaku Gothic Pro W3" panose="020B0300000000000000" pitchFamily="34" charset="-128"/>
              <a:cs typeface="ヒラギノ角ゴ Pro W6"/>
            </a:endParaRPr>
          </a:p>
          <a:p>
            <a:pPr algn="ctr"/>
            <a:r>
              <a:rPr lang="ja-JP" altLang="en-US" sz="1000" b="1">
                <a:solidFill>
                  <a:schemeClr val="tx1">
                    <a:lumMod val="95000"/>
                    <a:lumOff val="5000"/>
                  </a:schemeClr>
                </a:solidFill>
                <a:latin typeface="Hiragino Kaku Gothic Pro W3" panose="020B0300000000000000" pitchFamily="34" charset="-128"/>
                <a:ea typeface="Hiragino Kaku Gothic Pro W3" panose="020B0300000000000000" pitchFamily="34" charset="-128"/>
                <a:cs typeface="ヒラギノ角ゴ Pro W6"/>
              </a:rPr>
              <a:t>世界初の廻る清酒ラウンジ</a:t>
            </a:r>
            <a:endParaRPr lang="en-US" altLang="ja-JP" sz="1000" b="1" dirty="0">
              <a:solidFill>
                <a:schemeClr val="tx1">
                  <a:lumMod val="95000"/>
                  <a:lumOff val="5000"/>
                </a:schemeClr>
              </a:solidFill>
              <a:latin typeface="Hiragino Kaku Gothic Pro W3" panose="020B0300000000000000" pitchFamily="34" charset="-128"/>
              <a:ea typeface="Hiragino Kaku Gothic Pro W3" panose="020B0300000000000000" pitchFamily="34" charset="-128"/>
              <a:cs typeface="ヒラギノ角ゴ Pro W6"/>
            </a:endParaRPr>
          </a:p>
          <a:p>
            <a:pPr algn="ctr"/>
            <a:r>
              <a:rPr lang="ja-JP" altLang="en-US" sz="1000" b="1">
                <a:solidFill>
                  <a:schemeClr val="tx1">
                    <a:lumMod val="95000"/>
                    <a:lumOff val="5000"/>
                  </a:schemeClr>
                </a:solidFill>
                <a:latin typeface="Hiragino Kaku Gothic Pro W3" panose="020B0300000000000000" pitchFamily="34" charset="-128"/>
                <a:ea typeface="Hiragino Kaku Gothic Pro W3" panose="020B0300000000000000" pitchFamily="34" charset="-128"/>
              </a:rPr>
              <a:t>神戸ポートタワー</a:t>
            </a:r>
            <a:r>
              <a:rPr lang="ja-JP" altLang="ja-JP" sz="1000" b="1">
                <a:latin typeface="Hiragino Kaku Gothic Pro W3" panose="020B0300000000000000" pitchFamily="34" charset="-128"/>
                <a:ea typeface="Hiragino Kaku Gothic Pro W3" panose="020B0300000000000000" pitchFamily="34" charset="-128"/>
              </a:rPr>
              <a:t>展望３階回転フロア「</a:t>
            </a:r>
            <a:r>
              <a:rPr lang="en-US" altLang="ja-JP" sz="1000" b="1" dirty="0">
                <a:latin typeface="Hiragino Kaku Gothic Pro W3" panose="020B0300000000000000" pitchFamily="34" charset="-128"/>
                <a:ea typeface="Hiragino Kaku Gothic Pro W3" panose="020B0300000000000000" pitchFamily="34" charset="-128"/>
              </a:rPr>
              <a:t>SAKE TARU LOUNGE</a:t>
            </a:r>
            <a:r>
              <a:rPr lang="ja-JP" altLang="ja-JP" sz="1000" b="1">
                <a:latin typeface="Hiragino Kaku Gothic Pro W3" panose="020B0300000000000000" pitchFamily="34" charset="-128"/>
                <a:ea typeface="Hiragino Kaku Gothic Pro W3" panose="020B0300000000000000" pitchFamily="34" charset="-128"/>
              </a:rPr>
              <a:t>」</a:t>
            </a:r>
            <a:r>
              <a:rPr lang="en-US" altLang="ja-JP" sz="1000" b="1" dirty="0">
                <a:latin typeface="Hiragino Kaku Gothic Pro W3" panose="020B0300000000000000" pitchFamily="34" charset="-128"/>
                <a:ea typeface="Hiragino Kaku Gothic Pro W3" panose="020B0300000000000000" pitchFamily="34" charset="-128"/>
                <a:cs typeface="ヒラギノ角ゴ Pro W6"/>
              </a:rPr>
              <a:t>PR</a:t>
            </a:r>
            <a:r>
              <a:rPr lang="ja-JP" altLang="en-US" sz="1000" b="1">
                <a:latin typeface="Hiragino Kaku Gothic Pro W3" panose="020B0300000000000000" pitchFamily="34" charset="-128"/>
                <a:ea typeface="Hiragino Kaku Gothic Pro W3" panose="020B0300000000000000" pitchFamily="34" charset="-128"/>
                <a:cs typeface="ヒラギノ角ゴ Pro W6"/>
              </a:rPr>
              <a:t>事務局</a:t>
            </a:r>
            <a:r>
              <a:rPr lang="ja-JP" altLang="en-US" sz="1000" b="1" dirty="0">
                <a:latin typeface="Hiragino Kaku Gothic Pro W3" panose="020B0300000000000000" pitchFamily="34" charset="-128"/>
                <a:ea typeface="Hiragino Kaku Gothic Pro W3" panose="020B0300000000000000" pitchFamily="34" charset="-128"/>
                <a:cs typeface="ヒラギノ角ゴ Pro W6"/>
              </a:rPr>
              <a:t>　</a:t>
            </a:r>
            <a:r>
              <a:rPr lang="ja-JP" altLang="en-US" sz="1000" b="1">
                <a:solidFill>
                  <a:schemeClr val="tx1">
                    <a:lumMod val="95000"/>
                    <a:lumOff val="5000"/>
                  </a:schemeClr>
                </a:solidFill>
                <a:latin typeface="Hiragino Kaku Gothic Pro W3" panose="020B0300000000000000" pitchFamily="34" charset="-128"/>
                <a:ea typeface="Hiragino Kaku Gothic Pro W3" panose="020B0300000000000000" pitchFamily="34" charset="-128"/>
                <a:cs typeface="ヒラギノ角ゴ Pro W6"/>
              </a:rPr>
              <a:t>株式会社</a:t>
            </a:r>
            <a:r>
              <a:rPr lang="en-US" altLang="ja-JP" sz="1000" b="1" dirty="0">
                <a:solidFill>
                  <a:schemeClr val="tx1">
                    <a:lumMod val="95000"/>
                    <a:lumOff val="5000"/>
                  </a:schemeClr>
                </a:solidFill>
                <a:latin typeface="Hiragino Kaku Gothic Pro W3" panose="020B0300000000000000" pitchFamily="34" charset="-128"/>
                <a:ea typeface="Hiragino Kaku Gothic Pro W3" panose="020B0300000000000000" pitchFamily="34" charset="-128"/>
                <a:cs typeface="ヒラギノ角ゴ Pro W6"/>
              </a:rPr>
              <a:t>ARIGATO-CHAN</a:t>
            </a:r>
          </a:p>
          <a:p>
            <a:pPr algn="ctr"/>
            <a:r>
              <a:rPr lang="ja-JP" altLang="en-US" sz="1000" b="1">
                <a:solidFill>
                  <a:schemeClr val="tx1">
                    <a:lumMod val="95000"/>
                    <a:lumOff val="5000"/>
                  </a:schemeClr>
                </a:solidFill>
                <a:latin typeface="Hiragino Kaku Gothic Pro W3" panose="020B0300000000000000" pitchFamily="34" charset="-128"/>
                <a:ea typeface="Hiragino Kaku Gothic Pro W3" panose="020B0300000000000000" pitchFamily="34" charset="-128"/>
                <a:cs typeface="ヒラギノ角ゴ Pro W6"/>
              </a:rPr>
              <a:t>永田</a:t>
            </a:r>
            <a:r>
              <a:rPr lang="en-US" altLang="ja-JP" sz="1000" b="1" dirty="0">
                <a:solidFill>
                  <a:schemeClr val="tx1">
                    <a:lumMod val="95000"/>
                    <a:lumOff val="5000"/>
                  </a:schemeClr>
                </a:solidFill>
                <a:latin typeface="Hiragino Kaku Gothic Pro W3" panose="020B0300000000000000" pitchFamily="34" charset="-128"/>
                <a:ea typeface="Hiragino Kaku Gothic Pro W3" panose="020B0300000000000000" pitchFamily="34" charset="-128"/>
                <a:cs typeface="ヒラギノ角ゴ Pro W6"/>
              </a:rPr>
              <a:t> (080-4262-1535) /</a:t>
            </a:r>
            <a:r>
              <a:rPr lang="en-US" altLang="ja-JP" sz="1000" b="1" dirty="0" err="1">
                <a:solidFill>
                  <a:schemeClr val="tx1">
                    <a:lumMod val="95000"/>
                    <a:lumOff val="5000"/>
                  </a:schemeClr>
                </a:solidFill>
                <a:latin typeface="Hiragino Kaku Gothic Pro W3" panose="020B0300000000000000" pitchFamily="34" charset="-128"/>
                <a:ea typeface="Hiragino Kaku Gothic Pro W3" panose="020B0300000000000000" pitchFamily="34" charset="-128"/>
                <a:cs typeface="ヒラギノ角ゴ Pro W6"/>
              </a:rPr>
              <a:t>tepy.nagata@gmail.com</a:t>
            </a:r>
            <a:endParaRPr lang="en-US" altLang="ja-JP" sz="1000" b="1" dirty="0">
              <a:solidFill>
                <a:schemeClr val="tx1">
                  <a:lumMod val="95000"/>
                  <a:lumOff val="5000"/>
                </a:schemeClr>
              </a:solidFill>
              <a:latin typeface="Hiragino Kaku Gothic Pro W3" panose="020B0300000000000000" pitchFamily="34" charset="-128"/>
              <a:ea typeface="Hiragino Kaku Gothic Pro W3" panose="020B0300000000000000" pitchFamily="34" charset="-128"/>
              <a:cs typeface="ヒラギノ角ゴ Pro W6"/>
            </a:endParaRPr>
          </a:p>
          <a:p>
            <a:pPr algn="ctr"/>
            <a:r>
              <a:rPr lang="en-US" altLang="ja-JP" sz="1000" b="1" dirty="0">
                <a:solidFill>
                  <a:schemeClr val="tx1">
                    <a:lumMod val="95000"/>
                    <a:lumOff val="5000"/>
                  </a:schemeClr>
                </a:solidFill>
                <a:latin typeface="Hiragino Kaku Gothic Pro W3" panose="020B0300000000000000" pitchFamily="34" charset="-128"/>
                <a:ea typeface="Hiragino Kaku Gothic Pro W3" panose="020B0300000000000000" pitchFamily="34" charset="-128"/>
                <a:cs typeface="ヒラギノ角ゴ Pro W6"/>
              </a:rPr>
              <a:t> TEL:078-321-2650 FAX:078-321-2651</a:t>
            </a:r>
          </a:p>
        </p:txBody>
      </p:sp>
      <p:sp>
        <p:nvSpPr>
          <p:cNvPr id="3" name="正方形/長方形 2">
            <a:extLst>
              <a:ext uri="{FF2B5EF4-FFF2-40B4-BE49-F238E27FC236}">
                <a16:creationId xmlns:a16="http://schemas.microsoft.com/office/drawing/2014/main" id="{89100471-AC5D-C944-9BCA-BF53BA109B3A}"/>
              </a:ext>
            </a:extLst>
          </p:cNvPr>
          <p:cNvSpPr/>
          <p:nvPr/>
        </p:nvSpPr>
        <p:spPr>
          <a:xfrm>
            <a:off x="798990" y="576683"/>
            <a:ext cx="5220070" cy="295722"/>
          </a:xfrm>
          <a:prstGeom prst="rect">
            <a:avLst/>
          </a:prstGeom>
        </p:spPr>
        <p:txBody>
          <a:bodyPr wrap="square">
            <a:spAutoFit/>
          </a:bodyPr>
          <a:lstStyle/>
          <a:p>
            <a:pPr algn="ctr">
              <a:lnSpc>
                <a:spcPts val="1800"/>
              </a:lnSpc>
              <a:spcAft>
                <a:spcPts val="600"/>
              </a:spcAft>
            </a:pPr>
            <a:r>
              <a:rPr lang="ja-JP" altLang="ja-JP" sz="1400">
                <a:solidFill>
                  <a:srgbClr val="FF0000"/>
                </a:solidFill>
                <a:latin typeface="+mj-ea"/>
                <a:ea typeface="+mj-ea"/>
                <a:cs typeface="Times New Roman" panose="02020603050405020304" pitchFamily="18" charset="0"/>
              </a:rPr>
              <a:t>◆</a:t>
            </a:r>
            <a:r>
              <a:rPr lang="ja-JP" altLang="ja-JP" sz="1400">
                <a:latin typeface="+mj-ea"/>
                <a:ea typeface="+mj-ea"/>
                <a:cs typeface="Times New Roman" panose="02020603050405020304" pitchFamily="18" charset="0"/>
              </a:rPr>
              <a:t>神戸ポートタワーの概要</a:t>
            </a:r>
            <a:r>
              <a:rPr lang="ja-JP" altLang="ja-JP" sz="1400">
                <a:solidFill>
                  <a:srgbClr val="FF0000"/>
                </a:solidFill>
                <a:latin typeface="+mj-ea"/>
                <a:ea typeface="+mj-ea"/>
                <a:cs typeface="Times New Roman" panose="02020603050405020304" pitchFamily="18" charset="0"/>
              </a:rPr>
              <a:t>◆</a:t>
            </a:r>
            <a:endParaRPr lang="en-US" altLang="ja-JP" sz="1400" dirty="0">
              <a:solidFill>
                <a:srgbClr val="FF0000"/>
              </a:solidFill>
              <a:latin typeface="+mj-ea"/>
              <a:ea typeface="+mj-ea"/>
              <a:cs typeface="Times New Roman" panose="02020603050405020304" pitchFamily="18" charset="0"/>
            </a:endParaRPr>
          </a:p>
        </p:txBody>
      </p:sp>
      <p:sp>
        <p:nvSpPr>
          <p:cNvPr id="4" name="Rectangle 2">
            <a:extLst>
              <a:ext uri="{FF2B5EF4-FFF2-40B4-BE49-F238E27FC236}">
                <a16:creationId xmlns:a16="http://schemas.microsoft.com/office/drawing/2014/main" id="{3EB20B9F-87ED-FF47-ADB8-0F3FF5E654D5}"/>
              </a:ext>
            </a:extLst>
          </p:cNvPr>
          <p:cNvSpPr>
            <a:spLocks noChangeArrowheads="1"/>
          </p:cNvSpPr>
          <p:nvPr/>
        </p:nvSpPr>
        <p:spPr bwMode="auto">
          <a:xfrm>
            <a:off x="0" y="3066627"/>
            <a:ext cx="68580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a:ln>
                  <a:noFill/>
                </a:ln>
                <a:solidFill>
                  <a:srgbClr val="FF0000"/>
                </a:solidFill>
                <a:effectLst/>
                <a:latin typeface="+mj-ea"/>
                <a:ea typeface="+mj-ea"/>
                <a:cs typeface="Times New Roman" panose="02020603050405020304" pitchFamily="18" charset="0"/>
              </a:rPr>
              <a:t>◆</a:t>
            </a:r>
            <a:r>
              <a:rPr kumimoji="0" lang="ja-JP" altLang="ja-JP" sz="1400" b="0" i="0" u="none" strike="noStrike" cap="none" normalizeH="0" baseline="0" dirty="0">
                <a:ln>
                  <a:noFill/>
                </a:ln>
                <a:effectLst/>
                <a:latin typeface="+mj-ea"/>
                <a:ea typeface="+mj-ea"/>
                <a:cs typeface="Times New Roman" panose="02020603050405020304" pitchFamily="18" charset="0"/>
              </a:rPr>
              <a:t>総合プロデューサー「坂野 雅（ばんのまさし）」氏のプロフィール</a:t>
            </a:r>
            <a:r>
              <a:rPr kumimoji="0" lang="ja-JP" altLang="ja-JP" sz="1400" b="0" i="0" u="none" strike="noStrike" cap="none" normalizeH="0" baseline="0" dirty="0">
                <a:ln>
                  <a:noFill/>
                </a:ln>
                <a:solidFill>
                  <a:srgbClr val="FF0000"/>
                </a:solidFill>
                <a:effectLst/>
                <a:latin typeface="+mj-ea"/>
                <a:ea typeface="+mj-ea"/>
                <a:cs typeface="Times New Roman" panose="02020603050405020304" pitchFamily="18" charset="0"/>
              </a:rPr>
              <a:t>◆</a:t>
            </a:r>
            <a:endParaRPr kumimoji="0" lang="ja-JP" altLang="ja-JP" sz="1400" b="0" i="0" u="none" strike="noStrike" cap="none" normalizeH="0" baseline="0" dirty="0">
              <a:ln>
                <a:noFill/>
              </a:ln>
              <a:solidFill>
                <a:srgbClr val="FF0000"/>
              </a:solidFill>
              <a:effectLst/>
              <a:latin typeface="+mj-ea"/>
              <a:ea typeface="+mj-ea"/>
            </a:endParaRPr>
          </a:p>
        </p:txBody>
      </p:sp>
      <p:pic>
        <p:nvPicPr>
          <p:cNvPr id="1025" name="図 1">
            <a:extLst>
              <a:ext uri="{FF2B5EF4-FFF2-40B4-BE49-F238E27FC236}">
                <a16:creationId xmlns:a16="http://schemas.microsoft.com/office/drawing/2014/main" id="{50B59508-EEA0-8141-A5FD-68AD193EDF33}"/>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4315290" y="5976503"/>
            <a:ext cx="1808820" cy="180882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a:extLst>
              <a:ext uri="{FF2B5EF4-FFF2-40B4-BE49-F238E27FC236}">
                <a16:creationId xmlns:a16="http://schemas.microsoft.com/office/drawing/2014/main" id="{9DB89BD3-D0DB-B44D-B3AB-7AA5A0ADF381}"/>
              </a:ext>
            </a:extLst>
          </p:cNvPr>
          <p:cNvSpPr>
            <a:spLocks noChangeArrowheads="1"/>
          </p:cNvSpPr>
          <p:nvPr/>
        </p:nvSpPr>
        <p:spPr bwMode="auto">
          <a:xfrm>
            <a:off x="372843" y="3415645"/>
            <a:ext cx="6307357" cy="3924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397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kumimoji="0" lang="ja-JP" altLang="ja-JP" sz="1100" i="0" u="none" strike="noStrike" cap="none" normalizeH="0" baseline="0" dirty="0">
                <a:ln>
                  <a:noFill/>
                </a:ln>
                <a:solidFill>
                  <a:schemeClr val="tx1"/>
                </a:solidFill>
                <a:effectLst/>
                <a:latin typeface="+mj-ea"/>
                <a:ea typeface="+mj-ea"/>
                <a:cs typeface="メイリオ" panose="020B0604030504040204" pitchFamily="50" charset="-128"/>
              </a:rPr>
              <a:t>株式会社ARIGATO-CHAN代表取締役社長。</a:t>
            </a:r>
            <a:endParaRPr kumimoji="0" lang="en-US" altLang="ja-JP" sz="1100" i="0" u="none" strike="noStrike" cap="none" normalizeH="0" baseline="0" dirty="0">
              <a:ln>
                <a:noFill/>
              </a:ln>
              <a:solidFill>
                <a:schemeClr val="tx1"/>
              </a:solidFill>
              <a:effectLst/>
              <a:latin typeface="+mj-ea"/>
              <a:ea typeface="+mj-ea"/>
              <a:cs typeface="メイリオ" panose="020B0604030504040204" pitchFamily="50" charset="-128"/>
            </a:endParaRPr>
          </a:p>
          <a:p>
            <a:pPr defTabSz="914400"/>
            <a:endParaRPr kumimoji="0" lang="en-US" altLang="ja-JP" sz="1100" i="0" u="none" strike="noStrike" cap="none" normalizeH="0" baseline="0" dirty="0">
              <a:ln>
                <a:noFill/>
              </a:ln>
              <a:solidFill>
                <a:schemeClr val="tx1"/>
              </a:solidFill>
              <a:effectLst/>
              <a:latin typeface="+mj-ea"/>
              <a:ea typeface="+mj-ea"/>
              <a:cs typeface="メイリオ" panose="020B0604030504040204" pitchFamily="50" charset="-128"/>
            </a:endParaRPr>
          </a:p>
          <a:p>
            <a:pPr defTabSz="914400"/>
            <a:r>
              <a:rPr lang="ja-JP" altLang="ja-JP" sz="1100">
                <a:latin typeface="+mj-ea"/>
                <a:ea typeface="+mj-ea"/>
              </a:rPr>
              <a:t>甲南</a:t>
            </a:r>
            <a:r>
              <a:rPr lang="ja-JP" altLang="ja-JP" sz="1100" dirty="0">
                <a:latin typeface="+mj-ea"/>
                <a:ea typeface="+mj-ea"/>
              </a:rPr>
              <a:t>大学経済学部卒業後、</a:t>
            </a:r>
            <a:r>
              <a:rPr kumimoji="0" lang="ja-JP" altLang="ja-JP" sz="1100" i="0" u="none" strike="noStrike" cap="none" normalizeH="0" baseline="0" dirty="0">
                <a:ln>
                  <a:noFill/>
                </a:ln>
                <a:solidFill>
                  <a:schemeClr val="tx1"/>
                </a:solidFill>
                <a:effectLst/>
                <a:latin typeface="+mj-ea"/>
                <a:ea typeface="+mj-ea"/>
                <a:cs typeface="メイリオ" panose="020B0604030504040204" pitchFamily="50" charset="-128"/>
              </a:rPr>
              <a:t>広告会社の博報堂を経て、株式会社ARIGATO-CHANを設立。</a:t>
            </a:r>
            <a:endParaRPr kumimoji="0" lang="en-US" altLang="ja-JP" sz="1100" i="0" u="none" strike="noStrike" cap="none" normalizeH="0" baseline="0" dirty="0">
              <a:ln>
                <a:noFill/>
              </a:ln>
              <a:solidFill>
                <a:schemeClr val="tx1"/>
              </a:solidFill>
              <a:effectLst/>
              <a:latin typeface="+mj-ea"/>
              <a:ea typeface="+mj-ea"/>
              <a:cs typeface="メイリオ" panose="020B0604030504040204" pitchFamily="50" charset="-128"/>
            </a:endParaRPr>
          </a:p>
          <a:p>
            <a:pPr defTabSz="914400"/>
            <a:r>
              <a:rPr kumimoji="0" lang="ja-JP" altLang="ja-JP" sz="1100" i="0" u="none" strike="noStrike" cap="none" normalizeH="0" baseline="0" dirty="0">
                <a:ln>
                  <a:noFill/>
                </a:ln>
                <a:solidFill>
                  <a:schemeClr val="tx1"/>
                </a:solidFill>
                <a:effectLst/>
                <a:latin typeface="+mj-ea"/>
                <a:ea typeface="+mj-ea"/>
                <a:cs typeface="メイリオ" panose="020B0604030504040204" pitchFamily="50" charset="-128"/>
              </a:rPr>
              <a:t>地域活性化に繋がる各種プロジェクトのディレクションや企画立案等、幅広く携わる。</a:t>
            </a:r>
            <a:endParaRPr kumimoji="0" lang="en-US" altLang="ja-JP" sz="1100" i="0" u="none" strike="noStrike" cap="none" normalizeH="0" baseline="0" dirty="0">
              <a:ln>
                <a:noFill/>
              </a:ln>
              <a:solidFill>
                <a:schemeClr val="tx1"/>
              </a:solidFill>
              <a:effectLst/>
              <a:latin typeface="+mj-ea"/>
              <a:ea typeface="+mj-ea"/>
              <a:cs typeface="メイリオ" panose="020B0604030504040204" pitchFamily="50" charset="-128"/>
            </a:endParaRPr>
          </a:p>
          <a:p>
            <a:pPr defTabSz="914400"/>
            <a:r>
              <a:rPr lang="ja-JP" altLang="en-US" sz="1100" dirty="0">
                <a:latin typeface="+mj-ea"/>
                <a:ea typeface="+mj-ea"/>
                <a:cs typeface="メイリオ" panose="020B0604030504040204" pitchFamily="50" charset="-128"/>
              </a:rPr>
              <a:t>ポートタワーを象徴とした</a:t>
            </a:r>
            <a:r>
              <a:rPr lang="ja-JP" altLang="ja-JP" sz="1100" dirty="0">
                <a:latin typeface="+mj-ea"/>
                <a:ea typeface="+mj-ea"/>
                <a:cs typeface="メイリオ" panose="020B0604030504040204" pitchFamily="50" charset="-128"/>
              </a:rPr>
              <a:t>『</a:t>
            </a:r>
            <a:r>
              <a:rPr lang="en-US" altLang="ja-JP" sz="1100" dirty="0">
                <a:latin typeface="+mj-ea"/>
                <a:ea typeface="+mj-ea"/>
                <a:cs typeface="メイリオ" panose="020B0604030504040204" pitchFamily="50" charset="-128"/>
              </a:rPr>
              <a:t>NUNOBIKI NO MIZU</a:t>
            </a:r>
            <a:r>
              <a:rPr lang="ja-JP" altLang="ja-JP" sz="1100" dirty="0">
                <a:latin typeface="+mj-ea"/>
                <a:ea typeface="+mj-ea"/>
                <a:cs typeface="メイリオ" panose="020B0604030504040204" pitchFamily="50" charset="-128"/>
              </a:rPr>
              <a:t>』を代表作として、ありがとう</a:t>
            </a:r>
            <a:r>
              <a:rPr lang="ja-JP" altLang="ja-JP" sz="1100" dirty="0" err="1">
                <a:latin typeface="+mj-ea"/>
                <a:ea typeface="+mj-ea"/>
                <a:cs typeface="メイリオ" panose="020B0604030504040204" pitchFamily="50" charset="-128"/>
              </a:rPr>
              <a:t>を</a:t>
            </a:r>
            <a:r>
              <a:rPr lang="ja-JP" altLang="ja-JP" sz="1100" dirty="0">
                <a:latin typeface="+mj-ea"/>
                <a:ea typeface="+mj-ea"/>
                <a:cs typeface="メイリオ" panose="020B0604030504040204" pitchFamily="50" charset="-128"/>
              </a:rPr>
              <a:t>切口に、</a:t>
            </a:r>
            <a:endParaRPr lang="en-US" altLang="ja-JP" sz="1100" dirty="0">
              <a:latin typeface="+mj-ea"/>
              <a:ea typeface="+mj-ea"/>
              <a:cs typeface="メイリオ" panose="020B0604030504040204" pitchFamily="50" charset="-128"/>
            </a:endParaRPr>
          </a:p>
          <a:p>
            <a:pPr defTabSz="914400"/>
            <a:r>
              <a:rPr lang="ja-JP" altLang="ja-JP" sz="1100" dirty="0">
                <a:latin typeface="+mj-ea"/>
                <a:ea typeface="+mj-ea"/>
                <a:cs typeface="メイリオ" panose="020B0604030504040204" pitchFamily="50" charset="-128"/>
              </a:rPr>
              <a:t>ライフスタイルや地域の魅力に焦点を当てたプロモーションや、各種プロジェクトや企画立案等、</a:t>
            </a:r>
            <a:endParaRPr lang="en-US" altLang="ja-JP" sz="1100" dirty="0">
              <a:latin typeface="+mj-ea"/>
              <a:ea typeface="+mj-ea"/>
              <a:cs typeface="メイリオ" panose="020B0604030504040204" pitchFamily="50" charset="-128"/>
            </a:endParaRPr>
          </a:p>
          <a:p>
            <a:pPr defTabSz="914400"/>
            <a:r>
              <a:rPr lang="ja-JP" altLang="ja-JP" sz="1100" dirty="0">
                <a:latin typeface="+mj-ea"/>
                <a:ea typeface="+mj-ea"/>
                <a:cs typeface="メイリオ" panose="020B0604030504040204" pitchFamily="50" charset="-128"/>
              </a:rPr>
              <a:t>幅広く携わる。</a:t>
            </a:r>
            <a:endParaRPr lang="en-US" altLang="ja-JP" sz="1100" dirty="0">
              <a:latin typeface="+mj-ea"/>
              <a:ea typeface="+mj-ea"/>
              <a:cs typeface="メイリオ" panose="020B0604030504040204" pitchFamily="50" charset="-128"/>
            </a:endParaRPr>
          </a:p>
          <a:p>
            <a:pPr defTabSz="914400"/>
            <a:r>
              <a:rPr lang="ja-JP" altLang="ja-JP" sz="1100" dirty="0">
                <a:latin typeface="+mj-ea"/>
                <a:ea typeface="+mj-ea"/>
                <a:cs typeface="メイリオ" panose="020B0604030504040204" pitchFamily="50" charset="-128"/>
              </a:rPr>
              <a:t>『街そうじ』をプロジェクトにした全国で活動する『</a:t>
            </a:r>
            <a:r>
              <a:rPr lang="en-US" altLang="ja-JP" sz="1100" dirty="0">
                <a:latin typeface="+mj-ea"/>
                <a:ea typeface="+mj-ea"/>
                <a:cs typeface="メイリオ" panose="020B0604030504040204" pitchFamily="50" charset="-128"/>
              </a:rPr>
              <a:t>green bird</a:t>
            </a:r>
            <a:r>
              <a:rPr lang="ja-JP" altLang="ja-JP" sz="1100" dirty="0">
                <a:latin typeface="+mj-ea"/>
                <a:ea typeface="+mj-ea"/>
                <a:cs typeface="メイリオ" panose="020B0604030504040204" pitchFamily="50" charset="-128"/>
              </a:rPr>
              <a:t>神戸チーム』のリーダーも</a:t>
            </a:r>
            <a:r>
              <a:rPr lang="ja-JP" altLang="ja-JP" sz="1100">
                <a:latin typeface="+mj-ea"/>
                <a:ea typeface="+mj-ea"/>
                <a:cs typeface="メイリオ" panose="020B0604030504040204" pitchFamily="50" charset="-128"/>
              </a:rPr>
              <a:t>務める。</a:t>
            </a:r>
            <a:endParaRPr lang="en-US" altLang="ja-JP" sz="1100" dirty="0">
              <a:latin typeface="+mj-ea"/>
              <a:ea typeface="+mj-ea"/>
              <a:cs typeface="メイリオ" panose="020B0604030504040204" pitchFamily="50" charset="-128"/>
            </a:endParaRPr>
          </a:p>
          <a:p>
            <a:pPr defTabSz="914400"/>
            <a:endParaRPr lang="en-US" altLang="ja-JP" sz="1100" dirty="0">
              <a:latin typeface="+mj-ea"/>
              <a:ea typeface="+mj-ea"/>
              <a:cs typeface="メイリオ" panose="020B0604030504040204" pitchFamily="50" charset="-128"/>
            </a:endParaRPr>
          </a:p>
          <a:p>
            <a:pPr defTabSz="914400"/>
            <a:r>
              <a:rPr lang="en-US" altLang="ja-JP" sz="1100" dirty="0">
                <a:latin typeface="+mj-ea"/>
                <a:ea typeface="+mj-ea"/>
                <a:cs typeface="メイリオ" panose="020B0604030504040204" pitchFamily="50" charset="-128"/>
              </a:rPr>
              <a:t>※4/15 </a:t>
            </a:r>
            <a:r>
              <a:rPr lang="ja-JP" altLang="en-US" sz="1100">
                <a:latin typeface="+mj-ea"/>
                <a:ea typeface="+mj-ea"/>
                <a:cs typeface="メイリオ" panose="020B0604030504040204" pitchFamily="50" charset="-128"/>
              </a:rPr>
              <a:t>に弊社プロデュースの</a:t>
            </a:r>
            <a:r>
              <a:rPr lang="en-US" altLang="ja-JP" sz="1100" dirty="0">
                <a:latin typeface="+mj-ea"/>
                <a:ea typeface="+mj-ea"/>
                <a:cs typeface="メイリオ" panose="020B0604030504040204" pitchFamily="50" charset="-128"/>
              </a:rPr>
              <a:t>Culture Hotel</a:t>
            </a:r>
            <a:r>
              <a:rPr lang="ja-JP" altLang="en-US" sz="1100">
                <a:latin typeface="+mj-ea"/>
                <a:ea typeface="+mj-ea"/>
                <a:cs typeface="メイリオ" panose="020B0604030504040204" pitchFamily="50" charset="-128"/>
              </a:rPr>
              <a:t>「</a:t>
            </a:r>
            <a:r>
              <a:rPr lang="en-US" altLang="ja-JP" sz="1100" dirty="0">
                <a:latin typeface="+mj-ea"/>
                <a:ea typeface="+mj-ea"/>
                <a:cs typeface="メイリオ" panose="020B0604030504040204" pitchFamily="50" charset="-128"/>
              </a:rPr>
              <a:t>hotel it</a:t>
            </a:r>
            <a:r>
              <a:rPr lang="ja-JP" altLang="en-US" sz="1100">
                <a:latin typeface="+mj-ea"/>
                <a:ea typeface="+mj-ea"/>
                <a:cs typeface="メイリオ" panose="020B0604030504040204" pitchFamily="50" charset="-128"/>
              </a:rPr>
              <a:t>」が</a:t>
            </a:r>
            <a:r>
              <a:rPr lang="en-US" altLang="ja-JP" sz="1100" dirty="0">
                <a:latin typeface="+mj-ea"/>
                <a:ea typeface="+mj-ea"/>
                <a:cs typeface="メイリオ" panose="020B0604030504040204" pitchFamily="50" charset="-128"/>
              </a:rPr>
              <a:t>Open</a:t>
            </a:r>
            <a:r>
              <a:rPr lang="ja-JP" altLang="en-US" sz="1100">
                <a:latin typeface="+mj-ea"/>
                <a:ea typeface="+mj-ea"/>
                <a:cs typeface="メイリオ" panose="020B0604030504040204" pitchFamily="50" charset="-128"/>
              </a:rPr>
              <a:t>しました。</a:t>
            </a:r>
            <a:r>
              <a:rPr lang="en-US" altLang="ja-JP" sz="1100" dirty="0">
                <a:latin typeface="+mj-ea"/>
                <a:ea typeface="+mj-ea"/>
                <a:cs typeface="メイリオ" panose="020B0604030504040204" pitchFamily="50" charset="-128"/>
              </a:rPr>
              <a:t> </a:t>
            </a:r>
            <a:r>
              <a:rPr lang="en-US" altLang="ja-JP" sz="1100" dirty="0">
                <a:hlinkClick r:id="rId3"/>
              </a:rPr>
              <a:t>https://hotelit.jp/</a:t>
            </a:r>
            <a:endParaRPr lang="en-US" altLang="ja-JP" sz="1100" dirty="0">
              <a:latin typeface="+mj-ea"/>
              <a:ea typeface="+mj-ea"/>
              <a:cs typeface="メイリオ" panose="020B0604030504040204" pitchFamily="50" charset="-128"/>
            </a:endParaRPr>
          </a:p>
          <a:p>
            <a:pPr defTabSz="914400"/>
            <a:endParaRPr lang="en-US" altLang="ja-JP" sz="1100" dirty="0">
              <a:latin typeface="+mj-ea"/>
              <a:ea typeface="+mj-ea"/>
              <a:cs typeface="メイリオ" panose="020B0604030504040204" pitchFamily="50" charset="-128"/>
            </a:endParaRPr>
          </a:p>
          <a:p>
            <a:pPr defTabSz="914400"/>
            <a:r>
              <a:rPr lang="ja-JP" altLang="en-US" sz="1100" dirty="0">
                <a:latin typeface="+mj-ea"/>
                <a:ea typeface="+mj-ea"/>
                <a:cs typeface="メイリオ" panose="020B0604030504040204" pitchFamily="50" charset="-128"/>
              </a:rPr>
              <a:t>・（</a:t>
            </a:r>
            <a:r>
              <a:rPr lang="en-US" altLang="ja-JP" sz="1100" dirty="0">
                <a:latin typeface="+mj-ea"/>
                <a:ea typeface="+mj-ea"/>
                <a:cs typeface="メイリオ" panose="020B0604030504040204" pitchFamily="50" charset="-128"/>
              </a:rPr>
              <a:t>2015</a:t>
            </a:r>
            <a:r>
              <a:rPr lang="ja-JP" altLang="en-US" sz="1100" dirty="0">
                <a:latin typeface="+mj-ea"/>
                <a:ea typeface="+mj-ea"/>
                <a:cs typeface="メイリオ" panose="020B0604030504040204" pitchFamily="50" charset="-128"/>
              </a:rPr>
              <a:t>）</a:t>
            </a:r>
            <a:r>
              <a:rPr lang="en-US" altLang="ja-JP" sz="1100" dirty="0">
                <a:latin typeface="+mj-ea"/>
                <a:ea typeface="+mj-ea"/>
                <a:cs typeface="メイリオ" panose="020B0604030504040204" pitchFamily="50" charset="-128"/>
              </a:rPr>
              <a:t>Kobe art </a:t>
            </a:r>
            <a:r>
              <a:rPr lang="en-US" altLang="ja-JP" sz="1100" dirty="0" err="1">
                <a:latin typeface="+mj-ea"/>
                <a:ea typeface="+mj-ea"/>
                <a:cs typeface="メイリオ" panose="020B0604030504040204" pitchFamily="50" charset="-128"/>
              </a:rPr>
              <a:t>marche</a:t>
            </a:r>
            <a:endParaRPr lang="en-US" altLang="ja-JP" sz="1100" dirty="0">
              <a:latin typeface="+mj-ea"/>
              <a:ea typeface="+mj-ea"/>
              <a:cs typeface="メイリオ" panose="020B0604030504040204" pitchFamily="50" charset="-128"/>
            </a:endParaRPr>
          </a:p>
          <a:p>
            <a:pPr defTabSz="914400"/>
            <a:r>
              <a:rPr lang="ja-JP" altLang="en-US" sz="1100" dirty="0">
                <a:latin typeface="+mj-ea"/>
                <a:ea typeface="+mj-ea"/>
                <a:cs typeface="メイリオ" panose="020B0604030504040204" pitchFamily="50" charset="-128"/>
              </a:rPr>
              <a:t>・</a:t>
            </a:r>
            <a:r>
              <a:rPr lang="ja-JP" altLang="ja-JP" sz="1100" dirty="0">
                <a:latin typeface="+mj-ea"/>
                <a:ea typeface="+mj-ea"/>
                <a:cs typeface="メイリオ" panose="020B0604030504040204" pitchFamily="50" charset="-128"/>
              </a:rPr>
              <a:t>（</a:t>
            </a:r>
            <a:r>
              <a:rPr lang="en-US" altLang="ja-JP" sz="1100" dirty="0">
                <a:latin typeface="+mj-ea"/>
                <a:ea typeface="+mj-ea"/>
                <a:cs typeface="メイリオ" panose="020B0604030504040204" pitchFamily="50" charset="-128"/>
              </a:rPr>
              <a:t>2016</a:t>
            </a:r>
            <a:r>
              <a:rPr lang="ja-JP" altLang="ja-JP" sz="1100" dirty="0">
                <a:latin typeface="+mj-ea"/>
                <a:ea typeface="+mj-ea"/>
                <a:cs typeface="メイリオ" panose="020B0604030504040204" pitchFamily="50" charset="-128"/>
              </a:rPr>
              <a:t>）神戸べっぴんスタイル</a:t>
            </a:r>
            <a:endParaRPr lang="en-US" altLang="ja-JP" sz="1100" dirty="0">
              <a:latin typeface="+mj-ea"/>
              <a:ea typeface="+mj-ea"/>
              <a:cs typeface="メイリオ" panose="020B0604030504040204" pitchFamily="50" charset="-128"/>
            </a:endParaRPr>
          </a:p>
          <a:p>
            <a:pPr defTabSz="914400"/>
            <a:r>
              <a:rPr lang="ja-JP" altLang="ja-JP" sz="1100" dirty="0">
                <a:latin typeface="+mj-ea"/>
                <a:ea typeface="+mj-ea"/>
                <a:cs typeface="メイリオ" panose="020B0604030504040204" pitchFamily="50" charset="-128"/>
              </a:rPr>
              <a:t>・（</a:t>
            </a:r>
            <a:r>
              <a:rPr lang="en-US" altLang="ja-JP" sz="1100" dirty="0">
                <a:latin typeface="+mj-ea"/>
                <a:ea typeface="+mj-ea"/>
                <a:cs typeface="メイリオ" panose="020B0604030504040204" pitchFamily="50" charset="-128"/>
              </a:rPr>
              <a:t>2016</a:t>
            </a:r>
            <a:r>
              <a:rPr lang="ja-JP" altLang="ja-JP" sz="1100" dirty="0">
                <a:latin typeface="+mj-ea"/>
                <a:ea typeface="+mj-ea"/>
                <a:cs typeface="メイリオ" panose="020B0604030504040204" pitchFamily="50" charset="-128"/>
              </a:rPr>
              <a:t>～</a:t>
            </a:r>
            <a:r>
              <a:rPr lang="ja-JP" altLang="en-US" sz="1100" dirty="0">
                <a:latin typeface="+mj-ea"/>
                <a:ea typeface="+mj-ea"/>
                <a:cs typeface="メイリオ" panose="020B0604030504040204" pitchFamily="50" charset="-128"/>
              </a:rPr>
              <a:t>）ポートタワーを活用した“</a:t>
            </a:r>
            <a:r>
              <a:rPr lang="en-US" altLang="ja-JP" sz="1100" dirty="0">
                <a:latin typeface="+mj-ea"/>
                <a:ea typeface="+mj-ea"/>
                <a:cs typeface="メイリオ" panose="020B0604030504040204" pitchFamily="50" charset="-128"/>
              </a:rPr>
              <a:t>KOBE SAKE TOWER</a:t>
            </a:r>
            <a:r>
              <a:rPr lang="ja-JP" altLang="en-US" sz="1100" dirty="0">
                <a:latin typeface="+mj-ea"/>
                <a:ea typeface="+mj-ea"/>
                <a:cs typeface="メイリオ" panose="020B0604030504040204" pitchFamily="50" charset="-128"/>
              </a:rPr>
              <a:t>”開催</a:t>
            </a:r>
            <a:endParaRPr lang="en-US" altLang="ja-JP" sz="1100" dirty="0">
              <a:latin typeface="+mj-ea"/>
              <a:ea typeface="+mj-ea"/>
              <a:cs typeface="メイリオ" panose="020B0604030504040204" pitchFamily="50" charset="-128"/>
            </a:endParaRPr>
          </a:p>
          <a:p>
            <a:pPr defTabSz="914400"/>
            <a:r>
              <a:rPr lang="ja-JP" altLang="en-US" sz="1100" dirty="0">
                <a:latin typeface="+mj-ea"/>
                <a:ea typeface="+mj-ea"/>
                <a:cs typeface="メイリオ" panose="020B0604030504040204" pitchFamily="50" charset="-128"/>
              </a:rPr>
              <a:t>・</a:t>
            </a:r>
            <a:r>
              <a:rPr lang="ja-JP" altLang="ja-JP" sz="1100" dirty="0">
                <a:latin typeface="+mj-ea"/>
                <a:ea typeface="+mj-ea"/>
                <a:cs typeface="メイリオ" panose="020B0604030504040204" pitchFamily="50" charset="-128"/>
              </a:rPr>
              <a:t>（</a:t>
            </a:r>
            <a:r>
              <a:rPr lang="en-US" altLang="ja-JP" sz="1100" dirty="0">
                <a:latin typeface="+mj-ea"/>
                <a:ea typeface="+mj-ea"/>
                <a:cs typeface="メイリオ" panose="020B0604030504040204" pitchFamily="50" charset="-128"/>
              </a:rPr>
              <a:t>2017</a:t>
            </a:r>
            <a:r>
              <a:rPr lang="ja-JP" altLang="en-US" sz="1100" dirty="0">
                <a:latin typeface="+mj-ea"/>
                <a:ea typeface="+mj-ea"/>
                <a:cs typeface="メイリオ" panose="020B0604030504040204" pitchFamily="50" charset="-128"/>
              </a:rPr>
              <a:t>～</a:t>
            </a:r>
            <a:r>
              <a:rPr lang="ja-JP" altLang="ja-JP" sz="1100" dirty="0">
                <a:latin typeface="+mj-ea"/>
                <a:ea typeface="+mj-ea"/>
                <a:cs typeface="メイリオ" panose="020B0604030504040204" pitchFamily="50" charset="-128"/>
              </a:rPr>
              <a:t>）</a:t>
            </a:r>
            <a:r>
              <a:rPr lang="en-US" altLang="ja-JP" sz="1100" dirty="0">
                <a:latin typeface="+mj-ea"/>
                <a:ea typeface="+mj-ea"/>
                <a:cs typeface="メイリオ" panose="020B0604030504040204" pitchFamily="50" charset="-128"/>
              </a:rPr>
              <a:t>KOBE TEA FESTIVAL</a:t>
            </a:r>
          </a:p>
          <a:p>
            <a:pPr defTabSz="914400"/>
            <a:r>
              <a:rPr lang="ja-JP" altLang="ja-JP" sz="1100" dirty="0">
                <a:latin typeface="+mj-ea"/>
                <a:ea typeface="+mj-ea"/>
                <a:cs typeface="メイリオ" panose="020B0604030504040204" pitchFamily="50" charset="-128"/>
              </a:rPr>
              <a:t>・（</a:t>
            </a:r>
            <a:r>
              <a:rPr lang="en-US" altLang="ja-JP" sz="1100" dirty="0">
                <a:latin typeface="+mj-ea"/>
                <a:ea typeface="+mj-ea"/>
                <a:cs typeface="メイリオ" panose="020B0604030504040204" pitchFamily="50" charset="-128"/>
              </a:rPr>
              <a:t>2017</a:t>
            </a:r>
            <a:r>
              <a:rPr lang="ja-JP" altLang="ja-JP" sz="1100" dirty="0">
                <a:latin typeface="+mj-ea"/>
                <a:ea typeface="+mj-ea"/>
                <a:cs typeface="メイリオ" panose="020B0604030504040204" pitchFamily="50" charset="-128"/>
              </a:rPr>
              <a:t>）世界一のクリスマスツリー</a:t>
            </a:r>
            <a:r>
              <a:rPr lang="en-US" altLang="ja-JP" sz="1100" dirty="0">
                <a:latin typeface="+mj-ea"/>
                <a:ea typeface="+mj-ea"/>
                <a:cs typeface="メイリオ" panose="020B0604030504040204" pitchFamily="50" charset="-128"/>
              </a:rPr>
              <a:t>PROJECT</a:t>
            </a:r>
            <a:r>
              <a:rPr lang="ja-JP" altLang="ja-JP" sz="1100" dirty="0">
                <a:latin typeface="+mj-ea"/>
                <a:ea typeface="+mj-ea"/>
                <a:cs typeface="メイリオ" panose="020B0604030504040204" pitchFamily="50" charset="-128"/>
              </a:rPr>
              <a:t>　</a:t>
            </a:r>
          </a:p>
          <a:p>
            <a:pPr marL="0" marR="0" lvl="0" indent="139700" algn="l" defTabSz="914400" rtl="0" eaLnBrk="0" fontAlgn="base" latinLnBrk="0" hangingPunct="0">
              <a:lnSpc>
                <a:spcPct val="100000"/>
              </a:lnSpc>
              <a:spcBef>
                <a:spcPct val="0"/>
              </a:spcBef>
              <a:spcAft>
                <a:spcPct val="0"/>
              </a:spcAft>
              <a:buClrTx/>
              <a:buSzTx/>
              <a:buFontTx/>
              <a:buNone/>
              <a:tabLst/>
            </a:pPr>
            <a:r>
              <a:rPr kumimoji="0" lang="ja-JP" altLang="en-US" sz="1100" dirty="0">
                <a:latin typeface="+mj-ea"/>
                <a:ea typeface="+mj-ea"/>
                <a:cs typeface="メイリオ" panose="020B0604030504040204" pitchFamily="50" charset="-128"/>
              </a:rPr>
              <a:t>・（</a:t>
            </a:r>
            <a:r>
              <a:rPr kumimoji="0" lang="en-US" altLang="ja-JP" sz="1100" dirty="0">
                <a:latin typeface="+mj-ea"/>
                <a:ea typeface="+mj-ea"/>
                <a:cs typeface="メイリオ" panose="020B0604030504040204" pitchFamily="50" charset="-128"/>
              </a:rPr>
              <a:t>2019</a:t>
            </a:r>
            <a:r>
              <a:rPr kumimoji="0" lang="ja-JP" altLang="en-US" sz="1100" dirty="0">
                <a:latin typeface="+mj-ea"/>
                <a:ea typeface="+mj-ea"/>
                <a:cs typeface="メイリオ" panose="020B0604030504040204" pitchFamily="50" charset="-128"/>
              </a:rPr>
              <a:t>）</a:t>
            </a:r>
            <a:r>
              <a:rPr kumimoji="0" lang="en-US" altLang="ja-JP" sz="1100" dirty="0">
                <a:latin typeface="+mj-ea"/>
                <a:ea typeface="+mj-ea"/>
                <a:cs typeface="メイリオ" panose="020B0604030504040204" pitchFamily="50" charset="-128"/>
              </a:rPr>
              <a:t>Culture hotel</a:t>
            </a:r>
            <a:r>
              <a:rPr kumimoji="0" lang="ja-JP" altLang="en-US" sz="1100" dirty="0">
                <a:latin typeface="+mj-ea"/>
                <a:ea typeface="+mj-ea"/>
                <a:cs typeface="メイリオ" panose="020B0604030504040204" pitchFamily="50" charset="-128"/>
              </a:rPr>
              <a:t>「</a:t>
            </a:r>
            <a:r>
              <a:rPr kumimoji="0" lang="en-US" altLang="ja-JP" sz="1100" dirty="0">
                <a:latin typeface="+mj-ea"/>
                <a:ea typeface="+mj-ea"/>
                <a:cs typeface="メイリオ" panose="020B0604030504040204" pitchFamily="50" charset="-128"/>
              </a:rPr>
              <a:t>hotel it.</a:t>
            </a:r>
            <a:r>
              <a:rPr kumimoji="0" lang="ja-JP" altLang="en-US" sz="1100" dirty="0">
                <a:latin typeface="+mj-ea"/>
                <a:ea typeface="+mj-ea"/>
                <a:cs typeface="メイリオ" panose="020B0604030504040204" pitchFamily="50" charset="-128"/>
              </a:rPr>
              <a:t>」</a:t>
            </a:r>
            <a:r>
              <a:rPr kumimoji="0" lang="en-US" altLang="ja-JP" sz="1100" dirty="0">
                <a:latin typeface="+mj-ea"/>
                <a:ea typeface="+mj-ea"/>
                <a:cs typeface="メイリオ" panose="020B0604030504040204" pitchFamily="50" charset="-128"/>
              </a:rPr>
              <a:t>OPEN</a:t>
            </a:r>
          </a:p>
          <a:p>
            <a:pPr marL="0" marR="0" lvl="0" indent="139700" algn="l" defTabSz="914400" rtl="0" eaLnBrk="0" fontAlgn="base" latinLnBrk="0" hangingPunct="0">
              <a:lnSpc>
                <a:spcPct val="100000"/>
              </a:lnSpc>
              <a:spcBef>
                <a:spcPct val="0"/>
              </a:spcBef>
              <a:spcAft>
                <a:spcPct val="0"/>
              </a:spcAft>
              <a:buClrTx/>
              <a:buSzTx/>
              <a:buFontTx/>
              <a:buNone/>
              <a:tabLst/>
            </a:pPr>
            <a:r>
              <a:rPr kumimoji="0" lang="ja-JP" altLang="en-US" sz="1100" dirty="0">
                <a:latin typeface="+mj-ea"/>
                <a:ea typeface="+mj-ea"/>
                <a:cs typeface="メイリオ" panose="020B0604030504040204" pitchFamily="50" charset="-128"/>
              </a:rPr>
              <a:t>・（</a:t>
            </a:r>
            <a:r>
              <a:rPr kumimoji="0" lang="en-US" altLang="ja-JP" sz="1100" dirty="0">
                <a:latin typeface="+mj-ea"/>
                <a:ea typeface="+mj-ea"/>
                <a:cs typeface="メイリオ" panose="020B0604030504040204" pitchFamily="50" charset="-128"/>
              </a:rPr>
              <a:t>2019</a:t>
            </a:r>
            <a:r>
              <a:rPr kumimoji="0" lang="ja-JP" altLang="en-US" sz="1100" dirty="0">
                <a:latin typeface="+mj-ea"/>
                <a:ea typeface="+mj-ea"/>
                <a:cs typeface="メイリオ" panose="020B0604030504040204" pitchFamily="50" charset="-128"/>
              </a:rPr>
              <a:t>）</a:t>
            </a:r>
            <a:r>
              <a:rPr kumimoji="0" lang="en-US" altLang="ja-JP" sz="1100" dirty="0">
                <a:latin typeface="+mj-ea"/>
                <a:ea typeface="+mj-ea"/>
                <a:cs typeface="メイリオ" panose="020B0604030504040204" pitchFamily="50" charset="-128"/>
              </a:rPr>
              <a:t>SAKE TARU LOUNGE</a:t>
            </a:r>
          </a:p>
          <a:p>
            <a:pPr marL="0" marR="0" lvl="0" indent="139700" algn="l" defTabSz="914400" rtl="0" eaLnBrk="0" fontAlgn="base" latinLnBrk="0" hangingPunct="0">
              <a:lnSpc>
                <a:spcPct val="100000"/>
              </a:lnSpc>
              <a:spcBef>
                <a:spcPct val="0"/>
              </a:spcBef>
              <a:spcAft>
                <a:spcPct val="0"/>
              </a:spcAft>
              <a:buClrTx/>
              <a:buSzTx/>
              <a:buFontTx/>
              <a:buNone/>
              <a:tabLst/>
            </a:pPr>
            <a:endParaRPr kumimoji="0" lang="en-US" altLang="ja-JP" sz="1100" dirty="0">
              <a:latin typeface="+mj-ea"/>
              <a:ea typeface="+mj-ea"/>
              <a:cs typeface="メイリオ" panose="020B0604030504040204" pitchFamily="50" charset="-128"/>
            </a:endParaRPr>
          </a:p>
          <a:p>
            <a:r>
              <a:rPr lang="en-US" altLang="ja-JP" sz="1100" dirty="0"/>
              <a:t> </a:t>
            </a:r>
            <a:r>
              <a:rPr lang="en-US" altLang="ja-JP" sz="1100" u="sng" dirty="0">
                <a:hlinkClick r:id="rId4"/>
              </a:rPr>
              <a:t>http://arigato-chan.com/</a:t>
            </a:r>
            <a:endParaRPr lang="ja-JP" altLang="ja-JP" sz="1100" dirty="0"/>
          </a:p>
          <a:p>
            <a:r>
              <a:rPr lang="en-US" altLang="ja-JP" sz="1100" u="sng" dirty="0">
                <a:hlinkClick r:id="rId5"/>
              </a:rPr>
              <a:t>https://kobecco.hpg.co.jp/29314/</a:t>
            </a:r>
            <a:endParaRPr lang="ja-JP" altLang="ja-JP" sz="1100" dirty="0"/>
          </a:p>
          <a:p>
            <a:pPr marL="0" marR="0" lvl="0" indent="139700" algn="l" defTabSz="914400" rtl="0" eaLnBrk="0" fontAlgn="base" latinLnBrk="0" hangingPunct="0">
              <a:lnSpc>
                <a:spcPct val="100000"/>
              </a:lnSpc>
              <a:spcBef>
                <a:spcPct val="0"/>
              </a:spcBef>
              <a:spcAft>
                <a:spcPct val="0"/>
              </a:spcAft>
              <a:buClrTx/>
              <a:buSzTx/>
              <a:buFontTx/>
              <a:buNone/>
              <a:tabLst/>
            </a:pPr>
            <a:endParaRPr kumimoji="0" lang="en-US" altLang="ja-JP" sz="1100" dirty="0">
              <a:latin typeface="+mj-ea"/>
              <a:ea typeface="+mj-ea"/>
              <a:cs typeface="メイリオ" panose="020B0604030504040204" pitchFamily="50" charset="-128"/>
            </a:endParaRPr>
          </a:p>
        </p:txBody>
      </p:sp>
      <p:sp>
        <p:nvSpPr>
          <p:cNvPr id="7" name="正方形/長方形 6">
            <a:extLst>
              <a:ext uri="{FF2B5EF4-FFF2-40B4-BE49-F238E27FC236}">
                <a16:creationId xmlns:a16="http://schemas.microsoft.com/office/drawing/2014/main" id="{FFD1BCB3-3138-3D41-93A9-BFEF0C50A314}"/>
              </a:ext>
            </a:extLst>
          </p:cNvPr>
          <p:cNvSpPr/>
          <p:nvPr/>
        </p:nvSpPr>
        <p:spPr>
          <a:xfrm>
            <a:off x="694267" y="893646"/>
            <a:ext cx="5324793" cy="1785104"/>
          </a:xfrm>
          <a:prstGeom prst="rect">
            <a:avLst/>
          </a:prstGeom>
        </p:spPr>
        <p:txBody>
          <a:bodyPr wrap="square">
            <a:spAutoFit/>
          </a:bodyPr>
          <a:lstStyle/>
          <a:p>
            <a:pPr algn="just">
              <a:spcAft>
                <a:spcPts val="0"/>
              </a:spcAft>
            </a:pPr>
            <a:r>
              <a:rPr lang="ja-JP" altLang="en-US" sz="1000" kern="100">
                <a:latin typeface="+mj-ea"/>
                <a:ea typeface="+mj-ea"/>
                <a:cs typeface="Times New Roman" panose="02020603050405020304" pitchFamily="18" charset="0"/>
              </a:rPr>
              <a:t>　</a:t>
            </a:r>
            <a:r>
              <a:rPr lang="ja-JP" altLang="ja-JP" sz="1000" kern="100">
                <a:latin typeface="+mj-ea"/>
                <a:ea typeface="+mj-ea"/>
                <a:cs typeface="Times New Roman" panose="02020603050405020304" pitchFamily="18" charset="0"/>
              </a:rPr>
              <a:t>昭和</a:t>
            </a:r>
            <a:r>
              <a:rPr lang="en-US" altLang="ja-JP" sz="1000" kern="100" dirty="0">
                <a:latin typeface="+mj-ea"/>
                <a:ea typeface="+mj-ea"/>
                <a:cs typeface="Times New Roman" panose="02020603050405020304" pitchFamily="18" charset="0"/>
              </a:rPr>
              <a:t>38</a:t>
            </a:r>
            <a:r>
              <a:rPr lang="ja-JP" altLang="ja-JP" sz="1000" kern="100">
                <a:latin typeface="+mj-ea"/>
                <a:ea typeface="+mj-ea"/>
                <a:cs typeface="Times New Roman" panose="02020603050405020304" pitchFamily="18" charset="0"/>
              </a:rPr>
              <a:t>年（</a:t>
            </a:r>
            <a:r>
              <a:rPr lang="en-US" altLang="ja-JP" sz="1000" kern="100" dirty="0">
                <a:latin typeface="+mj-ea"/>
                <a:ea typeface="+mj-ea"/>
                <a:cs typeface="Times New Roman" panose="02020603050405020304" pitchFamily="18" charset="0"/>
              </a:rPr>
              <a:t>1963</a:t>
            </a:r>
            <a:r>
              <a:rPr lang="ja-JP" altLang="ja-JP" sz="1000" kern="100">
                <a:latin typeface="+mj-ea"/>
                <a:ea typeface="+mj-ea"/>
                <a:cs typeface="Times New Roman" panose="02020603050405020304" pitchFamily="18" charset="0"/>
              </a:rPr>
              <a:t>年）</a:t>
            </a:r>
            <a:r>
              <a:rPr lang="en-US" altLang="ja-JP" sz="1000" kern="100" dirty="0">
                <a:latin typeface="+mj-ea"/>
                <a:ea typeface="+mj-ea"/>
                <a:cs typeface="Times New Roman" panose="02020603050405020304" pitchFamily="18" charset="0"/>
              </a:rPr>
              <a:t>4</a:t>
            </a:r>
            <a:r>
              <a:rPr lang="ja-JP" altLang="ja-JP" sz="1000" kern="100">
                <a:latin typeface="+mj-ea"/>
                <a:ea typeface="+mj-ea"/>
                <a:cs typeface="Times New Roman" panose="02020603050405020304" pitchFamily="18" charset="0"/>
              </a:rPr>
              <a:t>月に開館した神戸国際港湾博物館（現：中央ビル）の建設と並行して「神戸港を見るための観光タワー」として建築、同</a:t>
            </a:r>
            <a:r>
              <a:rPr lang="en-US" altLang="ja-JP" sz="1000" kern="100" dirty="0">
                <a:latin typeface="+mj-ea"/>
                <a:ea typeface="+mj-ea"/>
                <a:cs typeface="Times New Roman" panose="02020603050405020304" pitchFamily="18" charset="0"/>
              </a:rPr>
              <a:t>11</a:t>
            </a:r>
            <a:r>
              <a:rPr lang="ja-JP" altLang="ja-JP" sz="1000" kern="100">
                <a:latin typeface="+mj-ea"/>
                <a:ea typeface="+mj-ea"/>
                <a:cs typeface="Times New Roman" panose="02020603050405020304" pitchFamily="18" charset="0"/>
              </a:rPr>
              <a:t>月に開館してから今年で</a:t>
            </a:r>
            <a:r>
              <a:rPr lang="en-US" altLang="ja-JP" sz="1000" kern="100" dirty="0">
                <a:latin typeface="+mj-ea"/>
                <a:ea typeface="+mj-ea"/>
                <a:cs typeface="Times New Roman" panose="02020603050405020304" pitchFamily="18" charset="0"/>
              </a:rPr>
              <a:t>56</a:t>
            </a:r>
            <a:r>
              <a:rPr lang="ja-JP" altLang="ja-JP" sz="1000" kern="100">
                <a:latin typeface="+mj-ea"/>
                <a:ea typeface="+mj-ea"/>
                <a:cs typeface="Times New Roman" panose="02020603050405020304" pitchFamily="18" charset="0"/>
              </a:rPr>
              <a:t>年を迎え、神戸のランドマークとして全国的に知られています。</a:t>
            </a:r>
          </a:p>
          <a:p>
            <a:pPr algn="just">
              <a:spcAft>
                <a:spcPts val="0"/>
              </a:spcAft>
            </a:pPr>
            <a:r>
              <a:rPr lang="ja-JP" altLang="en-US" sz="1000" kern="100">
                <a:latin typeface="+mj-ea"/>
                <a:ea typeface="+mj-ea"/>
                <a:cs typeface="Times New Roman" panose="02020603050405020304" pitchFamily="18" charset="0"/>
              </a:rPr>
              <a:t>　</a:t>
            </a:r>
            <a:r>
              <a:rPr lang="ja-JP" altLang="ja-JP" sz="1000" kern="100">
                <a:latin typeface="+mj-ea"/>
                <a:ea typeface="+mj-ea"/>
                <a:cs typeface="Times New Roman" panose="02020603050405020304" pitchFamily="18" charset="0"/>
              </a:rPr>
              <a:t>設計段階から「世界にも類を見ないユニークなデザイン」で「神戸市民のシンボルとなり、しかも他都市のタワーに負けないもので、できれば世界的な価値があり、しかも美しい神戸の街にマッチしたもの」という厳しい要望のなかで、デザインが考案されました。</a:t>
            </a:r>
          </a:p>
          <a:p>
            <a:pPr algn="just">
              <a:spcAft>
                <a:spcPts val="0"/>
              </a:spcAft>
            </a:pPr>
            <a:r>
              <a:rPr lang="ja-JP" altLang="en-US" sz="1000" kern="100">
                <a:latin typeface="+mj-ea"/>
                <a:ea typeface="+mj-ea"/>
                <a:cs typeface="Times New Roman" panose="02020603050405020304" pitchFamily="18" charset="0"/>
              </a:rPr>
              <a:t>　</a:t>
            </a:r>
            <a:r>
              <a:rPr lang="ja-JP" altLang="ja-JP" sz="1000" kern="100">
                <a:latin typeface="+mj-ea"/>
                <a:ea typeface="+mj-ea"/>
                <a:cs typeface="Times New Roman" panose="02020603050405020304" pitchFamily="18" charset="0"/>
              </a:rPr>
              <a:t>その結果、世界初のパイプ構造の建造物で、和楽器の「鼓（つづみ）」を長くしたような外観（双曲面構造）が特徴的になっています。独特の構造と形状から「鉄塔の美女」とも称され、高層建築物のモデルともなっています（第</a:t>
            </a:r>
            <a:r>
              <a:rPr lang="en-US" altLang="ja-JP" sz="1000" kern="100" dirty="0">
                <a:latin typeface="+mj-ea"/>
                <a:ea typeface="+mj-ea"/>
                <a:cs typeface="Times New Roman" panose="02020603050405020304" pitchFamily="18" charset="0"/>
              </a:rPr>
              <a:t>15</a:t>
            </a:r>
            <a:r>
              <a:rPr lang="ja-JP" altLang="ja-JP" sz="1000" kern="100">
                <a:latin typeface="+mj-ea"/>
                <a:ea typeface="+mj-ea"/>
                <a:cs typeface="Times New Roman" panose="02020603050405020304" pitchFamily="18" charset="0"/>
              </a:rPr>
              <a:t>回日本建築学会作品賞受賞）。</a:t>
            </a:r>
            <a:endParaRPr lang="en-US" altLang="ja-JP" sz="1000" kern="100" dirty="0">
              <a:latin typeface="+mj-ea"/>
              <a:ea typeface="+mj-ea"/>
              <a:cs typeface="Times New Roman" panose="02020603050405020304" pitchFamily="18" charset="0"/>
            </a:endParaRPr>
          </a:p>
          <a:p>
            <a:pPr algn="just">
              <a:spcAft>
                <a:spcPts val="0"/>
              </a:spcAft>
            </a:pPr>
            <a:r>
              <a:rPr lang="ja-JP" altLang="en-US" sz="1000" kern="100">
                <a:latin typeface="+mj-ea"/>
                <a:ea typeface="+mj-ea"/>
                <a:cs typeface="Times New Roman" panose="02020603050405020304" pitchFamily="18" charset="0"/>
              </a:rPr>
              <a:t>　</a:t>
            </a:r>
            <a:r>
              <a:rPr lang="ja-JP" altLang="ja-JP" sz="1000" kern="100">
                <a:latin typeface="+mj-ea"/>
                <a:ea typeface="+mj-ea"/>
                <a:cs typeface="Times New Roman" panose="02020603050405020304" pitchFamily="18" charset="0"/>
              </a:rPr>
              <a:t>日本で初めてライトアップされたタワーとしても知られています（照明学会照明普及会賞受賞）。国の有形文化財登録。</a:t>
            </a:r>
          </a:p>
        </p:txBody>
      </p:sp>
    </p:spTree>
    <p:extLst>
      <p:ext uri="{BB962C8B-B14F-4D97-AF65-F5344CB8AC3E}">
        <p14:creationId xmlns:p14="http://schemas.microsoft.com/office/powerpoint/2010/main" val="710039151"/>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986</TotalTime>
  <Words>701</Words>
  <Application>Microsoft Macintosh PowerPoint</Application>
  <PresentationFormat>画面に合わせる (4:3)</PresentationFormat>
  <Paragraphs>156</Paragraphs>
  <Slides>4</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vt:i4>
      </vt:variant>
    </vt:vector>
  </HeadingPairs>
  <TitlesOfParts>
    <vt:vector size="13" baseType="lpstr">
      <vt:lpstr>Hiragino Kaku Gothic Pro W3</vt:lpstr>
      <vt:lpstr>ＭＳ Ｐゴシック</vt:lpstr>
      <vt:lpstr>ヒラギノ角ゴ Pro W3</vt:lpstr>
      <vt:lpstr>ヒラギノ角ゴ Pro W6</vt:lpstr>
      <vt:lpstr>メイリオ</vt:lpstr>
      <vt:lpstr>Arial</vt:lpstr>
      <vt:lpstr>Calibri</vt:lpstr>
      <vt:lpstr>Times New Roman</vt:lpstr>
      <vt:lpstr>ホワイト</vt:lpstr>
      <vt:lpstr>PowerPoint プレゼンテーション</vt:lpstr>
      <vt:lpstr>PowerPoint プレゼンテーション</vt:lpstr>
      <vt:lpstr>PowerPoint プレゼンテーション</vt:lpstr>
      <vt:lpstr>PowerPoint プレゼンテーション</vt:lpstr>
    </vt:vector>
  </TitlesOfParts>
  <Company>TANK</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石山 TANK2</dc:creator>
  <cp:lastModifiedBy>Microsoft Office User</cp:lastModifiedBy>
  <cp:revision>206</cp:revision>
  <cp:lastPrinted>2019-05-27T10:36:48Z</cp:lastPrinted>
  <dcterms:created xsi:type="dcterms:W3CDTF">2015-03-25T06:09:35Z</dcterms:created>
  <dcterms:modified xsi:type="dcterms:W3CDTF">2019-05-27T11:36:05Z</dcterms:modified>
</cp:coreProperties>
</file>