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24" r:id="rId2"/>
  </p:sldIdLst>
  <p:sldSz cx="7380288" cy="9864725"/>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42688DD9-C6BF-46D5-98F0-36AF3B2C7C78}">
          <p14:sldIdLst>
            <p14:sldId id="424"/>
          </p14:sldIdLst>
        </p14:section>
      </p14:sectionLst>
    </p:ext>
    <p:ext uri="{EFAFB233-063F-42B5-8137-9DF3F51BA10A}">
      <p15:sldGuideLst xmlns:p15="http://schemas.microsoft.com/office/powerpoint/2012/main">
        <p15:guide id="1" orient="horz" pos="3107">
          <p15:clr>
            <a:srgbClr val="A4A3A4"/>
          </p15:clr>
        </p15:guide>
        <p15:guide id="2" pos="2325" userDrawn="1">
          <p15:clr>
            <a:srgbClr val="A4A3A4"/>
          </p15:clr>
        </p15:guide>
        <p15:guide id="3" pos="2324">
          <p15:clr>
            <a:srgbClr val="A4A3A4"/>
          </p15:clr>
        </p15:guide>
        <p15:guide id="4" pos="4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E1FF"/>
    <a:srgbClr val="FFFFCC"/>
    <a:srgbClr val="FFFFEB"/>
    <a:srgbClr val="FFFFE5"/>
    <a:srgbClr val="7F7F7F"/>
    <a:srgbClr val="E7E5FF"/>
    <a:srgbClr val="D4D1FF"/>
    <a:srgbClr val="B4D0FE"/>
    <a:srgbClr val="CCECFF"/>
    <a:srgbClr val="F1A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3" autoAdjust="0"/>
    <p:restoredTop sz="99873" autoAdjust="0"/>
  </p:normalViewPr>
  <p:slideViewPr>
    <p:cSldViewPr>
      <p:cViewPr>
        <p:scale>
          <a:sx n="125" d="100"/>
          <a:sy n="125" d="100"/>
        </p:scale>
        <p:origin x="869" y="-3912"/>
      </p:cViewPr>
      <p:guideLst>
        <p:guide orient="horz" pos="3107"/>
        <p:guide pos="2325"/>
        <p:guide pos="2324"/>
        <p:guide pos="45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0"/>
            <a:ext cx="2918831" cy="493316"/>
          </a:xfrm>
          <a:prstGeom prst="rect">
            <a:avLst/>
          </a:prstGeom>
        </p:spPr>
        <p:txBody>
          <a:bodyPr vert="horz" lIns="90543" tIns="45274" rIns="90543" bIns="45274"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381" y="0"/>
            <a:ext cx="2918831" cy="493316"/>
          </a:xfrm>
          <a:prstGeom prst="rect">
            <a:avLst/>
          </a:prstGeom>
        </p:spPr>
        <p:txBody>
          <a:bodyPr vert="horz" lIns="90543" tIns="45274" rIns="90543" bIns="45274" rtlCol="0"/>
          <a:lstStyle>
            <a:lvl1pPr algn="r" fontAlgn="auto">
              <a:spcBef>
                <a:spcPts val="0"/>
              </a:spcBef>
              <a:spcAft>
                <a:spcPts val="0"/>
              </a:spcAft>
              <a:defRPr sz="1200">
                <a:latin typeface="+mn-lt"/>
                <a:ea typeface="+mn-ea"/>
              </a:defRPr>
            </a:lvl1pPr>
          </a:lstStyle>
          <a:p>
            <a:pPr>
              <a:defRPr/>
            </a:pPr>
            <a:fld id="{73F0B475-6F13-4BBA-865A-2DD39E8124B6}" type="datetimeFigureOut">
              <a:rPr lang="ja-JP" altLang="en-US"/>
              <a:pPr>
                <a:defRPr/>
              </a:pPr>
              <a:t>2018/4/10</a:t>
            </a:fld>
            <a:endParaRPr lang="ja-JP" altLang="en-US"/>
          </a:p>
        </p:txBody>
      </p:sp>
      <p:sp>
        <p:nvSpPr>
          <p:cNvPr id="4" name="スライド イメージ プレースホルダ 3"/>
          <p:cNvSpPr>
            <a:spLocks noGrp="1" noRot="1" noChangeAspect="1"/>
          </p:cNvSpPr>
          <p:nvPr>
            <p:ph type="sldImg" idx="2"/>
          </p:nvPr>
        </p:nvSpPr>
        <p:spPr>
          <a:xfrm>
            <a:off x="1984375" y="739775"/>
            <a:ext cx="2767013" cy="3698875"/>
          </a:xfrm>
          <a:prstGeom prst="rect">
            <a:avLst/>
          </a:prstGeom>
          <a:noFill/>
          <a:ln w="12700">
            <a:solidFill>
              <a:prstClr val="black"/>
            </a:solidFill>
          </a:ln>
        </p:spPr>
        <p:txBody>
          <a:bodyPr vert="horz" lIns="90543" tIns="45274" rIns="90543" bIns="45274" rtlCol="0" anchor="ctr"/>
          <a:lstStyle/>
          <a:p>
            <a:pPr lvl="0"/>
            <a:endParaRPr lang="ja-JP" altLang="en-US" noProof="0"/>
          </a:p>
        </p:txBody>
      </p:sp>
      <p:sp>
        <p:nvSpPr>
          <p:cNvPr id="5" name="ノート プレースホルダ 4"/>
          <p:cNvSpPr>
            <a:spLocks noGrp="1"/>
          </p:cNvSpPr>
          <p:nvPr>
            <p:ph type="body" sz="quarter" idx="3"/>
          </p:nvPr>
        </p:nvSpPr>
        <p:spPr>
          <a:xfrm>
            <a:off x="673577" y="4686506"/>
            <a:ext cx="5388610" cy="4439841"/>
          </a:xfrm>
          <a:prstGeom prst="rect">
            <a:avLst/>
          </a:prstGeom>
        </p:spPr>
        <p:txBody>
          <a:bodyPr vert="horz" lIns="90543" tIns="45274" rIns="90543" bIns="45274"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7" y="9371285"/>
            <a:ext cx="2918831" cy="493316"/>
          </a:xfrm>
          <a:prstGeom prst="rect">
            <a:avLst/>
          </a:prstGeom>
        </p:spPr>
        <p:txBody>
          <a:bodyPr vert="horz" lIns="90543" tIns="45274" rIns="90543" bIns="45274"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381" y="9371285"/>
            <a:ext cx="2918831" cy="493316"/>
          </a:xfrm>
          <a:prstGeom prst="rect">
            <a:avLst/>
          </a:prstGeom>
        </p:spPr>
        <p:txBody>
          <a:bodyPr vert="horz" lIns="90543" tIns="45274" rIns="90543" bIns="45274" rtlCol="0" anchor="b"/>
          <a:lstStyle>
            <a:lvl1pPr algn="r" fontAlgn="auto">
              <a:spcBef>
                <a:spcPts val="0"/>
              </a:spcBef>
              <a:spcAft>
                <a:spcPts val="0"/>
              </a:spcAft>
              <a:defRPr sz="1200">
                <a:latin typeface="+mn-lt"/>
                <a:ea typeface="+mn-ea"/>
              </a:defRPr>
            </a:lvl1pPr>
          </a:lstStyle>
          <a:p>
            <a:pPr>
              <a:defRPr/>
            </a:pPr>
            <a:fld id="{06BC1BAA-AF7B-49F5-8DFA-71DA997D94CD}" type="slidenum">
              <a:rPr lang="ja-JP" altLang="en-US"/>
              <a:pPr>
                <a:defRPr/>
              </a:pPr>
              <a:t>‹#›</a:t>
            </a:fld>
            <a:endParaRPr lang="ja-JP" altLang="en-US"/>
          </a:p>
        </p:txBody>
      </p:sp>
    </p:spTree>
    <p:extLst>
      <p:ext uri="{BB962C8B-B14F-4D97-AF65-F5344CB8AC3E}">
        <p14:creationId xmlns:p14="http://schemas.microsoft.com/office/powerpoint/2010/main" val="3381311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1985963" y="741363"/>
            <a:ext cx="2763837" cy="3697287"/>
          </a:xfrm>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D6FCE1-F435-4898-9FAC-40B0AE760181}" type="slidenum">
              <a:rPr lang="ja-JP" altLang="en-US" smtClean="0"/>
              <a:pPr fontAlgn="base">
                <a:spcBef>
                  <a:spcPct val="0"/>
                </a:spcBef>
                <a:spcAft>
                  <a:spcPct val="0"/>
                </a:spcAft>
                <a:defRPr/>
              </a:pPr>
              <a:t>1</a:t>
            </a:fld>
            <a:endParaRPr lang="ja-JP" altLang="en-US" dirty="0"/>
          </a:p>
        </p:txBody>
      </p:sp>
    </p:spTree>
    <p:extLst>
      <p:ext uri="{BB962C8B-B14F-4D97-AF65-F5344CB8AC3E}">
        <p14:creationId xmlns:p14="http://schemas.microsoft.com/office/powerpoint/2010/main" val="2184916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3523" y="3064459"/>
            <a:ext cx="6273245" cy="2114522"/>
          </a:xfrm>
        </p:spPr>
        <p:txBody>
          <a:bodyPr/>
          <a:lstStyle/>
          <a:p>
            <a:r>
              <a:rPr lang="ja-JP" altLang="en-US"/>
              <a:t>マスタ タイトルの書式設定</a:t>
            </a:r>
          </a:p>
        </p:txBody>
      </p:sp>
      <p:sp>
        <p:nvSpPr>
          <p:cNvPr id="3" name="サブタイトル 2"/>
          <p:cNvSpPr>
            <a:spLocks noGrp="1"/>
          </p:cNvSpPr>
          <p:nvPr>
            <p:ph type="subTitle" idx="1"/>
          </p:nvPr>
        </p:nvSpPr>
        <p:spPr>
          <a:xfrm>
            <a:off x="1107043" y="5590012"/>
            <a:ext cx="5166202" cy="252098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EF8B2596-2186-4F9C-9C0D-681DC8B9BA3E}" type="datetime1">
              <a:rPr lang="ja-JP" altLang="en-US" smtClean="0"/>
              <a:pPr>
                <a:defRPr/>
              </a:pPr>
              <a:t>2018/4/10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8F607F0-22DD-426F-9304-FB70DD9E19F5}"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5AAA8D0-2C40-43AC-9A93-4FE48AB2893A}" type="datetime1">
              <a:rPr lang="ja-JP" altLang="en-US" smtClean="0"/>
              <a:pPr>
                <a:defRPr/>
              </a:pPr>
              <a:t>2018/4/10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9E4DEF1-1113-4F22-8BA3-B65840905412}"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50710" y="395048"/>
            <a:ext cx="1660565" cy="841698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69014" y="395048"/>
            <a:ext cx="4858690" cy="841698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A91412C-DC9C-4D3A-9333-D302EA6478CB}" type="datetime1">
              <a:rPr lang="ja-JP" altLang="en-US" smtClean="0"/>
              <a:pPr>
                <a:defRPr/>
              </a:pPr>
              <a:t>2018/4/10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D5E24A5-4C90-4176-BD5C-BA1978717FFF}"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E25D395-9EE7-4644-B3AF-0D9FD6604156}" type="datetime1">
              <a:rPr lang="ja-JP" altLang="en-US" smtClean="0"/>
              <a:pPr>
                <a:defRPr/>
              </a:pPr>
              <a:t>2018/4/10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3AEA67F-CEDF-4802-B38E-6DF13FD66CF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82992" y="6339000"/>
            <a:ext cx="6273245" cy="1959244"/>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82992" y="4181092"/>
            <a:ext cx="6273245" cy="215790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E7D30F1-6B86-4288-9DAE-56CD2F31B88A}" type="datetime1">
              <a:rPr lang="ja-JP" altLang="en-US" smtClean="0"/>
              <a:pPr>
                <a:defRPr/>
              </a:pPr>
              <a:t>2018/4/10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157577F-D23B-465F-95CC-532BC4CDD11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69014" y="2301771"/>
            <a:ext cx="3259627" cy="6510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751648" y="2301771"/>
            <a:ext cx="3259627" cy="6510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9EF40CE-AFB7-48F5-AE5D-122E448263BB}" type="datetime1">
              <a:rPr lang="ja-JP" altLang="en-US" smtClean="0"/>
              <a:pPr>
                <a:defRPr/>
              </a:pPr>
              <a:t>2018/4/10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4050838-2931-4064-AFE0-C5C976E392B9}"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69015" y="2208146"/>
            <a:ext cx="3260909" cy="92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69015" y="3128398"/>
            <a:ext cx="3260909" cy="56836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749084" y="2208146"/>
            <a:ext cx="3262190" cy="92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749084" y="3128398"/>
            <a:ext cx="3262190" cy="56836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3F6EAB6-6DBD-49FB-8C73-578C2B7C72DF}" type="datetime1">
              <a:rPr lang="ja-JP" altLang="en-US" smtClean="0"/>
              <a:pPr>
                <a:defRPr/>
              </a:pPr>
              <a:t>2018/4/10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0691BC5-00F1-42D0-99BA-37B0D882BC25}"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005B195C-42BD-4212-B8F6-1BB16672C354}" type="datetime1">
              <a:rPr lang="ja-JP" altLang="en-US" smtClean="0"/>
              <a:pPr>
                <a:defRPr/>
              </a:pPr>
              <a:t>2018/4/10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E36B997-D28E-4508-9E1A-8B673CBE9A02}"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DD2CF08-D723-41B6-90A8-F121FBA856AE}" type="datetime1">
              <a:rPr lang="ja-JP" altLang="en-US" smtClean="0"/>
              <a:pPr>
                <a:defRPr/>
              </a:pPr>
              <a:t>2018/4/10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FC8F9D1B-A66E-4092-A2DB-0DB81FD2F7CF}"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5" y="392763"/>
            <a:ext cx="2428064" cy="1671523"/>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885488" y="392764"/>
            <a:ext cx="4125787" cy="84192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69015" y="2064287"/>
            <a:ext cx="2428064" cy="67477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C208A13-EDBF-4ABA-A226-8031A006233E}" type="datetime1">
              <a:rPr lang="ja-JP" altLang="en-US" smtClean="0"/>
              <a:pPr>
                <a:defRPr/>
              </a:pPr>
              <a:t>2018/4/10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82E7FCF-A81A-491B-BB4D-C45104E9904C}"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46588" y="6905308"/>
            <a:ext cx="4428173" cy="81521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46588" y="881431"/>
            <a:ext cx="4428173" cy="591883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46588" y="7720518"/>
            <a:ext cx="4428173" cy="11577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21D059D-3D87-4FC0-A88D-55FE019D4362}" type="datetime1">
              <a:rPr lang="ja-JP" altLang="en-US" smtClean="0"/>
              <a:pPr>
                <a:defRPr/>
              </a:pPr>
              <a:t>2018/4/10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3383CB5-AED4-4BCE-A7B2-C298124A5A9B}"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8300" y="395288"/>
            <a:ext cx="6643688" cy="1644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68300" y="2301875"/>
            <a:ext cx="6643688" cy="6510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68301" y="9142414"/>
            <a:ext cx="1722438" cy="525462"/>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141E492-75FC-45BF-BB64-4E539BF61048}" type="datetime1">
              <a:rPr lang="ja-JP" altLang="en-US" smtClean="0"/>
              <a:pPr>
                <a:defRPr/>
              </a:pPr>
              <a:t>2018/4/10</a:t>
            </a:fld>
            <a:endParaRPr lang="ja-JP" altLang="en-US"/>
          </a:p>
        </p:txBody>
      </p:sp>
      <p:sp>
        <p:nvSpPr>
          <p:cNvPr id="5" name="フッター プレースホルダ 4"/>
          <p:cNvSpPr>
            <a:spLocks noGrp="1"/>
          </p:cNvSpPr>
          <p:nvPr>
            <p:ph type="ftr" sz="quarter" idx="3"/>
          </p:nvPr>
        </p:nvSpPr>
        <p:spPr>
          <a:xfrm>
            <a:off x="2520951" y="9142414"/>
            <a:ext cx="2338388" cy="52546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289550" y="9142414"/>
            <a:ext cx="1722438" cy="525462"/>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03F7AD7-EDC1-4F99-BF77-F78C483F8A7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3681583" y="7047692"/>
            <a:ext cx="3478752" cy="9900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11037" y="7044310"/>
            <a:ext cx="3428941" cy="9900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17737" y="9236581"/>
            <a:ext cx="7332873" cy="553998"/>
          </a:xfrm>
          <a:prstGeom prst="rect">
            <a:avLst/>
          </a:prstGeom>
          <a:noFill/>
        </p:spPr>
        <p:txBody>
          <a:bodyPr wrap="square" rtlCol="0">
            <a:spAutoFit/>
          </a:bodyPr>
          <a:lstStyle/>
          <a:p>
            <a:pPr algn="ctr"/>
            <a:r>
              <a:rPr kumimoji="1" lang="ja-JP" altLang="en-US" sz="1000" dirty="0">
                <a:latin typeface="ヒラギノ角ゴ Pro W3" pitchFamily="34" charset="-128"/>
                <a:ea typeface="ヒラギノ角ゴ Pro W3" pitchFamily="34" charset="-128"/>
              </a:rPr>
              <a:t>＜お問合せ＞ </a:t>
            </a:r>
            <a:r>
              <a:rPr kumimoji="1" lang="ja-JP" altLang="en-US" sz="1000" dirty="0" smtClean="0">
                <a:latin typeface="ヒラギノ角ゴ Pro W3" pitchFamily="34" charset="-128"/>
                <a:ea typeface="ヒラギノ角ゴ Pro W3" pitchFamily="34" charset="-128"/>
              </a:rPr>
              <a:t>株式会社アスカム</a:t>
            </a:r>
            <a:r>
              <a:rPr lang="ja-JP" altLang="en-US" sz="1000" dirty="0">
                <a:latin typeface="ヒラギノ角ゴ Pro W3" pitchFamily="34" charset="-128"/>
                <a:ea typeface="ヒラギノ角ゴ Pro W3" pitchFamily="34" charset="-128"/>
              </a:rPr>
              <a:t>　担当</a:t>
            </a:r>
            <a:r>
              <a:rPr lang="ja-JP" altLang="en-US" sz="1000" dirty="0" smtClean="0">
                <a:latin typeface="ヒラギノ角ゴ Pro W3" pitchFamily="34" charset="-128"/>
                <a:ea typeface="ヒラギノ角ゴ Pro W3" pitchFamily="34" charset="-128"/>
              </a:rPr>
              <a:t>：松浦</a:t>
            </a:r>
            <a:endParaRPr lang="en-US" altLang="ja-JP" sz="1000" dirty="0">
              <a:latin typeface="ヒラギノ角ゴ Pro W3" pitchFamily="34" charset="-128"/>
              <a:ea typeface="ヒラギノ角ゴ Pro W3" pitchFamily="34" charset="-128"/>
            </a:endParaRPr>
          </a:p>
          <a:p>
            <a:pPr algn="ctr"/>
            <a:r>
              <a:rPr lang="ja-JP" altLang="en-US" sz="800" dirty="0">
                <a:latin typeface="ヒラギノ角ゴ Pro W3" pitchFamily="34" charset="-128"/>
                <a:ea typeface="ヒラギノ角ゴ Pro W3" pitchFamily="34" charset="-128"/>
              </a:rPr>
              <a:t>　</a:t>
            </a:r>
            <a:r>
              <a:rPr lang="en-US" altLang="ja-JP" sz="800" dirty="0" err="1">
                <a:latin typeface="ヒラギノ角ゴ Pro W3" pitchFamily="34" charset="-128"/>
                <a:ea typeface="ヒラギノ角ゴ Pro W3" pitchFamily="34" charset="-128"/>
              </a:rPr>
              <a:t>tel</a:t>
            </a:r>
            <a:r>
              <a:rPr lang="ja-JP" altLang="ja-JP" sz="800" dirty="0">
                <a:latin typeface="ヒラギノ角ゴ Pro W3" pitchFamily="34" charset="-128"/>
                <a:ea typeface="ヒラギノ角ゴ Pro W3" pitchFamily="34" charset="-128"/>
              </a:rPr>
              <a:t>：</a:t>
            </a:r>
            <a:r>
              <a:rPr lang="en-US" altLang="ja-JP" sz="800" dirty="0" smtClean="0">
                <a:latin typeface="ヒラギノ角ゴ Pro W3" pitchFamily="34" charset="-128"/>
                <a:ea typeface="ヒラギノ角ゴ Pro W3" pitchFamily="34" charset="-128"/>
              </a:rPr>
              <a:t>0548-33-0163 </a:t>
            </a:r>
            <a:r>
              <a:rPr lang="ja-JP" altLang="en-US" sz="800" dirty="0">
                <a:latin typeface="ヒラギノ角ゴ Pro W3" pitchFamily="34" charset="-128"/>
                <a:ea typeface="ヒラギノ角ゴ Pro W3" pitchFamily="34" charset="-128"/>
              </a:rPr>
              <a:t>　　</a:t>
            </a:r>
            <a:r>
              <a:rPr lang="en-US" altLang="ja-JP" sz="800" dirty="0">
                <a:latin typeface="ヒラギノ角ゴ Pro W3" pitchFamily="34" charset="-128"/>
                <a:ea typeface="ヒラギノ角ゴ Pro W3" pitchFamily="34" charset="-128"/>
              </a:rPr>
              <a:t>mail</a:t>
            </a:r>
            <a:r>
              <a:rPr lang="ja-JP" altLang="ja-JP" sz="800" dirty="0">
                <a:latin typeface="ヒラギノ角ゴ Pro W3" pitchFamily="34" charset="-128"/>
                <a:ea typeface="ヒラギノ角ゴ Pro W3" pitchFamily="34" charset="-128"/>
              </a:rPr>
              <a:t>：</a:t>
            </a:r>
            <a:r>
              <a:rPr lang="en-US" altLang="ja-JP" sz="800" u="sng" dirty="0" smtClean="0">
                <a:latin typeface="ヒラギノ角ゴ Pro W3" pitchFamily="34" charset="-128"/>
                <a:ea typeface="ヒラギノ角ゴ Pro W3" pitchFamily="34" charset="-128"/>
              </a:rPr>
              <a:t>info@ascam.net</a:t>
            </a:r>
            <a:r>
              <a:rPr lang="ja-JP" altLang="en-US" sz="800" dirty="0">
                <a:latin typeface="ヒラギノ角ゴ Pro W3" pitchFamily="34" charset="-128"/>
                <a:ea typeface="ヒラギノ角ゴ Pro W3" pitchFamily="34" charset="-128"/>
              </a:rPr>
              <a:t>　　</a:t>
            </a:r>
            <a:r>
              <a:rPr lang="en-US" altLang="ja-JP" sz="800" dirty="0">
                <a:latin typeface="ヒラギノ角ゴ Pro W3" pitchFamily="34" charset="-128"/>
                <a:ea typeface="ヒラギノ角ゴ Pro W3" pitchFamily="34" charset="-128"/>
              </a:rPr>
              <a:t>WEB : </a:t>
            </a:r>
            <a:r>
              <a:rPr lang="en-US" altLang="ja-JP" sz="800" u="sng" dirty="0">
                <a:latin typeface="ヒラギノ角ゴ Pro W3" pitchFamily="34" charset="-128"/>
                <a:ea typeface="ヒラギノ角ゴ Pro W3" pitchFamily="34" charset="-128"/>
              </a:rPr>
              <a:t>http://</a:t>
            </a:r>
            <a:r>
              <a:rPr lang="en-US" altLang="ja-JP" sz="800" u="sng" dirty="0">
                <a:latin typeface="ヒラギノ角ゴ Pro W3" pitchFamily="34" charset="-128"/>
                <a:ea typeface="ヒラギノ角ゴ Pro W3" pitchFamily="34" charset="-128"/>
              </a:rPr>
              <a:t>www. http://</a:t>
            </a:r>
            <a:r>
              <a:rPr lang="en-US" altLang="ja-JP" sz="800" u="sng" dirty="0" smtClean="0">
                <a:latin typeface="ヒラギノ角ゴ Pro W3" pitchFamily="34" charset="-128"/>
                <a:ea typeface="ヒラギノ角ゴ Pro W3" pitchFamily="34" charset="-128"/>
              </a:rPr>
              <a:t>www.ascam.net</a:t>
            </a:r>
            <a:endParaRPr lang="ja-JP" altLang="ja-JP" sz="800" dirty="0">
              <a:latin typeface="ヒラギノ角ゴ Pro W3" pitchFamily="34" charset="-128"/>
              <a:ea typeface="ヒラギノ角ゴ Pro W3" pitchFamily="34" charset="-128"/>
            </a:endParaRPr>
          </a:p>
          <a:p>
            <a:pPr algn="ctr"/>
            <a:endParaRPr lang="en-US" altLang="ja-JP" sz="300" u="sng" dirty="0">
              <a:latin typeface="ヒラギノ角ゴ Pro W3" pitchFamily="34" charset="-128"/>
              <a:ea typeface="ヒラギノ角ゴ Pro W3" pitchFamily="34" charset="-128"/>
            </a:endParaRPr>
          </a:p>
          <a:p>
            <a:pPr algn="ctr"/>
            <a:endParaRPr lang="en-US" altLang="ja-JP" sz="300" u="sng" dirty="0">
              <a:latin typeface="ヒラギノ角ゴ Pro W3" pitchFamily="34" charset="-128"/>
              <a:ea typeface="ヒラギノ角ゴ Pro W3" pitchFamily="34" charset="-128"/>
            </a:endParaRPr>
          </a:p>
          <a:p>
            <a:pPr algn="ctr"/>
            <a:endParaRPr lang="ja-JP" altLang="ja-JP" sz="600" dirty="0">
              <a:latin typeface="ヒラギノ角ゴ Pro W3" pitchFamily="34" charset="-128"/>
              <a:ea typeface="ヒラギノ角ゴ Pro W3" pitchFamily="34" charset="-128"/>
            </a:endParaRPr>
          </a:p>
        </p:txBody>
      </p:sp>
      <p:sp>
        <p:nvSpPr>
          <p:cNvPr id="29" name="テキスト ボックス 28"/>
          <p:cNvSpPr txBox="1"/>
          <p:nvPr/>
        </p:nvSpPr>
        <p:spPr>
          <a:xfrm>
            <a:off x="134749" y="72983"/>
            <a:ext cx="1439862" cy="307975"/>
          </a:xfrm>
          <a:prstGeom prst="rect">
            <a:avLst/>
          </a:prstGeom>
          <a:solidFill>
            <a:schemeClr val="accent2">
              <a:lumMod val="75000"/>
            </a:schemeClr>
          </a:solidFill>
          <a:ln>
            <a:noFill/>
          </a:ln>
        </p:spPr>
        <p:style>
          <a:lnRef idx="2">
            <a:schemeClr val="dk1"/>
          </a:lnRef>
          <a:fillRef idx="1">
            <a:schemeClr val="lt1"/>
          </a:fillRef>
          <a:effectRef idx="0">
            <a:schemeClr val="dk1"/>
          </a:effectRef>
          <a:fontRef idx="minor">
            <a:schemeClr val="dk1"/>
          </a:fontRef>
        </p:style>
        <p:txBody>
          <a:bodyPr>
            <a:spAutoFit/>
          </a:bodyPr>
          <a:lstStyle/>
          <a:p>
            <a:pPr algn="dist" fontAlgn="auto">
              <a:spcBef>
                <a:spcPts val="0"/>
              </a:spcBef>
              <a:spcAft>
                <a:spcPts val="0"/>
              </a:spcAft>
              <a:defRPr/>
            </a:pPr>
            <a:r>
              <a:rPr lang="en-US" altLang="ja-JP" sz="1400" dirty="0">
                <a:solidFill>
                  <a:schemeClr val="bg1"/>
                </a:solidFill>
              </a:rPr>
              <a:t>PRESS RELEASE</a:t>
            </a:r>
            <a:endParaRPr lang="ja-JP" altLang="en-US" sz="1400" dirty="0">
              <a:solidFill>
                <a:schemeClr val="bg1"/>
              </a:solidFill>
            </a:endParaRPr>
          </a:p>
        </p:txBody>
      </p:sp>
      <p:sp>
        <p:nvSpPr>
          <p:cNvPr id="30" name="テキスト ボックス 7"/>
          <p:cNvSpPr txBox="1">
            <a:spLocks noChangeArrowheads="1"/>
          </p:cNvSpPr>
          <p:nvPr/>
        </p:nvSpPr>
        <p:spPr bwMode="auto">
          <a:xfrm>
            <a:off x="1574611" y="71822"/>
            <a:ext cx="1150938" cy="261610"/>
          </a:xfrm>
          <a:prstGeom prst="rect">
            <a:avLst/>
          </a:prstGeom>
          <a:noFill/>
          <a:ln w="9525">
            <a:noFill/>
            <a:miter lim="800000"/>
            <a:headEnd/>
            <a:tailEnd/>
          </a:ln>
        </p:spPr>
        <p:txBody>
          <a:bodyPr>
            <a:spAutoFit/>
          </a:bodyPr>
          <a:lstStyle/>
          <a:p>
            <a:r>
              <a:rPr lang="en-US" altLang="ja-JP" sz="1100" dirty="0" smtClean="0">
                <a:latin typeface="HGPｺﾞｼｯｸM" pitchFamily="50" charset="-128"/>
                <a:ea typeface="HGPｺﾞｼｯｸM" pitchFamily="50" charset="-128"/>
              </a:rPr>
              <a:t>2018.4.13</a:t>
            </a:r>
            <a:endParaRPr lang="en-US" altLang="ja-JP" sz="1100" dirty="0">
              <a:latin typeface="HGPｺﾞｼｯｸM" pitchFamily="50" charset="-128"/>
              <a:ea typeface="HGPｺﾞｼｯｸM" pitchFamily="50" charset="-128"/>
            </a:endParaRPr>
          </a:p>
        </p:txBody>
      </p:sp>
      <p:sp>
        <p:nvSpPr>
          <p:cNvPr id="41" name="テキスト ボックス 40"/>
          <p:cNvSpPr txBox="1"/>
          <p:nvPr/>
        </p:nvSpPr>
        <p:spPr>
          <a:xfrm>
            <a:off x="2655029" y="71822"/>
            <a:ext cx="2610290" cy="369332"/>
          </a:xfrm>
          <a:prstGeom prst="rect">
            <a:avLst/>
          </a:prstGeom>
          <a:noFill/>
        </p:spPr>
        <p:txBody>
          <a:bodyPr wrap="square" rtlCol="0">
            <a:spAutoFit/>
          </a:bodyPr>
          <a:lstStyle/>
          <a:p>
            <a:r>
              <a:rPr kumimoji="1" lang="en-US" altLang="ja-JP" b="1" dirty="0">
                <a:solidFill>
                  <a:schemeClr val="tx1">
                    <a:lumMod val="50000"/>
                    <a:lumOff val="50000"/>
                  </a:schemeClr>
                </a:solidFill>
                <a:latin typeface="+mn-ea"/>
                <a:ea typeface="+mn-ea"/>
                <a:cs typeface="Arial" panose="020B0604020202020204" pitchFamily="34" charset="0"/>
              </a:rPr>
              <a:t>new arrival  </a:t>
            </a:r>
            <a:r>
              <a:rPr lang="ja-JP" altLang="en-US" sz="1400" b="1" dirty="0">
                <a:solidFill>
                  <a:schemeClr val="tx1">
                    <a:lumMod val="50000"/>
                    <a:lumOff val="50000"/>
                  </a:schemeClr>
                </a:solidFill>
                <a:latin typeface="+mn-ea"/>
                <a:ea typeface="+mn-ea"/>
              </a:rPr>
              <a:t>新商品情報</a:t>
            </a:r>
            <a:endParaRPr lang="en-US" altLang="ja-JP" sz="1400" b="1" dirty="0">
              <a:solidFill>
                <a:schemeClr val="tx1">
                  <a:lumMod val="50000"/>
                  <a:lumOff val="50000"/>
                </a:schemeClr>
              </a:solidFill>
              <a:latin typeface="+mn-ea"/>
              <a:ea typeface="+mn-ea"/>
            </a:endParaRPr>
          </a:p>
        </p:txBody>
      </p:sp>
      <p:cxnSp>
        <p:nvCxnSpPr>
          <p:cNvPr id="43" name="直線コネクタ 42"/>
          <p:cNvCxnSpPr/>
          <p:nvPr/>
        </p:nvCxnSpPr>
        <p:spPr>
          <a:xfrm>
            <a:off x="0" y="505699"/>
            <a:ext cx="7380288"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858497" y="9540875"/>
            <a:ext cx="443845" cy="355685"/>
          </a:xfrm>
        </p:spPr>
        <p:txBody>
          <a:bodyPr/>
          <a:lstStyle/>
          <a:p>
            <a:pPr>
              <a:defRPr/>
            </a:pPr>
            <a:fld id="{18F607F0-22DD-426F-9304-FB70DD9E19F5}" type="slidenum">
              <a:rPr lang="ja-JP" altLang="en-US" smtClean="0">
                <a:solidFill>
                  <a:schemeClr val="tx1"/>
                </a:solidFill>
              </a:rPr>
              <a:pPr>
                <a:defRPr/>
              </a:pPr>
              <a:t>1</a:t>
            </a:fld>
            <a:endParaRPr lang="ja-JP" altLang="en-US" dirty="0">
              <a:solidFill>
                <a:schemeClr val="tx1"/>
              </a:solidFill>
            </a:endParaRPr>
          </a:p>
        </p:txBody>
      </p:sp>
      <p:cxnSp>
        <p:nvCxnSpPr>
          <p:cNvPr id="65" name="直線コネクタ 64"/>
          <p:cNvCxnSpPr/>
          <p:nvPr/>
        </p:nvCxnSpPr>
        <p:spPr>
          <a:xfrm>
            <a:off x="-32397" y="9252842"/>
            <a:ext cx="7412685"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3555129" y="1204119"/>
            <a:ext cx="2880320" cy="442878"/>
          </a:xfrm>
          <a:prstGeom prst="rect">
            <a:avLst/>
          </a:prstGeom>
        </p:spPr>
        <p:txBody>
          <a:bodyPr wrap="square">
            <a:spAutoFit/>
          </a:bodyPr>
          <a:lstStyle/>
          <a:p>
            <a:pPr>
              <a:lnSpc>
                <a:spcPct val="150000"/>
              </a:lnSpc>
            </a:pPr>
            <a:r>
              <a:rPr lang="en-US" altLang="ja-JP" b="1" dirty="0">
                <a:latin typeface="ＭＳ Ｐ明朝" panose="02020600040205080304" pitchFamily="18" charset="-128"/>
                <a:ea typeface="ＭＳ Ｐ明朝" panose="02020600040205080304" pitchFamily="18" charset="-128"/>
                <a:cs typeface="Arial Unicode MS" panose="020B0604020202020204" pitchFamily="50" charset="-128"/>
              </a:rPr>
              <a:t>SUMI.LAB</a:t>
            </a:r>
            <a:r>
              <a:rPr lang="ja-JP" altLang="en-US" b="1" dirty="0">
                <a:latin typeface="ＭＳ Ｐ明朝" panose="02020600040205080304" pitchFamily="18" charset="-128"/>
                <a:ea typeface="ＭＳ Ｐ明朝" panose="02020600040205080304" pitchFamily="18" charset="-128"/>
                <a:cs typeface="Arial Unicode MS" panose="020B0604020202020204" pitchFamily="50" charset="-128"/>
              </a:rPr>
              <a:t>　ルームウエア</a:t>
            </a:r>
            <a:endParaRPr lang="en-US" altLang="ja-JP" b="1" dirty="0">
              <a:latin typeface="ＭＳ Ｐ明朝" panose="02020600040205080304" pitchFamily="18" charset="-128"/>
              <a:ea typeface="ＭＳ Ｐ明朝" panose="02020600040205080304" pitchFamily="18" charset="-128"/>
              <a:cs typeface="Arial Unicode MS" panose="020B0604020202020204" pitchFamily="50" charset="-128"/>
            </a:endParaRPr>
          </a:p>
        </p:txBody>
      </p:sp>
      <p:sp>
        <p:nvSpPr>
          <p:cNvPr id="38" name="正方形/長方形 37"/>
          <p:cNvSpPr/>
          <p:nvPr/>
        </p:nvSpPr>
        <p:spPr>
          <a:xfrm>
            <a:off x="5395528" y="611882"/>
            <a:ext cx="1760001" cy="253916"/>
          </a:xfrm>
          <a:prstGeom prst="rect">
            <a:avLst/>
          </a:prstGeom>
          <a:ln>
            <a:solidFill>
              <a:srgbClr val="FF0000"/>
            </a:solidFill>
          </a:ln>
        </p:spPr>
        <p:txBody>
          <a:bodyPr wrap="square" lIns="72000" tIns="0" rIns="72000" bIns="0">
            <a:spAutoFit/>
          </a:bodyPr>
          <a:lstStyle/>
          <a:p>
            <a:pPr algn="ctr">
              <a:lnSpc>
                <a:spcPct val="150000"/>
              </a:lnSpc>
            </a:pPr>
            <a:r>
              <a:rPr lang="en-US" altLang="ja-JP" sz="1100" b="1" dirty="0" smtClean="0">
                <a:solidFill>
                  <a:srgbClr val="FF0000"/>
                </a:solidFill>
                <a:latin typeface="小塚ゴシック Pro L" panose="020B0200000000000000" pitchFamily="34" charset="-128"/>
                <a:ea typeface="小塚ゴシック Pro L" panose="020B0200000000000000" pitchFamily="34" charset="-128"/>
              </a:rPr>
              <a:t>2018</a:t>
            </a:r>
            <a:r>
              <a:rPr lang="ja-JP" altLang="en-US" sz="1100" b="1" dirty="0" smtClean="0">
                <a:solidFill>
                  <a:srgbClr val="FF0000"/>
                </a:solidFill>
                <a:latin typeface="小塚ゴシック Pro L" panose="020B0200000000000000" pitchFamily="34" charset="-128"/>
                <a:ea typeface="小塚ゴシック Pro L" panose="020B0200000000000000" pitchFamily="34" charset="-128"/>
              </a:rPr>
              <a:t>年</a:t>
            </a:r>
            <a:r>
              <a:rPr lang="en-US" altLang="ja-JP" sz="1100" b="1" dirty="0">
                <a:solidFill>
                  <a:srgbClr val="FF0000"/>
                </a:solidFill>
                <a:latin typeface="小塚ゴシック Pro L" panose="020B0200000000000000" pitchFamily="34" charset="-128"/>
                <a:ea typeface="小塚ゴシック Pro L" panose="020B0200000000000000" pitchFamily="34" charset="-128"/>
              </a:rPr>
              <a:t>6</a:t>
            </a:r>
            <a:r>
              <a:rPr lang="ja-JP" altLang="en-US" sz="1100" b="1" dirty="0" smtClean="0">
                <a:solidFill>
                  <a:srgbClr val="FF0000"/>
                </a:solidFill>
                <a:latin typeface="小塚ゴシック Pro L" panose="020B0200000000000000" pitchFamily="34" charset="-128"/>
                <a:ea typeface="小塚ゴシック Pro L" panose="020B0200000000000000" pitchFamily="34" charset="-128"/>
              </a:rPr>
              <a:t>月</a:t>
            </a:r>
            <a:r>
              <a:rPr lang="en-US" altLang="ja-JP" sz="1100" b="1" dirty="0">
                <a:solidFill>
                  <a:srgbClr val="FF0000"/>
                </a:solidFill>
                <a:latin typeface="小塚ゴシック Pro L" panose="020B0200000000000000" pitchFamily="34" charset="-128"/>
                <a:ea typeface="小塚ゴシック Pro L" panose="020B0200000000000000" pitchFamily="34" charset="-128"/>
              </a:rPr>
              <a:t>1</a:t>
            </a:r>
            <a:r>
              <a:rPr lang="ja-JP" altLang="en-US" sz="1100" b="1" dirty="0" smtClean="0">
                <a:solidFill>
                  <a:srgbClr val="FF0000"/>
                </a:solidFill>
                <a:latin typeface="小塚ゴシック Pro L" panose="020B0200000000000000" pitchFamily="34" charset="-128"/>
                <a:ea typeface="小塚ゴシック Pro L" panose="020B0200000000000000" pitchFamily="34" charset="-128"/>
              </a:rPr>
              <a:t>日</a:t>
            </a:r>
            <a:r>
              <a:rPr lang="ja-JP" altLang="en-US" sz="1100" b="1" dirty="0">
                <a:solidFill>
                  <a:srgbClr val="FF0000"/>
                </a:solidFill>
                <a:latin typeface="小塚ゴシック Pro L" panose="020B0200000000000000" pitchFamily="34" charset="-128"/>
                <a:ea typeface="小塚ゴシック Pro L" panose="020B0200000000000000" pitchFamily="34" charset="-128"/>
              </a:rPr>
              <a:t>発売</a:t>
            </a:r>
            <a:endParaRPr lang="en-US" altLang="ja-JP" sz="1100" b="1" dirty="0">
              <a:solidFill>
                <a:srgbClr val="FF0000"/>
              </a:solidFill>
              <a:latin typeface="小塚ゴシック Pro L" panose="020B0200000000000000" pitchFamily="34" charset="-128"/>
              <a:ea typeface="小塚ゴシック Pro L" panose="020B0200000000000000" pitchFamily="34" charset="-128"/>
            </a:endParaRPr>
          </a:p>
        </p:txBody>
      </p:sp>
      <p:sp>
        <p:nvSpPr>
          <p:cNvPr id="27" name="テキスト ボックス 26"/>
          <p:cNvSpPr txBox="1"/>
          <p:nvPr/>
        </p:nvSpPr>
        <p:spPr>
          <a:xfrm>
            <a:off x="211037" y="8104823"/>
            <a:ext cx="3428941" cy="1072977"/>
          </a:xfrm>
          <a:prstGeom prst="rect">
            <a:avLst/>
          </a:prstGeom>
          <a:noFill/>
          <a:ln w="6350" cmpd="sng">
            <a:solidFill>
              <a:schemeClr val="bg1">
                <a:lumMod val="50000"/>
              </a:schemeClr>
            </a:solidFill>
          </a:ln>
        </p:spPr>
        <p:txBody>
          <a:bodyPr wrap="square" lIns="72000" tIns="36000" rIns="72000" bIns="36000" rtlCol="0">
            <a:spAutoFit/>
          </a:bodyPr>
          <a:lstStyle/>
          <a:p>
            <a:pPr>
              <a:lnSpc>
                <a:spcPts val="1300"/>
              </a:lnSpc>
            </a:pPr>
            <a:r>
              <a:rPr lang="en-US" altLang="ja-JP" sz="900" b="1" dirty="0">
                <a:latin typeface="+mj-ea"/>
                <a:ea typeface="+mj-ea"/>
              </a:rPr>
              <a:t>【</a:t>
            </a:r>
            <a:r>
              <a:rPr lang="ja-JP" altLang="en-US" sz="900" b="1" dirty="0">
                <a:latin typeface="+mj-ea"/>
                <a:ea typeface="+mj-ea"/>
              </a:rPr>
              <a:t>株式会社アスカム</a:t>
            </a:r>
            <a:r>
              <a:rPr lang="en-US" altLang="ja-JP" sz="900" b="1" dirty="0">
                <a:latin typeface="+mj-ea"/>
                <a:ea typeface="+mj-ea"/>
              </a:rPr>
              <a:t>】</a:t>
            </a:r>
          </a:p>
          <a:p>
            <a:pPr>
              <a:lnSpc>
                <a:spcPts val="1300"/>
              </a:lnSpc>
            </a:pPr>
            <a:r>
              <a:rPr lang="ja-JP" altLang="en-US" sz="900" dirty="0">
                <a:latin typeface="+mj-ea"/>
                <a:ea typeface="+mj-ea"/>
              </a:rPr>
              <a:t>静岡県榛原郡</a:t>
            </a:r>
            <a:r>
              <a:rPr lang="ja-JP" altLang="en-US" sz="900" dirty="0"/>
              <a:t>の歴史ある</a:t>
            </a:r>
            <a:r>
              <a:rPr lang="ja-JP" altLang="en-US" sz="900" dirty="0" smtClean="0"/>
              <a:t>製材機械メーカー</a:t>
            </a:r>
            <a:r>
              <a:rPr lang="ja-JP" altLang="en-US" sz="900" dirty="0"/>
              <a:t>が、国内の間伐材の有効利用と森林保護育成を目指して</a:t>
            </a:r>
            <a:r>
              <a:rPr lang="en-US" altLang="ja-JP" sz="900" dirty="0"/>
              <a:t>2000</a:t>
            </a:r>
            <a:r>
              <a:rPr lang="ja-JP" altLang="en-US" sz="900" dirty="0"/>
              <a:t>年に事業化したアスカム。</a:t>
            </a:r>
            <a:endParaRPr lang="en-US" altLang="ja-JP" sz="900" dirty="0"/>
          </a:p>
          <a:p>
            <a:pPr>
              <a:lnSpc>
                <a:spcPts val="1300"/>
              </a:lnSpc>
            </a:pPr>
            <a:r>
              <a:rPr lang="ja-JP" altLang="en-US" sz="900" dirty="0">
                <a:latin typeface="+mj-ea"/>
                <a:ea typeface="+mj-ea"/>
              </a:rPr>
              <a:t>間伐材から作られるセラミック炭の機能を活かし、</a:t>
            </a:r>
            <a:r>
              <a:rPr lang="ja-JP" altLang="en-US" sz="900" dirty="0"/>
              <a:t>自然素材の機能を活かした</a:t>
            </a:r>
            <a:r>
              <a:rPr lang="ja-JP" altLang="en-US" sz="900" dirty="0">
                <a:latin typeface="+mj-ea"/>
              </a:rPr>
              <a:t>オリジナル商品の開発を行い、</a:t>
            </a:r>
            <a:r>
              <a:rPr lang="ja-JP" altLang="en-US" sz="900" dirty="0"/>
              <a:t>人と森に役立つライフスタイルを提案している。</a:t>
            </a:r>
            <a:r>
              <a:rPr lang="ja-JP" altLang="en-US" sz="900" dirty="0">
                <a:latin typeface="+mj-ea"/>
                <a:ea typeface="+mj-ea"/>
              </a:rPr>
              <a:t>　　　　　　　　　　　　　　　　　　　　　　　　　　　　　　　　　　　　　　　　　　　　　　　　　　　　　</a:t>
            </a:r>
          </a:p>
        </p:txBody>
      </p:sp>
      <p:sp>
        <p:nvSpPr>
          <p:cNvPr id="21" name="テキスト ボックス 20"/>
          <p:cNvSpPr txBox="1"/>
          <p:nvPr/>
        </p:nvSpPr>
        <p:spPr>
          <a:xfrm>
            <a:off x="224759" y="674405"/>
            <a:ext cx="1640882" cy="297517"/>
          </a:xfrm>
          <a:prstGeom prst="rect">
            <a:avLst/>
          </a:prstGeom>
          <a:noFill/>
        </p:spPr>
        <p:txBody>
          <a:bodyPr wrap="square" rtlCol="0">
            <a:spAutoFit/>
          </a:bodyPr>
          <a:lstStyle/>
          <a:p>
            <a:pPr>
              <a:lnSpc>
                <a:spcPts val="1600"/>
              </a:lnSpc>
            </a:pPr>
            <a:r>
              <a:rPr lang="ja-JP" altLang="en-US" b="1" dirty="0">
                <a:latin typeface="ＭＳ Ｐ明朝" panose="02020600040205080304" pitchFamily="18" charset="-128"/>
                <a:ea typeface="ＭＳ Ｐ明朝" panose="02020600040205080304" pitchFamily="18" charset="-128"/>
              </a:rPr>
              <a:t>森を着て眠る</a:t>
            </a:r>
            <a:endParaRPr lang="en-US" altLang="ja-JP" b="1" dirty="0">
              <a:latin typeface="ＭＳ Ｐ明朝" panose="02020600040205080304" pitchFamily="18" charset="-128"/>
              <a:ea typeface="ＭＳ Ｐ明朝" panose="02020600040205080304" pitchFamily="18" charset="-128"/>
            </a:endParaRPr>
          </a:p>
        </p:txBody>
      </p:sp>
      <p:sp>
        <p:nvSpPr>
          <p:cNvPr id="19" name="テキスト ボックス 18"/>
          <p:cNvSpPr txBox="1"/>
          <p:nvPr/>
        </p:nvSpPr>
        <p:spPr>
          <a:xfrm>
            <a:off x="3555129" y="2474605"/>
            <a:ext cx="2228155" cy="297517"/>
          </a:xfrm>
          <a:prstGeom prst="rect">
            <a:avLst/>
          </a:prstGeom>
          <a:noFill/>
        </p:spPr>
        <p:txBody>
          <a:bodyPr wrap="square" rtlCol="0">
            <a:spAutoFit/>
          </a:bodyPr>
          <a:lstStyle/>
          <a:p>
            <a:pPr>
              <a:lnSpc>
                <a:spcPts val="1600"/>
              </a:lnSpc>
            </a:pPr>
            <a:r>
              <a:rPr lang="ja-JP" altLang="en-US" sz="1000" b="1" dirty="0">
                <a:latin typeface="+mj-ea"/>
                <a:ea typeface="+mj-ea"/>
              </a:rPr>
              <a:t>糸づくりから縫製まで全て日本製</a:t>
            </a:r>
            <a:endParaRPr lang="en-US" altLang="ja-JP" sz="1000" b="1" dirty="0">
              <a:latin typeface="+mj-ea"/>
              <a:ea typeface="+mj-ea"/>
            </a:endParaRPr>
          </a:p>
        </p:txBody>
      </p:sp>
      <p:sp>
        <p:nvSpPr>
          <p:cNvPr id="25" name="正方形/長方形 24"/>
          <p:cNvSpPr/>
          <p:nvPr/>
        </p:nvSpPr>
        <p:spPr>
          <a:xfrm>
            <a:off x="5395528" y="107535"/>
            <a:ext cx="1804052" cy="326051"/>
          </a:xfrm>
          <a:prstGeom prst="rect">
            <a:avLst/>
          </a:prstGeom>
        </p:spPr>
        <p:txBody>
          <a:bodyPr wrap="square">
            <a:spAutoFit/>
          </a:bodyPr>
          <a:lstStyle/>
          <a:p>
            <a:pPr>
              <a:lnSpc>
                <a:spcPct val="150000"/>
              </a:lnSpc>
            </a:pPr>
            <a:r>
              <a:rPr lang="en-US" altLang="ja-JP" sz="1200" b="1" dirty="0">
                <a:solidFill>
                  <a:schemeClr val="tx1">
                    <a:lumMod val="50000"/>
                    <a:lumOff val="50000"/>
                  </a:schemeClr>
                </a:solidFill>
                <a:latin typeface="+mn-ea"/>
                <a:ea typeface="+mn-ea"/>
                <a:cs typeface="Arial Unicode MS" panose="020B0604020202020204" pitchFamily="50" charset="-128"/>
              </a:rPr>
              <a:t>SUMI.LAB </a:t>
            </a:r>
            <a:r>
              <a:rPr lang="ja-JP" altLang="en-US" sz="1200" b="1" dirty="0">
                <a:solidFill>
                  <a:schemeClr val="tx1">
                    <a:lumMod val="50000"/>
                    <a:lumOff val="50000"/>
                  </a:schemeClr>
                </a:solidFill>
                <a:latin typeface="+mn-ea"/>
                <a:ea typeface="+mn-ea"/>
                <a:cs typeface="Arial Unicode MS" panose="020B0604020202020204" pitchFamily="50" charset="-128"/>
              </a:rPr>
              <a:t>ルームウエア</a:t>
            </a:r>
            <a:endParaRPr lang="en-US" altLang="ja-JP" sz="1200" b="1" dirty="0">
              <a:solidFill>
                <a:schemeClr val="tx1">
                  <a:lumMod val="50000"/>
                  <a:lumOff val="50000"/>
                </a:schemeClr>
              </a:solidFill>
              <a:latin typeface="+mn-ea"/>
              <a:ea typeface="+mn-ea"/>
              <a:cs typeface="Arial Unicode MS" panose="020B0604020202020204" pitchFamily="50" charset="-128"/>
            </a:endParaRPr>
          </a:p>
        </p:txBody>
      </p:sp>
      <p:sp>
        <p:nvSpPr>
          <p:cNvPr id="32" name="テキスト ボックス 31"/>
          <p:cNvSpPr txBox="1"/>
          <p:nvPr/>
        </p:nvSpPr>
        <p:spPr>
          <a:xfrm>
            <a:off x="3555129" y="1691614"/>
            <a:ext cx="3795481" cy="810478"/>
          </a:xfrm>
          <a:prstGeom prst="rect">
            <a:avLst/>
          </a:prstGeom>
          <a:noFill/>
        </p:spPr>
        <p:txBody>
          <a:bodyPr wrap="square" rtlCol="0">
            <a:spAutoFit/>
          </a:bodyPr>
          <a:lstStyle/>
          <a:p>
            <a:pPr>
              <a:lnSpc>
                <a:spcPts val="1400"/>
              </a:lnSpc>
            </a:pPr>
            <a:r>
              <a:rPr lang="ja-JP" altLang="en-US" sz="900" b="1" dirty="0">
                <a:latin typeface="+mj-ea"/>
                <a:ea typeface="+mj-ea"/>
              </a:rPr>
              <a:t>アスカム</a:t>
            </a:r>
            <a:r>
              <a:rPr lang="ja-JP" altLang="en-US" sz="900" dirty="0">
                <a:latin typeface="+mj-ea"/>
                <a:ea typeface="+mj-ea"/>
              </a:rPr>
              <a:t>が手掛ける新作のルームウエアは</a:t>
            </a:r>
            <a:r>
              <a:rPr lang="ja-JP" altLang="en-US" sz="900" dirty="0" smtClean="0">
                <a:latin typeface="+mj-ea"/>
                <a:ea typeface="+mj-ea"/>
              </a:rPr>
              <a:t>、</a:t>
            </a:r>
            <a:r>
              <a:rPr lang="ja-JP" altLang="en-US" sz="900" dirty="0" smtClean="0">
                <a:latin typeface="+mj-ea"/>
              </a:rPr>
              <a:t>リラックスウエアの</a:t>
            </a:r>
            <a:r>
              <a:rPr lang="ja-JP" altLang="en-US" sz="900" dirty="0">
                <a:latin typeface="+mj-ea"/>
              </a:rPr>
              <a:t>製造・販売</a:t>
            </a:r>
            <a:endParaRPr lang="en-US" altLang="ja-JP" sz="900" dirty="0">
              <a:latin typeface="+mj-ea"/>
            </a:endParaRPr>
          </a:p>
          <a:p>
            <a:pPr>
              <a:lnSpc>
                <a:spcPts val="1400"/>
              </a:lnSpc>
            </a:pPr>
            <a:r>
              <a:rPr lang="ja-JP" altLang="en-US" sz="900" dirty="0">
                <a:latin typeface="+mj-ea"/>
              </a:rPr>
              <a:t>をする</a:t>
            </a:r>
            <a:r>
              <a:rPr lang="en-US" altLang="ja-JP" sz="900" dirty="0">
                <a:latin typeface="+mj-ea"/>
              </a:rPr>
              <a:t>(</a:t>
            </a:r>
            <a:r>
              <a:rPr lang="ja-JP" altLang="en-US" sz="900" dirty="0">
                <a:latin typeface="+mj-ea"/>
              </a:rPr>
              <a:t>株</a:t>
            </a:r>
            <a:r>
              <a:rPr lang="en-US" altLang="ja-JP" sz="900" dirty="0">
                <a:latin typeface="+mj-ea"/>
              </a:rPr>
              <a:t>)</a:t>
            </a:r>
            <a:r>
              <a:rPr lang="ja-JP" altLang="en-US" sz="900" dirty="0">
                <a:latin typeface="+mj-ea"/>
              </a:rPr>
              <a:t>アズの</a:t>
            </a:r>
            <a:r>
              <a:rPr lang="en-US" altLang="ja-JP" sz="900" b="1" dirty="0" err="1">
                <a:latin typeface="+mj-ea"/>
              </a:rPr>
              <a:t>NativeCotton</a:t>
            </a:r>
            <a:r>
              <a:rPr lang="ja-JP" altLang="en-US" sz="900" dirty="0">
                <a:latin typeface="+mj-ea"/>
              </a:rPr>
              <a:t>とのコラボレーションにより誕生しました。</a:t>
            </a:r>
            <a:endParaRPr lang="en-US" altLang="ja-JP" sz="900" dirty="0">
              <a:latin typeface="+mj-ea"/>
            </a:endParaRPr>
          </a:p>
          <a:p>
            <a:pPr>
              <a:lnSpc>
                <a:spcPts val="1400"/>
              </a:lnSpc>
            </a:pPr>
            <a:r>
              <a:rPr lang="ja-JP" altLang="en-US" sz="900" dirty="0">
                <a:latin typeface="+mj-ea"/>
              </a:rPr>
              <a:t> （</a:t>
            </a:r>
            <a:r>
              <a:rPr lang="en-US" altLang="ja-JP" sz="900" dirty="0" err="1">
                <a:latin typeface="+mj-ea"/>
              </a:rPr>
              <a:t>NativeCotton</a:t>
            </a:r>
            <a:r>
              <a:rPr lang="en-US" altLang="ja-JP" sz="900" dirty="0">
                <a:latin typeface="+mj-ea"/>
              </a:rPr>
              <a:t>/</a:t>
            </a:r>
            <a:r>
              <a:rPr lang="ja-JP" altLang="en-US" sz="900" dirty="0">
                <a:latin typeface="+mj-ea"/>
              </a:rPr>
              <a:t>渋谷ヒカリエ・東急プラザ銀座等で直営店舗を展開）</a:t>
            </a:r>
            <a:endParaRPr lang="en-US" altLang="ja-JP" sz="900" dirty="0">
              <a:latin typeface="+mj-ea"/>
            </a:endParaRPr>
          </a:p>
          <a:p>
            <a:pPr>
              <a:lnSpc>
                <a:spcPts val="1400"/>
              </a:lnSpc>
            </a:pPr>
            <a:r>
              <a:rPr lang="ja-JP" altLang="en-US" sz="900" dirty="0">
                <a:latin typeface="+mj-ea"/>
              </a:rPr>
              <a:t>炭の応用技術を基に、</a:t>
            </a:r>
            <a:r>
              <a:rPr lang="ja-JP" altLang="en-US" sz="900" b="1" dirty="0">
                <a:latin typeface="+mj-ea"/>
              </a:rPr>
              <a:t>「</a:t>
            </a:r>
            <a:r>
              <a:rPr lang="en-US" altLang="ja-JP" sz="900" b="1" dirty="0">
                <a:latin typeface="+mj-ea"/>
              </a:rPr>
              <a:t>SUMI.LAB</a:t>
            </a:r>
            <a:r>
              <a:rPr lang="ja-JP" altLang="en-US" sz="900" b="1" dirty="0">
                <a:latin typeface="+mj-ea"/>
              </a:rPr>
              <a:t>」</a:t>
            </a:r>
            <a:r>
              <a:rPr lang="ja-JP" altLang="en-US" sz="900" dirty="0">
                <a:latin typeface="+mj-ea"/>
              </a:rPr>
              <a:t>シリーズとして展開しています。</a:t>
            </a:r>
            <a:r>
              <a:rPr lang="ja-JP" altLang="en-US" sz="900" dirty="0">
                <a:latin typeface="+mj-ea"/>
                <a:ea typeface="+mj-ea"/>
              </a:rPr>
              <a:t>　　　　　　　　　　　　　　　　　　　　　　　　　　　　　　　　　　　　　　　　　　　　　　　　　　　　　　　　　　　　　　　　　　　　　　　　　　　　　　　　　　　　　　　　　　　　　　</a:t>
            </a:r>
            <a:endParaRPr lang="en-US" altLang="ja-JP" sz="900" dirty="0">
              <a:latin typeface="+mj-ea"/>
              <a:ea typeface="+mj-ea"/>
            </a:endParaRPr>
          </a:p>
        </p:txBody>
      </p:sp>
      <p:sp>
        <p:nvSpPr>
          <p:cNvPr id="33" name="テキスト ボックス 32"/>
          <p:cNvSpPr txBox="1"/>
          <p:nvPr/>
        </p:nvSpPr>
        <p:spPr>
          <a:xfrm>
            <a:off x="3645141" y="7044310"/>
            <a:ext cx="3735413" cy="810478"/>
          </a:xfrm>
          <a:prstGeom prst="rect">
            <a:avLst/>
          </a:prstGeom>
          <a:noFill/>
        </p:spPr>
        <p:txBody>
          <a:bodyPr wrap="square" rtlCol="0">
            <a:spAutoFit/>
          </a:bodyPr>
          <a:lstStyle/>
          <a:p>
            <a:pPr>
              <a:lnSpc>
                <a:spcPts val="1400"/>
              </a:lnSpc>
            </a:pPr>
            <a:r>
              <a:rPr lang="ja-JP" altLang="en-US" sz="900" b="1" dirty="0">
                <a:latin typeface="+mj-ea"/>
                <a:ea typeface="+mj-ea"/>
              </a:rPr>
              <a:t>間伐材とは・・・</a:t>
            </a:r>
            <a:endParaRPr lang="en-US" altLang="ja-JP" sz="900" b="1" dirty="0">
              <a:latin typeface="+mj-ea"/>
              <a:ea typeface="+mj-ea"/>
            </a:endParaRPr>
          </a:p>
          <a:p>
            <a:pPr>
              <a:lnSpc>
                <a:spcPts val="1400"/>
              </a:lnSpc>
            </a:pPr>
            <a:r>
              <a:rPr lang="ja-JP" altLang="en-US" sz="900" dirty="0">
                <a:latin typeface="+mj-ea"/>
                <a:ea typeface="+mj-ea"/>
              </a:rPr>
              <a:t>森を整備するために伐採された木材。整備不足の山では、日が</a:t>
            </a:r>
            <a:r>
              <a:rPr lang="ja-JP" altLang="en-US" sz="900" dirty="0" smtClean="0">
                <a:latin typeface="+mj-ea"/>
                <a:ea typeface="+mj-ea"/>
              </a:rPr>
              <a:t>差さず</a:t>
            </a:r>
            <a:endParaRPr lang="en-US" altLang="ja-JP" sz="900" dirty="0" smtClean="0">
              <a:latin typeface="+mj-ea"/>
              <a:ea typeface="+mj-ea"/>
            </a:endParaRPr>
          </a:p>
          <a:p>
            <a:pPr>
              <a:lnSpc>
                <a:spcPts val="1400"/>
              </a:lnSpc>
            </a:pPr>
            <a:r>
              <a:rPr lang="ja-JP" altLang="en-US" sz="900" dirty="0" smtClean="0">
                <a:latin typeface="+mj-ea"/>
                <a:ea typeface="+mj-ea"/>
              </a:rPr>
              <a:t>草</a:t>
            </a:r>
            <a:r>
              <a:rPr lang="ja-JP" altLang="en-US" sz="900" dirty="0">
                <a:latin typeface="+mj-ea"/>
                <a:ea typeface="+mj-ea"/>
              </a:rPr>
              <a:t>が生えにくく、木の根も弱く育ってしまいます。台風や豪雨のたび</a:t>
            </a:r>
            <a:r>
              <a:rPr lang="ja-JP" altLang="en-US" sz="900" dirty="0" smtClean="0">
                <a:latin typeface="+mj-ea"/>
                <a:ea typeface="+mj-ea"/>
              </a:rPr>
              <a:t>に</a:t>
            </a:r>
            <a:endParaRPr lang="en-US" altLang="ja-JP" sz="900" dirty="0" smtClean="0">
              <a:latin typeface="+mj-ea"/>
              <a:ea typeface="+mj-ea"/>
            </a:endParaRPr>
          </a:p>
          <a:p>
            <a:pPr>
              <a:lnSpc>
                <a:spcPts val="1400"/>
              </a:lnSpc>
            </a:pPr>
            <a:r>
              <a:rPr lang="ja-JP" altLang="en-US" sz="900" dirty="0" smtClean="0">
                <a:latin typeface="+mj-ea"/>
                <a:ea typeface="+mj-ea"/>
              </a:rPr>
              <a:t>土砂</a:t>
            </a:r>
            <a:r>
              <a:rPr lang="ja-JP" altLang="en-US" sz="900" dirty="0">
                <a:latin typeface="+mj-ea"/>
                <a:ea typeface="+mj-ea"/>
              </a:rPr>
              <a:t>崩れの原因につながるため、山を守るには整備は欠かせません。</a:t>
            </a:r>
            <a:endParaRPr lang="en-US" altLang="ja-JP" sz="900" dirty="0">
              <a:latin typeface="+mj-ea"/>
              <a:ea typeface="+mj-ea"/>
            </a:endParaRPr>
          </a:p>
        </p:txBody>
      </p:sp>
      <p:sp>
        <p:nvSpPr>
          <p:cNvPr id="34" name="テキスト ボックス 33"/>
          <p:cNvSpPr txBox="1"/>
          <p:nvPr/>
        </p:nvSpPr>
        <p:spPr>
          <a:xfrm>
            <a:off x="270836" y="989440"/>
            <a:ext cx="6884693" cy="297517"/>
          </a:xfrm>
          <a:prstGeom prst="rect">
            <a:avLst/>
          </a:prstGeom>
          <a:noFill/>
        </p:spPr>
        <p:txBody>
          <a:bodyPr wrap="square" rtlCol="0">
            <a:spAutoFit/>
          </a:bodyPr>
          <a:lstStyle/>
          <a:p>
            <a:pPr>
              <a:lnSpc>
                <a:spcPts val="1600"/>
              </a:lnSpc>
            </a:pPr>
            <a:r>
              <a:rPr lang="ja-JP" altLang="en-US" sz="1100" dirty="0">
                <a:latin typeface="ＭＳ Ｐ明朝" panose="02020600040205080304" pitchFamily="18" charset="-128"/>
                <a:ea typeface="ＭＳ Ｐ明朝" panose="02020600040205080304" pitchFamily="18" charset="-128"/>
              </a:rPr>
              <a:t>睡眠不足に陥りやすい夏の夜。　森から生まれた炭が入った、ぐっすり眠って過ごせるルームウエアをお届けします。</a:t>
            </a:r>
            <a:endParaRPr lang="en-US" altLang="ja-JP" sz="1100" b="1" dirty="0">
              <a:latin typeface="ＭＳ Ｐ明朝" panose="02020600040205080304" pitchFamily="18" charset="-128"/>
              <a:ea typeface="ＭＳ Ｐ明朝" panose="02020600040205080304" pitchFamily="18" charset="-128"/>
            </a:endParaRPr>
          </a:p>
        </p:txBody>
      </p:sp>
      <p:sp>
        <p:nvSpPr>
          <p:cNvPr id="35" name="テキスト ボックス 34"/>
          <p:cNvSpPr txBox="1"/>
          <p:nvPr/>
        </p:nvSpPr>
        <p:spPr>
          <a:xfrm>
            <a:off x="224759" y="4887357"/>
            <a:ext cx="1558948" cy="308293"/>
          </a:xfrm>
          <a:prstGeom prst="rect">
            <a:avLst/>
          </a:prstGeom>
          <a:noFill/>
        </p:spPr>
        <p:txBody>
          <a:bodyPr wrap="square" rtlCol="0">
            <a:spAutoFit/>
          </a:bodyPr>
          <a:lstStyle/>
          <a:p>
            <a:pPr>
              <a:lnSpc>
                <a:spcPts val="1600"/>
              </a:lnSpc>
            </a:pPr>
            <a:r>
              <a:rPr lang="ja-JP" altLang="en-US" b="1" dirty="0">
                <a:latin typeface="ＭＳ Ｐ明朝" panose="02020600040205080304" pitchFamily="18" charset="-128"/>
                <a:ea typeface="ＭＳ Ｐ明朝" panose="02020600040205080304" pitchFamily="18" charset="-128"/>
              </a:rPr>
              <a:t>炭 入ってます</a:t>
            </a:r>
            <a:endParaRPr lang="en-US" altLang="ja-JP" b="1" dirty="0">
              <a:latin typeface="ＭＳ Ｐ明朝" panose="02020600040205080304" pitchFamily="18" charset="-128"/>
              <a:ea typeface="ＭＳ Ｐ明朝" panose="02020600040205080304" pitchFamily="18" charset="-128"/>
            </a:endParaRPr>
          </a:p>
        </p:txBody>
      </p:sp>
      <p:sp>
        <p:nvSpPr>
          <p:cNvPr id="44" name="テキスト ボックス 43"/>
          <p:cNvSpPr txBox="1"/>
          <p:nvPr/>
        </p:nvSpPr>
        <p:spPr>
          <a:xfrm>
            <a:off x="3555130" y="2727117"/>
            <a:ext cx="3735412" cy="630942"/>
          </a:xfrm>
          <a:prstGeom prst="rect">
            <a:avLst/>
          </a:prstGeom>
          <a:noFill/>
        </p:spPr>
        <p:txBody>
          <a:bodyPr wrap="square" rtlCol="0">
            <a:spAutoFit/>
          </a:bodyPr>
          <a:lstStyle/>
          <a:p>
            <a:pPr>
              <a:lnSpc>
                <a:spcPts val="1400"/>
              </a:lnSpc>
            </a:pPr>
            <a:r>
              <a:rPr lang="ja-JP" altLang="en-US" sz="900" dirty="0">
                <a:latin typeface="+mj-ea"/>
                <a:ea typeface="+mj-ea"/>
              </a:rPr>
              <a:t>日本の木を原料に作られた</a:t>
            </a:r>
            <a:r>
              <a:rPr lang="ja-JP" altLang="en-US" sz="900" b="1" dirty="0">
                <a:latin typeface="+mj-ea"/>
                <a:ea typeface="+mj-ea"/>
              </a:rPr>
              <a:t>“セラミック炭”</a:t>
            </a:r>
            <a:r>
              <a:rPr lang="ja-JP" altLang="en-US" sz="900" dirty="0">
                <a:latin typeface="+mj-ea"/>
                <a:ea typeface="+mj-ea"/>
              </a:rPr>
              <a:t>と、オーガニックコットンを使用。生地の素材となる</a:t>
            </a:r>
            <a:r>
              <a:rPr lang="ja-JP" altLang="en-US" sz="900" dirty="0">
                <a:latin typeface="+mj-ea"/>
              </a:rPr>
              <a:t>オーガニックコットンに、直接セラミック炭を混ぜて糸をつくり（紡績）国内の熟練の技術で縫製しています。　　　　</a:t>
            </a:r>
            <a:r>
              <a:rPr lang="ja-JP" altLang="en-US" sz="900" dirty="0">
                <a:latin typeface="+mj-ea"/>
                <a:ea typeface="+mj-ea"/>
              </a:rPr>
              <a:t>　　　　　　　　　　　　　　　　　　　　　　　　　　　　　　　　　　　　</a:t>
            </a:r>
            <a:endParaRPr lang="en-US" altLang="ja-JP" sz="900" dirty="0">
              <a:latin typeface="+mj-ea"/>
              <a:ea typeface="+mj-ea"/>
            </a:endParaRPr>
          </a:p>
        </p:txBody>
      </p:sp>
      <p:sp>
        <p:nvSpPr>
          <p:cNvPr id="46" name="テキスト ボックス 45"/>
          <p:cNvSpPr txBox="1"/>
          <p:nvPr/>
        </p:nvSpPr>
        <p:spPr>
          <a:xfrm>
            <a:off x="179755" y="7047597"/>
            <a:ext cx="3735414" cy="990015"/>
          </a:xfrm>
          <a:prstGeom prst="rect">
            <a:avLst/>
          </a:prstGeom>
          <a:noFill/>
        </p:spPr>
        <p:txBody>
          <a:bodyPr wrap="square" rtlCol="0">
            <a:spAutoFit/>
          </a:bodyPr>
          <a:lstStyle/>
          <a:p>
            <a:pPr>
              <a:lnSpc>
                <a:spcPts val="1400"/>
              </a:lnSpc>
            </a:pPr>
            <a:r>
              <a:rPr lang="ja-JP" altLang="en-US" sz="900" b="1" dirty="0">
                <a:latin typeface="+mj-ea"/>
                <a:ea typeface="+mj-ea"/>
              </a:rPr>
              <a:t>セラミック炭とは・・・</a:t>
            </a:r>
            <a:endParaRPr lang="en-US" altLang="ja-JP" sz="900" b="1" dirty="0">
              <a:latin typeface="+mj-ea"/>
              <a:ea typeface="+mj-ea"/>
            </a:endParaRPr>
          </a:p>
          <a:p>
            <a:pPr>
              <a:lnSpc>
                <a:spcPts val="1400"/>
              </a:lnSpc>
            </a:pPr>
            <a:r>
              <a:rPr lang="ja-JP" altLang="en-US" sz="900" dirty="0">
                <a:latin typeface="+mj-ea"/>
                <a:ea typeface="+mj-ea"/>
              </a:rPr>
              <a:t>静岡県産の</a:t>
            </a:r>
            <a:r>
              <a:rPr lang="ja-JP" altLang="en-US" sz="900" b="1" dirty="0">
                <a:latin typeface="+mj-ea"/>
                <a:ea typeface="+mj-ea"/>
              </a:rPr>
              <a:t>間伐材</a:t>
            </a:r>
            <a:r>
              <a:rPr lang="ja-JP" altLang="en-US" sz="900" dirty="0">
                <a:latin typeface="+mj-ea"/>
                <a:ea typeface="+mj-ea"/>
              </a:rPr>
              <a:t>を原料に特殊セラミックス</a:t>
            </a:r>
            <a:r>
              <a:rPr lang="en-US" altLang="ja-JP" sz="900" dirty="0">
                <a:latin typeface="+mj-ea"/>
                <a:ea typeface="+mj-ea"/>
              </a:rPr>
              <a:t>(</a:t>
            </a:r>
            <a:r>
              <a:rPr lang="ja-JP" altLang="en-US" sz="900" dirty="0">
                <a:latin typeface="+mj-ea"/>
                <a:ea typeface="+mj-ea"/>
              </a:rPr>
              <a:t>粘土</a:t>
            </a:r>
            <a:r>
              <a:rPr lang="en-US" altLang="ja-JP" sz="900" dirty="0">
                <a:latin typeface="+mj-ea"/>
                <a:ea typeface="+mj-ea"/>
              </a:rPr>
              <a:t>)</a:t>
            </a:r>
            <a:r>
              <a:rPr lang="ja-JP" altLang="en-US" sz="900" dirty="0">
                <a:latin typeface="+mj-ea"/>
                <a:ea typeface="+mj-ea"/>
              </a:rPr>
              <a:t>を混ぜ、自社</a:t>
            </a:r>
            <a:r>
              <a:rPr lang="ja-JP" altLang="en-US" sz="900" dirty="0" smtClean="0">
                <a:latin typeface="+mj-ea"/>
                <a:ea typeface="+mj-ea"/>
              </a:rPr>
              <a:t>開発</a:t>
            </a:r>
            <a:endParaRPr lang="en-US" altLang="ja-JP" sz="900" dirty="0" smtClean="0">
              <a:latin typeface="+mj-ea"/>
              <a:ea typeface="+mj-ea"/>
            </a:endParaRPr>
          </a:p>
          <a:p>
            <a:pPr>
              <a:lnSpc>
                <a:spcPts val="1400"/>
              </a:lnSpc>
            </a:pPr>
            <a:r>
              <a:rPr lang="ja-JP" altLang="en-US" sz="900" dirty="0" smtClean="0">
                <a:latin typeface="+mj-ea"/>
                <a:ea typeface="+mj-ea"/>
              </a:rPr>
              <a:t>の炭化</a:t>
            </a:r>
            <a:r>
              <a:rPr lang="ja-JP" altLang="en-US" sz="900" dirty="0">
                <a:latin typeface="+mj-ea"/>
                <a:ea typeface="+mj-ea"/>
              </a:rPr>
              <a:t>装置で高温で焼成しています。</a:t>
            </a:r>
            <a:r>
              <a:rPr lang="ja-JP" altLang="en-US" sz="900" dirty="0">
                <a:latin typeface="+mj-ea"/>
              </a:rPr>
              <a:t>長年の研究により特殊な</a:t>
            </a:r>
            <a:r>
              <a:rPr lang="ja-JP" altLang="en-US" sz="900" dirty="0" smtClean="0">
                <a:latin typeface="+mj-ea"/>
              </a:rPr>
              <a:t>脱臭</a:t>
            </a:r>
            <a:endParaRPr lang="en-US" altLang="ja-JP" sz="900" dirty="0" smtClean="0">
              <a:latin typeface="+mj-ea"/>
            </a:endParaRPr>
          </a:p>
          <a:p>
            <a:pPr>
              <a:lnSpc>
                <a:spcPts val="1400"/>
              </a:lnSpc>
            </a:pPr>
            <a:r>
              <a:rPr lang="ja-JP" altLang="en-US" sz="900" dirty="0" smtClean="0">
                <a:latin typeface="+mj-ea"/>
              </a:rPr>
              <a:t>機能</a:t>
            </a:r>
            <a:r>
              <a:rPr lang="ja-JP" altLang="en-US" sz="900" dirty="0">
                <a:latin typeface="+mj-ea"/>
              </a:rPr>
              <a:t>が認められ（特許</a:t>
            </a:r>
            <a:r>
              <a:rPr lang="en-US" altLang="ja-JP" sz="900" dirty="0">
                <a:latin typeface="+mj-ea"/>
              </a:rPr>
              <a:t>4231900</a:t>
            </a:r>
            <a:r>
              <a:rPr lang="ja-JP" altLang="en-US" sz="900" dirty="0">
                <a:latin typeface="+mj-ea"/>
              </a:rPr>
              <a:t>号）、湿気によるムレの調節効果</a:t>
            </a:r>
            <a:r>
              <a:rPr lang="ja-JP" altLang="en-US" sz="900" dirty="0" smtClean="0">
                <a:latin typeface="+mj-ea"/>
              </a:rPr>
              <a:t>を</a:t>
            </a:r>
            <a:endParaRPr lang="en-US" altLang="ja-JP" sz="900" dirty="0" smtClean="0">
              <a:latin typeface="+mj-ea"/>
            </a:endParaRPr>
          </a:p>
          <a:p>
            <a:pPr>
              <a:lnSpc>
                <a:spcPts val="1400"/>
              </a:lnSpc>
            </a:pPr>
            <a:r>
              <a:rPr lang="ja-JP" altLang="en-US" sz="900" dirty="0" smtClean="0">
                <a:latin typeface="+mj-ea"/>
              </a:rPr>
              <a:t>持ち合わせ、気</a:t>
            </a:r>
            <a:r>
              <a:rPr lang="ja-JP" altLang="en-US" sz="900" dirty="0">
                <a:latin typeface="+mj-ea"/>
              </a:rPr>
              <a:t>になるニオイや汗にも効果的です。</a:t>
            </a:r>
            <a:r>
              <a:rPr lang="ja-JP" altLang="en-US" sz="900" dirty="0">
                <a:latin typeface="+mj-ea"/>
                <a:ea typeface="+mj-ea"/>
              </a:rPr>
              <a:t>　　　　　　　　　　　　　　　　　　　　　　　　　　　　　　　　　　　　　　　　　　　　　　　　　　　　　　　　　　　　　　　　　　　　　　　　　　　　　　　　　　　　　　　　　　　　　</a:t>
            </a:r>
            <a:endParaRPr lang="en-US" altLang="ja-JP" sz="900" dirty="0">
              <a:latin typeface="+mj-ea"/>
              <a:ea typeface="+mj-ea"/>
            </a:endParaRPr>
          </a:p>
        </p:txBody>
      </p:sp>
      <p:sp>
        <p:nvSpPr>
          <p:cNvPr id="48" name="テキスト ボックス 47"/>
          <p:cNvSpPr txBox="1"/>
          <p:nvPr/>
        </p:nvSpPr>
        <p:spPr>
          <a:xfrm>
            <a:off x="3690144" y="8098671"/>
            <a:ext cx="3463505" cy="1042199"/>
          </a:xfrm>
          <a:prstGeom prst="rect">
            <a:avLst/>
          </a:prstGeom>
          <a:noFill/>
          <a:ln w="6350">
            <a:solidFill>
              <a:schemeClr val="bg1">
                <a:lumMod val="50000"/>
              </a:schemeClr>
            </a:solidFill>
          </a:ln>
        </p:spPr>
        <p:txBody>
          <a:bodyPr wrap="square" lIns="72000" tIns="36000" rIns="72000" bIns="36000" rtlCol="0">
            <a:spAutoFit/>
          </a:bodyPr>
          <a:lstStyle/>
          <a:p>
            <a:endParaRPr lang="en-US" altLang="ja-JP" sz="900" dirty="0">
              <a:latin typeface="+mj-ea"/>
              <a:ea typeface="+mj-ea"/>
            </a:endParaRPr>
          </a:p>
          <a:p>
            <a:endParaRPr lang="en-US" altLang="ja-JP" sz="900" dirty="0">
              <a:latin typeface="+mj-ea"/>
              <a:ea typeface="+mj-ea"/>
            </a:endParaRPr>
          </a:p>
          <a:p>
            <a:endParaRPr lang="en-US" altLang="ja-JP" sz="900" dirty="0">
              <a:latin typeface="+mj-ea"/>
              <a:ea typeface="+mj-ea"/>
            </a:endParaRPr>
          </a:p>
          <a:p>
            <a:endParaRPr lang="en-US" altLang="ja-JP" sz="900" dirty="0">
              <a:latin typeface="+mj-ea"/>
              <a:ea typeface="+mj-ea"/>
            </a:endParaRPr>
          </a:p>
          <a:p>
            <a:r>
              <a:rPr lang="ja-JP" altLang="en-US" sz="900" dirty="0">
                <a:latin typeface="+mj-ea"/>
                <a:ea typeface="+mj-ea"/>
              </a:rPr>
              <a:t>「</a:t>
            </a:r>
            <a:r>
              <a:rPr lang="en-US" altLang="ja-JP" sz="900" dirty="0" err="1">
                <a:latin typeface="+mj-ea"/>
                <a:ea typeface="+mj-ea"/>
              </a:rPr>
              <a:t>kinokoto</a:t>
            </a:r>
            <a:r>
              <a:rPr lang="ja-JP" altLang="en-US" sz="900" dirty="0">
                <a:latin typeface="+mj-ea"/>
                <a:ea typeface="+mj-ea"/>
              </a:rPr>
              <a:t>」は、日本の木（</a:t>
            </a:r>
            <a:r>
              <a:rPr lang="en-US" altLang="ja-JP" sz="900" dirty="0" err="1">
                <a:latin typeface="+mj-ea"/>
                <a:ea typeface="+mj-ea"/>
              </a:rPr>
              <a:t>ki</a:t>
            </a:r>
            <a:r>
              <a:rPr lang="en-US" altLang="ja-JP" sz="900" dirty="0">
                <a:latin typeface="+mj-ea"/>
                <a:ea typeface="+mj-ea"/>
              </a:rPr>
              <a:t>)</a:t>
            </a:r>
            <a:r>
              <a:rPr lang="ja-JP" altLang="en-US" sz="900" dirty="0">
                <a:latin typeface="+mj-ea"/>
                <a:ea typeface="+mj-ea"/>
              </a:rPr>
              <a:t>を守り、ヒトの気（</a:t>
            </a:r>
            <a:r>
              <a:rPr lang="en-US" altLang="ja-JP" sz="900" dirty="0" err="1">
                <a:latin typeface="+mj-ea"/>
                <a:ea typeface="+mj-ea"/>
              </a:rPr>
              <a:t>ki</a:t>
            </a:r>
            <a:r>
              <a:rPr lang="en-US" altLang="ja-JP" sz="900" dirty="0">
                <a:latin typeface="+mj-ea"/>
                <a:ea typeface="+mj-ea"/>
              </a:rPr>
              <a:t>)</a:t>
            </a:r>
            <a:r>
              <a:rPr lang="ja-JP" altLang="en-US" sz="900" dirty="0">
                <a:latin typeface="+mj-ea"/>
                <a:ea typeface="+mj-ea"/>
              </a:rPr>
              <a:t>持ちと自然素材が持つ 機能（</a:t>
            </a:r>
            <a:r>
              <a:rPr lang="en-US" altLang="ja-JP" sz="900" dirty="0" err="1">
                <a:latin typeface="+mj-ea"/>
                <a:ea typeface="+mj-ea"/>
              </a:rPr>
              <a:t>kinou</a:t>
            </a:r>
            <a:r>
              <a:rPr lang="en-US" altLang="ja-JP" sz="900" dirty="0">
                <a:latin typeface="+mj-ea"/>
                <a:ea typeface="+mj-ea"/>
              </a:rPr>
              <a:t>)</a:t>
            </a:r>
            <a:r>
              <a:rPr lang="ja-JP" altLang="en-US" sz="900" dirty="0">
                <a:latin typeface="+mj-ea"/>
                <a:ea typeface="+mj-ea"/>
              </a:rPr>
              <a:t>を大切に、環境のバランスを考え、機能と感性を備えたロングライフスタイルを提唱するアスカムのオリジナルブランドです。</a:t>
            </a:r>
            <a:endParaRPr lang="en-US" altLang="ja-JP" sz="900" dirty="0">
              <a:latin typeface="+mj-ea"/>
              <a:ea typeface="+mj-ea"/>
            </a:endParaRPr>
          </a:p>
        </p:txBody>
      </p:sp>
      <p:pic>
        <p:nvPicPr>
          <p:cNvPr id="1030" name="Picture 6" descr="C:\Users\monova-000\Desktop\アスカムプレス\ルームウエア2点_修正.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037" y="1422084"/>
            <a:ext cx="3296554" cy="2520168"/>
          </a:xfrm>
          <a:prstGeom prst="rect">
            <a:avLst/>
          </a:prstGeom>
          <a:noFill/>
          <a:extLst>
            <a:ext uri="{909E8E84-426E-40DD-AFC4-6F175D3DCCD1}">
              <a14:hiddenFill xmlns:a14="http://schemas.microsoft.com/office/drawing/2010/main">
                <a:solidFill>
                  <a:srgbClr val="FFFFFF"/>
                </a:solidFill>
              </a14:hiddenFill>
            </a:ext>
          </a:extLst>
        </p:spPr>
      </p:pic>
      <p:sp>
        <p:nvSpPr>
          <p:cNvPr id="39" name="テキスト ボックス 38">
            <a:extLst>
              <a:ext uri="{FF2B5EF4-FFF2-40B4-BE49-F238E27FC236}">
                <a16:creationId xmlns:a16="http://schemas.microsoft.com/office/drawing/2014/main" xmlns="" id="{A330D570-0160-4E3A-97D6-AED04A16FF2F}"/>
              </a:ext>
            </a:extLst>
          </p:cNvPr>
          <p:cNvSpPr txBox="1"/>
          <p:nvPr/>
        </p:nvSpPr>
        <p:spPr>
          <a:xfrm>
            <a:off x="211037" y="4091784"/>
            <a:ext cx="5500996" cy="705321"/>
          </a:xfrm>
          <a:prstGeom prst="rect">
            <a:avLst/>
          </a:prstGeom>
          <a:solidFill>
            <a:schemeClr val="bg1">
              <a:lumMod val="95000"/>
            </a:schemeClr>
          </a:solidFill>
        </p:spPr>
        <p:txBody>
          <a:bodyPr wrap="square" lIns="72000" tIns="0" rIns="72000" bIns="0" rtlCol="0">
            <a:spAutoFit/>
          </a:bodyPr>
          <a:lstStyle/>
          <a:p>
            <a:pPr>
              <a:lnSpc>
                <a:spcPts val="1100"/>
              </a:lnSpc>
            </a:pPr>
            <a:r>
              <a:rPr lang="ja-JP" altLang="en-US" sz="800" dirty="0">
                <a:latin typeface="+mj-ea"/>
                <a:ea typeface="+mj-ea"/>
              </a:rPr>
              <a:t>◆</a:t>
            </a:r>
            <a:r>
              <a:rPr lang="en-US" altLang="ja-JP" sz="800" dirty="0">
                <a:latin typeface="+mj-ea"/>
                <a:ea typeface="+mj-ea"/>
              </a:rPr>
              <a:t>SUMI.LAB</a:t>
            </a:r>
            <a:r>
              <a:rPr lang="ja-JP" altLang="en-US" sz="800" dirty="0">
                <a:latin typeface="+mj-ea"/>
                <a:ea typeface="+mj-ea"/>
              </a:rPr>
              <a:t>ルームウエア・・・</a:t>
            </a:r>
            <a:r>
              <a:rPr lang="ja-JP" altLang="en-US" sz="800" dirty="0">
                <a:latin typeface="+mj-ea"/>
              </a:rPr>
              <a:t>綿</a:t>
            </a:r>
            <a:r>
              <a:rPr lang="en-US" altLang="ja-JP" sz="800" dirty="0">
                <a:latin typeface="+mj-ea"/>
              </a:rPr>
              <a:t>100</a:t>
            </a:r>
            <a:r>
              <a:rPr lang="ja-JP" altLang="en-US" sz="800" dirty="0">
                <a:latin typeface="+mj-ea"/>
              </a:rPr>
              <a:t>％（炭染めオーガニックコットン）</a:t>
            </a:r>
            <a:endParaRPr lang="en-US" altLang="ja-JP" sz="800" dirty="0">
              <a:latin typeface="+mj-ea"/>
            </a:endParaRPr>
          </a:p>
          <a:p>
            <a:pPr>
              <a:lnSpc>
                <a:spcPts val="1100"/>
              </a:lnSpc>
            </a:pPr>
            <a:r>
              <a:rPr lang="en-US" altLang="ja-JP" sz="800" dirty="0">
                <a:latin typeface="+mj-ea"/>
              </a:rPr>
              <a:t>【</a:t>
            </a:r>
            <a:r>
              <a:rPr lang="ja-JP" altLang="en-US" sz="800" dirty="0">
                <a:latin typeface="+mj-ea"/>
              </a:rPr>
              <a:t>トップス</a:t>
            </a:r>
            <a:r>
              <a:rPr lang="en-US" altLang="ja-JP" sz="800" dirty="0">
                <a:latin typeface="+mj-ea"/>
              </a:rPr>
              <a:t>】</a:t>
            </a:r>
            <a:r>
              <a:rPr lang="ja-JP" altLang="en-US" sz="800" dirty="0">
                <a:latin typeface="+mj-ea"/>
              </a:rPr>
              <a:t>価格：</a:t>
            </a:r>
            <a:r>
              <a:rPr lang="en-US" altLang="ja-JP" sz="800" dirty="0">
                <a:latin typeface="+mj-ea"/>
              </a:rPr>
              <a:t>9,000</a:t>
            </a:r>
            <a:r>
              <a:rPr lang="ja-JP" altLang="en-US" sz="800" dirty="0">
                <a:latin typeface="+mj-ea"/>
              </a:rPr>
              <a:t>円</a:t>
            </a:r>
            <a:r>
              <a:rPr lang="en-US" altLang="ja-JP" sz="800" dirty="0">
                <a:latin typeface="+mj-ea"/>
              </a:rPr>
              <a:t>⁽(</a:t>
            </a:r>
            <a:r>
              <a:rPr lang="ja-JP" altLang="en-US" sz="800" dirty="0">
                <a:latin typeface="+mj-ea"/>
              </a:rPr>
              <a:t>税別</a:t>
            </a:r>
            <a:r>
              <a:rPr lang="en-US" altLang="ja-JP" sz="800" dirty="0">
                <a:latin typeface="+mj-ea"/>
              </a:rPr>
              <a:t>)</a:t>
            </a:r>
            <a:r>
              <a:rPr lang="ja-JP" altLang="en-US" sz="800" dirty="0">
                <a:latin typeface="+mj-ea"/>
              </a:rPr>
              <a:t>／サイズ：フリー（丈</a:t>
            </a:r>
            <a:r>
              <a:rPr lang="en-US" altLang="ja-JP" sz="800" dirty="0">
                <a:latin typeface="+mj-ea"/>
              </a:rPr>
              <a:t>63㎝</a:t>
            </a:r>
            <a:r>
              <a:rPr lang="ja-JP" altLang="en-US" sz="800" dirty="0">
                <a:latin typeface="+mj-ea"/>
              </a:rPr>
              <a:t>（前）</a:t>
            </a:r>
            <a:r>
              <a:rPr lang="en-US" altLang="ja-JP" sz="800" dirty="0">
                <a:latin typeface="+mj-ea"/>
              </a:rPr>
              <a:t>×73㎝</a:t>
            </a:r>
            <a:r>
              <a:rPr lang="ja-JP" altLang="en-US" sz="800" dirty="0">
                <a:latin typeface="+mj-ea"/>
              </a:rPr>
              <a:t>（後）、身巾</a:t>
            </a:r>
            <a:r>
              <a:rPr lang="en-US" altLang="ja-JP" sz="800" dirty="0">
                <a:latin typeface="+mj-ea"/>
              </a:rPr>
              <a:t>54㎝</a:t>
            </a:r>
            <a:r>
              <a:rPr lang="ja-JP" altLang="en-US" sz="800" dirty="0" err="1">
                <a:latin typeface="+mj-ea"/>
              </a:rPr>
              <a:t>、</a:t>
            </a:r>
            <a:r>
              <a:rPr lang="ja-JP" altLang="en-US" sz="800" dirty="0">
                <a:latin typeface="+mj-ea"/>
              </a:rPr>
              <a:t>肩巾</a:t>
            </a:r>
            <a:r>
              <a:rPr lang="en-US" altLang="ja-JP" sz="800" dirty="0">
                <a:latin typeface="+mj-ea"/>
              </a:rPr>
              <a:t>58㎝ </a:t>
            </a:r>
            <a:r>
              <a:rPr lang="ja-JP" altLang="en-US" sz="800" dirty="0">
                <a:latin typeface="+mj-ea"/>
              </a:rPr>
              <a:t>）ポケット色柄</a:t>
            </a:r>
            <a:r>
              <a:rPr lang="en-US" altLang="ja-JP" sz="800" dirty="0">
                <a:latin typeface="+mj-ea"/>
              </a:rPr>
              <a:t>3</a:t>
            </a:r>
            <a:r>
              <a:rPr lang="ja-JP" altLang="en-US" sz="800" dirty="0">
                <a:latin typeface="+mj-ea"/>
              </a:rPr>
              <a:t>種（</a:t>
            </a:r>
            <a:r>
              <a:rPr lang="en-US" altLang="ja-JP" sz="800" dirty="0">
                <a:latin typeface="+mj-ea"/>
              </a:rPr>
              <a:t>IV/PI/GR)</a:t>
            </a:r>
            <a:endParaRPr lang="en-US" altLang="ja-JP" sz="800" dirty="0">
              <a:latin typeface="+mj-ea"/>
              <a:ea typeface="+mj-ea"/>
            </a:endParaRPr>
          </a:p>
          <a:p>
            <a:pPr>
              <a:lnSpc>
                <a:spcPts val="1100"/>
              </a:lnSpc>
            </a:pPr>
            <a:r>
              <a:rPr lang="en-US" altLang="ja-JP" sz="800" dirty="0">
                <a:latin typeface="+mj-ea"/>
                <a:ea typeface="+mj-ea"/>
              </a:rPr>
              <a:t>【</a:t>
            </a:r>
            <a:r>
              <a:rPr lang="ja-JP" altLang="en-US" sz="800" dirty="0">
                <a:latin typeface="+mj-ea"/>
                <a:ea typeface="+mj-ea"/>
              </a:rPr>
              <a:t>ボトムス</a:t>
            </a:r>
            <a:r>
              <a:rPr lang="en-US" altLang="ja-JP" sz="800" dirty="0">
                <a:latin typeface="+mj-ea"/>
                <a:ea typeface="+mj-ea"/>
              </a:rPr>
              <a:t>】</a:t>
            </a:r>
            <a:r>
              <a:rPr lang="ja-JP" altLang="en-US" sz="800" dirty="0">
                <a:latin typeface="+mj-ea"/>
                <a:ea typeface="+mj-ea"/>
              </a:rPr>
              <a:t>価格：</a:t>
            </a:r>
            <a:r>
              <a:rPr lang="en-US" altLang="ja-JP" sz="800" dirty="0">
                <a:latin typeface="+mj-ea"/>
                <a:ea typeface="+mj-ea"/>
              </a:rPr>
              <a:t>9,000</a:t>
            </a:r>
            <a:r>
              <a:rPr lang="ja-JP" altLang="en-US" sz="800" dirty="0">
                <a:latin typeface="+mj-ea"/>
                <a:ea typeface="+mj-ea"/>
              </a:rPr>
              <a:t>円</a:t>
            </a:r>
            <a:r>
              <a:rPr lang="en-US" altLang="ja-JP" sz="800" dirty="0">
                <a:latin typeface="+mj-ea"/>
                <a:ea typeface="+mj-ea"/>
              </a:rPr>
              <a:t>⁽(</a:t>
            </a:r>
            <a:r>
              <a:rPr lang="ja-JP" altLang="en-US" sz="800" dirty="0">
                <a:latin typeface="+mj-ea"/>
                <a:ea typeface="+mj-ea"/>
              </a:rPr>
              <a:t>税別</a:t>
            </a:r>
            <a:r>
              <a:rPr lang="en-US" altLang="ja-JP" sz="800" dirty="0">
                <a:latin typeface="+mj-ea"/>
                <a:ea typeface="+mj-ea"/>
              </a:rPr>
              <a:t>)</a:t>
            </a:r>
            <a:r>
              <a:rPr lang="ja-JP" altLang="en-US" sz="800" dirty="0">
                <a:latin typeface="+mj-ea"/>
                <a:ea typeface="+mj-ea"/>
              </a:rPr>
              <a:t>／サイズ：フリー（ウエスト</a:t>
            </a:r>
            <a:r>
              <a:rPr lang="en-US" altLang="ja-JP" sz="800" dirty="0">
                <a:latin typeface="+mj-ea"/>
                <a:ea typeface="+mj-ea"/>
              </a:rPr>
              <a:t>87</a:t>
            </a:r>
            <a:r>
              <a:rPr lang="ja-JP" altLang="en-US" sz="800" dirty="0">
                <a:latin typeface="+mj-ea"/>
                <a:ea typeface="+mj-ea"/>
              </a:rPr>
              <a:t>～</a:t>
            </a:r>
            <a:r>
              <a:rPr lang="en-US" altLang="ja-JP" sz="800" dirty="0">
                <a:latin typeface="+mj-ea"/>
                <a:ea typeface="+mj-ea"/>
              </a:rPr>
              <a:t>95㎝/</a:t>
            </a:r>
            <a:r>
              <a:rPr lang="ja-JP" altLang="en-US" sz="800" dirty="0">
                <a:latin typeface="+mj-ea"/>
                <a:ea typeface="+mj-ea"/>
              </a:rPr>
              <a:t>脇丈</a:t>
            </a:r>
            <a:r>
              <a:rPr lang="en-US" altLang="ja-JP" sz="800" dirty="0">
                <a:latin typeface="+mj-ea"/>
                <a:ea typeface="+mj-ea"/>
              </a:rPr>
              <a:t>68㎝/</a:t>
            </a:r>
            <a:r>
              <a:rPr lang="ja-JP" altLang="en-US" sz="800" dirty="0">
                <a:latin typeface="+mj-ea"/>
                <a:ea typeface="+mj-ea"/>
              </a:rPr>
              <a:t>足口巾</a:t>
            </a:r>
            <a:r>
              <a:rPr lang="en-US" altLang="ja-JP" sz="800" dirty="0">
                <a:latin typeface="+mj-ea"/>
                <a:ea typeface="+mj-ea"/>
              </a:rPr>
              <a:t>72㎝</a:t>
            </a:r>
            <a:r>
              <a:rPr lang="ja-JP" altLang="en-US" sz="800" dirty="0">
                <a:latin typeface="+mj-ea"/>
                <a:ea typeface="+mj-ea"/>
              </a:rPr>
              <a:t>）</a:t>
            </a:r>
            <a:endParaRPr lang="en-US" altLang="ja-JP" sz="800" dirty="0">
              <a:latin typeface="+mj-ea"/>
              <a:ea typeface="+mj-ea"/>
            </a:endParaRPr>
          </a:p>
          <a:p>
            <a:pPr>
              <a:lnSpc>
                <a:spcPts val="1100"/>
              </a:lnSpc>
            </a:pPr>
            <a:r>
              <a:rPr lang="ja-JP" altLang="en-US" sz="800" dirty="0">
                <a:latin typeface="+mj-ea"/>
                <a:ea typeface="+mj-ea"/>
              </a:rPr>
              <a:t>トップスは</a:t>
            </a:r>
            <a:r>
              <a:rPr lang="ja-JP" altLang="en-US" sz="800" dirty="0" smtClean="0">
                <a:latin typeface="+mj-ea"/>
                <a:ea typeface="+mj-ea"/>
              </a:rPr>
              <a:t>ゆったりした</a:t>
            </a:r>
            <a:r>
              <a:rPr lang="ja-JP" altLang="en-US" sz="800" dirty="0">
                <a:latin typeface="+mj-ea"/>
                <a:ea typeface="+mj-ea"/>
              </a:rPr>
              <a:t>半袖フリーサイズ。背面は</a:t>
            </a:r>
            <a:r>
              <a:rPr lang="en-US" altLang="ja-JP" sz="800" dirty="0">
                <a:latin typeface="+mj-ea"/>
                <a:ea typeface="+mj-ea"/>
              </a:rPr>
              <a:t>10㎝</a:t>
            </a:r>
            <a:r>
              <a:rPr lang="ja-JP" altLang="en-US" sz="800" dirty="0">
                <a:latin typeface="+mj-ea"/>
                <a:ea typeface="+mj-ea"/>
              </a:rPr>
              <a:t>長く、腰まで優しく包みます。</a:t>
            </a:r>
          </a:p>
          <a:p>
            <a:pPr>
              <a:lnSpc>
                <a:spcPts val="1100"/>
              </a:lnSpc>
            </a:pPr>
            <a:r>
              <a:rPr lang="ja-JP" altLang="en-US" sz="800" dirty="0">
                <a:latin typeface="+mj-ea"/>
                <a:ea typeface="+mj-ea"/>
              </a:rPr>
              <a:t>ボトムスは膝丈のゆったりシルエットでウエスト部分は紐による調節が可能です。</a:t>
            </a:r>
            <a:endParaRPr lang="en-US" altLang="ja-JP" sz="800" dirty="0">
              <a:latin typeface="+mj-ea"/>
              <a:ea typeface="+mj-ea"/>
            </a:endParaRPr>
          </a:p>
        </p:txBody>
      </p:sp>
      <p:sp>
        <p:nvSpPr>
          <p:cNvPr id="47" name="テキスト ボックス 46"/>
          <p:cNvSpPr txBox="1"/>
          <p:nvPr/>
        </p:nvSpPr>
        <p:spPr>
          <a:xfrm>
            <a:off x="584799" y="5182638"/>
            <a:ext cx="6581919" cy="192360"/>
          </a:xfrm>
          <a:prstGeom prst="rect">
            <a:avLst/>
          </a:prstGeom>
          <a:noFill/>
        </p:spPr>
        <p:txBody>
          <a:bodyPr wrap="square" lIns="36000" tIns="0" rIns="36000" bIns="0" rtlCol="0">
            <a:spAutoFit/>
          </a:bodyPr>
          <a:lstStyle/>
          <a:p>
            <a:pPr>
              <a:lnSpc>
                <a:spcPts val="1500"/>
              </a:lnSpc>
            </a:pPr>
            <a:r>
              <a:rPr lang="ja-JP" altLang="en-US" sz="900" dirty="0" smtClean="0">
                <a:latin typeface="+mj-ea"/>
                <a:ea typeface="+mj-ea"/>
              </a:rPr>
              <a:t>◆同シリーズ</a:t>
            </a:r>
            <a:r>
              <a:rPr lang="ja-JP" altLang="en-US" sz="900" dirty="0" smtClean="0">
                <a:latin typeface="+mj-ea"/>
                <a:ea typeface="+mj-ea"/>
              </a:rPr>
              <a:t>の極薄腹巻き</a:t>
            </a:r>
            <a:r>
              <a:rPr lang="en-US" altLang="ja-JP" sz="900" dirty="0" smtClean="0">
                <a:latin typeface="+mj-ea"/>
                <a:ea typeface="+mj-ea"/>
              </a:rPr>
              <a:t>(\2,000</a:t>
            </a:r>
            <a:r>
              <a:rPr lang="ja-JP" altLang="en-US" sz="900" dirty="0" smtClean="0">
                <a:latin typeface="+mj-ea"/>
                <a:ea typeface="+mj-ea"/>
              </a:rPr>
              <a:t>円（税別）・マスク（￥</a:t>
            </a:r>
            <a:r>
              <a:rPr lang="en-US" altLang="ja-JP" sz="900" dirty="0" smtClean="0">
                <a:latin typeface="+mj-ea"/>
                <a:ea typeface="+mj-ea"/>
              </a:rPr>
              <a:t>1,500</a:t>
            </a:r>
            <a:r>
              <a:rPr lang="ja-JP" altLang="en-US" sz="900" dirty="0" smtClean="0">
                <a:latin typeface="+mj-ea"/>
                <a:ea typeface="+mj-ea"/>
              </a:rPr>
              <a:t>円（税別）・</a:t>
            </a:r>
            <a:r>
              <a:rPr lang="ja-JP" altLang="en-US" sz="900" dirty="0">
                <a:latin typeface="+mj-ea"/>
                <a:ea typeface="+mj-ea"/>
              </a:rPr>
              <a:t>靴下・重ね履き</a:t>
            </a:r>
            <a:r>
              <a:rPr lang="ja-JP" altLang="en-US" sz="900" dirty="0" smtClean="0">
                <a:latin typeface="+mj-ea"/>
                <a:ea typeface="+mj-ea"/>
              </a:rPr>
              <a:t>靴下（￥</a:t>
            </a:r>
            <a:r>
              <a:rPr lang="en-US" altLang="ja-JP" sz="900" dirty="0" smtClean="0">
                <a:latin typeface="+mj-ea"/>
                <a:ea typeface="+mj-ea"/>
              </a:rPr>
              <a:t>1,200</a:t>
            </a:r>
            <a:r>
              <a:rPr lang="ja-JP" altLang="en-US" sz="900" dirty="0" smtClean="0">
                <a:latin typeface="+mj-ea"/>
                <a:ea typeface="+mj-ea"/>
              </a:rPr>
              <a:t>円（税別）～）は</a:t>
            </a:r>
            <a:r>
              <a:rPr lang="en-US" altLang="ja-JP" sz="900" b="1" dirty="0" smtClean="0">
                <a:solidFill>
                  <a:srgbClr val="FF0000"/>
                </a:solidFill>
                <a:latin typeface="+mj-ea"/>
                <a:ea typeface="+mj-ea"/>
              </a:rPr>
              <a:t>4</a:t>
            </a:r>
            <a:r>
              <a:rPr lang="ja-JP" altLang="en-US" sz="900" b="1" dirty="0" smtClean="0">
                <a:solidFill>
                  <a:srgbClr val="FF0000"/>
                </a:solidFill>
                <a:latin typeface="+mj-ea"/>
                <a:ea typeface="+mj-ea"/>
              </a:rPr>
              <a:t>月</a:t>
            </a:r>
            <a:r>
              <a:rPr lang="en-US" altLang="ja-JP" sz="900" b="1" dirty="0" smtClean="0">
                <a:solidFill>
                  <a:srgbClr val="FF0000"/>
                </a:solidFill>
                <a:latin typeface="+mj-ea"/>
                <a:ea typeface="+mj-ea"/>
              </a:rPr>
              <a:t>10</a:t>
            </a:r>
            <a:r>
              <a:rPr lang="ja-JP" altLang="en-US" sz="900" b="1" dirty="0" smtClean="0">
                <a:solidFill>
                  <a:srgbClr val="FF0000"/>
                </a:solidFill>
                <a:latin typeface="+mj-ea"/>
                <a:ea typeface="+mj-ea"/>
              </a:rPr>
              <a:t>日発売</a:t>
            </a:r>
            <a:r>
              <a:rPr lang="ja-JP" altLang="en-US" sz="900" b="1" dirty="0">
                <a:solidFill>
                  <a:srgbClr val="FF0000"/>
                </a:solidFill>
                <a:latin typeface="+mj-ea"/>
                <a:ea typeface="+mj-ea"/>
              </a:rPr>
              <a:t>。</a:t>
            </a:r>
            <a:r>
              <a:rPr lang="ja-JP" altLang="en-US" sz="900" dirty="0">
                <a:solidFill>
                  <a:srgbClr val="FF0000"/>
                </a:solidFill>
                <a:latin typeface="+mj-ea"/>
                <a:ea typeface="+mj-ea"/>
              </a:rPr>
              <a:t>　　</a:t>
            </a:r>
            <a:r>
              <a:rPr lang="ja-JP" altLang="en-US" sz="900" dirty="0">
                <a:latin typeface="+mj-ea"/>
                <a:ea typeface="+mj-ea"/>
              </a:rPr>
              <a:t>　　　　　　　　　　　　　　　　　　　　　　　　　　　　　　　　　　　　　　　　　　　　　　　　　　　　　　　　　　　　　　　　　　　　　　　　　　　　　　　　　　　　　　　　　　　　</a:t>
            </a:r>
            <a:endParaRPr lang="en-US" altLang="ja-JP" sz="900" dirty="0">
              <a:latin typeface="+mj-ea"/>
              <a:ea typeface="+mj-ea"/>
            </a:endParaRPr>
          </a:p>
        </p:txBody>
      </p:sp>
      <p:pic>
        <p:nvPicPr>
          <p:cNvPr id="6" name="図 5">
            <a:extLst>
              <a:ext uri="{FF2B5EF4-FFF2-40B4-BE49-F238E27FC236}">
                <a16:creationId xmlns:a16="http://schemas.microsoft.com/office/drawing/2014/main" xmlns="" id="{F8CDDAC0-C068-4E08-AE00-E597DE4D7F12}"/>
              </a:ext>
            </a:extLst>
          </p:cNvPr>
          <p:cNvPicPr>
            <a:picLocks noChangeAspect="1"/>
          </p:cNvPicPr>
          <p:nvPr/>
        </p:nvPicPr>
        <p:blipFill rotWithShape="1">
          <a:blip r:embed="rId4">
            <a:extLst>
              <a:ext uri="{28A0092B-C50C-407E-A947-70E740481C1C}">
                <a14:useLocalDpi xmlns:a14="http://schemas.microsoft.com/office/drawing/2010/main" val="0"/>
              </a:ext>
            </a:extLst>
          </a:blip>
          <a:srcRect l="10777" r="4194"/>
          <a:stretch/>
        </p:blipFill>
        <p:spPr>
          <a:xfrm>
            <a:off x="211037" y="5446381"/>
            <a:ext cx="1866900" cy="1466201"/>
          </a:xfrm>
          <a:prstGeom prst="rect">
            <a:avLst/>
          </a:prstGeom>
        </p:spPr>
      </p:pic>
      <p:pic>
        <p:nvPicPr>
          <p:cNvPr id="8" name="図 7">
            <a:extLst>
              <a:ext uri="{FF2B5EF4-FFF2-40B4-BE49-F238E27FC236}">
                <a16:creationId xmlns:a16="http://schemas.microsoft.com/office/drawing/2014/main" xmlns="" id="{03F2E8DE-5F20-4351-BDEA-5E7BB9000B6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2244" y="3959091"/>
            <a:ext cx="1023265" cy="1063281"/>
          </a:xfrm>
          <a:prstGeom prst="rect">
            <a:avLst/>
          </a:prstGeom>
        </p:spPr>
      </p:pic>
      <p:pic>
        <p:nvPicPr>
          <p:cNvPr id="15" name="図 14">
            <a:extLst>
              <a:ext uri="{FF2B5EF4-FFF2-40B4-BE49-F238E27FC236}">
                <a16:creationId xmlns:a16="http://schemas.microsoft.com/office/drawing/2014/main" xmlns="" id="{AA8674A0-BE8C-4FC8-AA72-305A168783ED}"/>
              </a:ext>
            </a:extLst>
          </p:cNvPr>
          <p:cNvPicPr>
            <a:picLocks noChangeAspect="1"/>
          </p:cNvPicPr>
          <p:nvPr/>
        </p:nvPicPr>
        <p:blipFill rotWithShape="1">
          <a:blip r:embed="rId6">
            <a:extLst>
              <a:ext uri="{28A0092B-C50C-407E-A947-70E740481C1C}">
                <a14:useLocalDpi xmlns:a14="http://schemas.microsoft.com/office/drawing/2010/main" val="0"/>
              </a:ext>
            </a:extLst>
          </a:blip>
          <a:srcRect l="4038" t="16582" r="4023" b="11841"/>
          <a:stretch/>
        </p:blipFill>
        <p:spPr>
          <a:xfrm>
            <a:off x="4244878" y="8178574"/>
            <a:ext cx="2354037" cy="461198"/>
          </a:xfrm>
          <a:prstGeom prst="rect">
            <a:avLst/>
          </a:prstGeom>
        </p:spPr>
      </p:pic>
      <p:sp>
        <p:nvSpPr>
          <p:cNvPr id="49" name="テキスト ボックス 48">
            <a:extLst>
              <a:ext uri="{FF2B5EF4-FFF2-40B4-BE49-F238E27FC236}">
                <a16:creationId xmlns:a16="http://schemas.microsoft.com/office/drawing/2014/main" xmlns="" id="{F6FDC142-7EB2-4825-B279-1C2E1F222BE2}"/>
              </a:ext>
            </a:extLst>
          </p:cNvPr>
          <p:cNvSpPr txBox="1"/>
          <p:nvPr/>
        </p:nvSpPr>
        <p:spPr>
          <a:xfrm>
            <a:off x="3563690" y="3357187"/>
            <a:ext cx="3699328" cy="630942"/>
          </a:xfrm>
          <a:prstGeom prst="rect">
            <a:avLst/>
          </a:prstGeom>
          <a:noFill/>
        </p:spPr>
        <p:txBody>
          <a:bodyPr wrap="square" rtlCol="0">
            <a:spAutoFit/>
          </a:bodyPr>
          <a:lstStyle/>
          <a:p>
            <a:pPr>
              <a:lnSpc>
                <a:spcPts val="1400"/>
              </a:lnSpc>
            </a:pPr>
            <a:r>
              <a:rPr lang="ja-JP" altLang="en-US" sz="900" dirty="0">
                <a:latin typeface="+mj-ea"/>
              </a:rPr>
              <a:t>オーガニックコットンの柔らかな手触りと、セラミック炭の特徴を全身で感じることができる仕上がりです。夏の夜の寝苦しさや、エアコンの冷え対策としても効果的です。　　　　　</a:t>
            </a:r>
            <a:r>
              <a:rPr lang="ja-JP" altLang="en-US" sz="900" dirty="0">
                <a:latin typeface="+mj-ea"/>
                <a:ea typeface="+mj-ea"/>
              </a:rPr>
              <a:t>　　　　　　　　　　　　　　　　　　　　　　　　　　　　　　　　　　　　</a:t>
            </a:r>
            <a:endParaRPr lang="en-US" altLang="ja-JP" sz="900" dirty="0">
              <a:latin typeface="+mj-ea"/>
              <a:ea typeface="+mj-ea"/>
            </a:endParaRPr>
          </a:p>
        </p:txBody>
      </p:sp>
      <p:pic>
        <p:nvPicPr>
          <p:cNvPr id="1026" name="Picture 2" descr="C:\Users\monova-000\Desktop\4月リリース\アスカムプレス\重ね3足セット_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37132" y="5434136"/>
            <a:ext cx="1678237" cy="147844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onova-000\Desktop\4月リリース\アスカムプレス\極薄腹巻き_s.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2824" t="4240" r="8838"/>
          <a:stretch/>
        </p:blipFill>
        <p:spPr bwMode="auto">
          <a:xfrm>
            <a:off x="5745676" y="5435489"/>
            <a:ext cx="1409853" cy="14770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onova-000\Desktop\4月リリース\アスカムプレス\製品写真_修正3.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03354" y="5448907"/>
            <a:ext cx="1901825" cy="1463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2205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47175</TotalTime>
  <Words>617</Words>
  <Application>Microsoft Office PowerPoint</Application>
  <PresentationFormat>ユーザー設定</PresentationFormat>
  <Paragraphs>44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Arial Unicode MS</vt:lpstr>
      <vt:lpstr>HGPｺﾞｼｯｸM</vt:lpstr>
      <vt:lpstr>ＭＳ Ｐゴシック</vt:lpstr>
      <vt:lpstr>ＭＳ Ｐ明朝</vt:lpstr>
      <vt:lpstr>ヒラギノ角ゴ Pro W3</vt:lpstr>
      <vt:lpstr>小塚ゴシック Pro L</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sugiharahironobu</dc:creator>
  <cp:lastModifiedBy>弘直 松浦</cp:lastModifiedBy>
  <cp:revision>3509</cp:revision>
  <cp:lastPrinted>2018-04-05T02:35:55Z</cp:lastPrinted>
  <dcterms:created xsi:type="dcterms:W3CDTF">2010-11-27T04:26:56Z</dcterms:created>
  <dcterms:modified xsi:type="dcterms:W3CDTF">2018-04-10T07:06:03Z</dcterms:modified>
</cp:coreProperties>
</file>