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2" r:id="rId2"/>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isuke.nakazato" initials="k"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426" autoAdjust="0"/>
    <p:restoredTop sz="94578" autoAdjust="0"/>
  </p:normalViewPr>
  <p:slideViewPr>
    <p:cSldViewPr>
      <p:cViewPr varScale="1">
        <p:scale>
          <a:sx n="64" d="100"/>
          <a:sy n="64" d="100"/>
        </p:scale>
        <p:origin x="1483" y="82"/>
      </p:cViewPr>
      <p:guideLst>
        <p:guide orient="horz" pos="2880"/>
        <p:guide pos="2160"/>
      </p:guideLst>
    </p:cSldViewPr>
  </p:slideViewPr>
  <p:notesTextViewPr>
    <p:cViewPr>
      <p:scale>
        <a:sx n="200" d="100"/>
        <a:sy n="2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437A79A2-C708-4F24-AD42-959F5052D458}" type="datetimeFigureOut">
              <a:rPr kumimoji="1" lang="ja-JP" altLang="en-US" smtClean="0"/>
              <a:pPr/>
              <a:t>2020/6/11</a:t>
            </a:fld>
            <a:endParaRPr kumimoji="1" lang="ja-JP" altLang="en-US"/>
          </a:p>
        </p:txBody>
      </p:sp>
      <p:sp>
        <p:nvSpPr>
          <p:cNvPr id="4" name="スライド イメージ プレースホルダ 3"/>
          <p:cNvSpPr>
            <a:spLocks noGrp="1" noRot="1" noChangeAspect="1"/>
          </p:cNvSpPr>
          <p:nvPr>
            <p:ph type="sldImg" idx="2"/>
          </p:nvPr>
        </p:nvSpPr>
        <p:spPr>
          <a:xfrm>
            <a:off x="1979613" y="739775"/>
            <a:ext cx="27765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DFD44B59-AF7D-4193-8754-04AFC617A639}" type="slidenum">
              <a:rPr kumimoji="1" lang="ja-JP" altLang="en-US" smtClean="0"/>
              <a:pPr/>
              <a:t>‹#›</a:t>
            </a:fld>
            <a:endParaRPr kumimoji="1" lang="ja-JP" altLang="en-US"/>
          </a:p>
        </p:txBody>
      </p:sp>
    </p:spTree>
    <p:extLst>
      <p:ext uri="{BB962C8B-B14F-4D97-AF65-F5344CB8AC3E}">
        <p14:creationId xmlns:p14="http://schemas.microsoft.com/office/powerpoint/2010/main" val="41321893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FD44B59-AF7D-4193-8754-04AFC617A639}" type="slidenum">
              <a:rPr kumimoji="1" lang="ja-JP" altLang="en-US" smtClean="0"/>
              <a:pPr/>
              <a:t>1</a:t>
            </a:fld>
            <a:endParaRPr kumimoji="1" lang="ja-JP" altLang="en-US"/>
          </a:p>
        </p:txBody>
      </p:sp>
    </p:spTree>
    <p:extLst>
      <p:ext uri="{BB962C8B-B14F-4D97-AF65-F5344CB8AC3E}">
        <p14:creationId xmlns:p14="http://schemas.microsoft.com/office/powerpoint/2010/main" val="2869508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D2C1086C-DCBE-4753-BD48-C78426735D0E}" type="datetimeFigureOut">
              <a:rPr kumimoji="1" lang="ja-JP" altLang="en-US" smtClean="0"/>
              <a:pPr/>
              <a:t>2020/6/11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59B2296-F2AC-4B18-B386-8EDA27C9D1C7}"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2C1086C-DCBE-4753-BD48-C78426735D0E}" type="datetimeFigureOut">
              <a:rPr kumimoji="1" lang="ja-JP" altLang="en-US" smtClean="0"/>
              <a:pPr/>
              <a:t>2020/6/11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59B2296-F2AC-4B18-B386-8EDA27C9D1C7}"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2C1086C-DCBE-4753-BD48-C78426735D0E}" type="datetimeFigureOut">
              <a:rPr kumimoji="1" lang="ja-JP" altLang="en-US" smtClean="0"/>
              <a:pPr/>
              <a:t>2020/6/11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59B2296-F2AC-4B18-B386-8EDA27C9D1C7}"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2C1086C-DCBE-4753-BD48-C78426735D0E}" type="datetimeFigureOut">
              <a:rPr kumimoji="1" lang="ja-JP" altLang="en-US" smtClean="0"/>
              <a:pPr/>
              <a:t>2020/6/11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59B2296-F2AC-4B18-B386-8EDA27C9D1C7}"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D2C1086C-DCBE-4753-BD48-C78426735D0E}" type="datetimeFigureOut">
              <a:rPr kumimoji="1" lang="ja-JP" altLang="en-US" smtClean="0"/>
              <a:pPr/>
              <a:t>2020/6/11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59B2296-F2AC-4B18-B386-8EDA27C9D1C7}"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D2C1086C-DCBE-4753-BD48-C78426735D0E}" type="datetimeFigureOut">
              <a:rPr kumimoji="1" lang="ja-JP" altLang="en-US" smtClean="0"/>
              <a:pPr/>
              <a:t>2020/6/11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59B2296-F2AC-4B18-B386-8EDA27C9D1C7}"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D2C1086C-DCBE-4753-BD48-C78426735D0E}" type="datetimeFigureOut">
              <a:rPr kumimoji="1" lang="ja-JP" altLang="en-US" smtClean="0"/>
              <a:pPr/>
              <a:t>2020/6/11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B59B2296-F2AC-4B18-B386-8EDA27C9D1C7}"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D2C1086C-DCBE-4753-BD48-C78426735D0E}" type="datetimeFigureOut">
              <a:rPr kumimoji="1" lang="ja-JP" altLang="en-US" smtClean="0"/>
              <a:pPr/>
              <a:t>2020/6/11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B59B2296-F2AC-4B18-B386-8EDA27C9D1C7}"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2C1086C-DCBE-4753-BD48-C78426735D0E}" type="datetimeFigureOut">
              <a:rPr kumimoji="1" lang="ja-JP" altLang="en-US" smtClean="0"/>
              <a:pPr/>
              <a:t>2020/6/11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B59B2296-F2AC-4B18-B386-8EDA27C9D1C7}"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D2C1086C-DCBE-4753-BD48-C78426735D0E}" type="datetimeFigureOut">
              <a:rPr kumimoji="1" lang="ja-JP" altLang="en-US" smtClean="0"/>
              <a:pPr/>
              <a:t>2020/6/11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59B2296-F2AC-4B18-B386-8EDA27C9D1C7}"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D2C1086C-DCBE-4753-BD48-C78426735D0E}" type="datetimeFigureOut">
              <a:rPr kumimoji="1" lang="ja-JP" altLang="en-US" smtClean="0"/>
              <a:pPr/>
              <a:t>2020/6/11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59B2296-F2AC-4B18-B386-8EDA27C9D1C7}"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2C1086C-DCBE-4753-BD48-C78426735D0E}" type="datetimeFigureOut">
              <a:rPr kumimoji="1" lang="ja-JP" altLang="en-US" smtClean="0"/>
              <a:pPr/>
              <a:t>2020/6/11</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59B2296-F2AC-4B18-B386-8EDA27C9D1C7}"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a:extLst>
              <a:ext uri="{FF2B5EF4-FFF2-40B4-BE49-F238E27FC236}">
                <a16:creationId xmlns:a16="http://schemas.microsoft.com/office/drawing/2014/main" id="{E7C50D50-CBF0-4936-8FE2-AE2C12E1A49E}"/>
              </a:ext>
            </a:extLst>
          </p:cNvPr>
          <p:cNvSpPr txBox="1">
            <a:spLocks noChangeArrowheads="1"/>
          </p:cNvSpPr>
          <p:nvPr/>
        </p:nvSpPr>
        <p:spPr bwMode="auto">
          <a:xfrm>
            <a:off x="-21684" y="87595"/>
            <a:ext cx="1440160" cy="36004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sz="1050" b="0" i="0" u="sng" strike="noStrike" cap="none" normalizeH="0" baseline="0" dirty="0">
                <a:ln>
                  <a:noFill/>
                </a:ln>
                <a:solidFill>
                  <a:srgbClr val="000000"/>
                </a:solidFill>
                <a:effectLst/>
                <a:latin typeface="メイリオ" pitchFamily="50" charset="-128"/>
                <a:ea typeface="メイリオ" pitchFamily="50" charset="-128"/>
                <a:cs typeface="メイリオ" pitchFamily="50" charset="-128"/>
              </a:rPr>
              <a:t>報道関係者各位</a:t>
            </a:r>
            <a:endParaRPr kumimoji="1" lang="ja-JP" sz="1050" b="0"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p:txBody>
      </p:sp>
      <p:sp>
        <p:nvSpPr>
          <p:cNvPr id="22" name="Text Box 3">
            <a:extLst>
              <a:ext uri="{FF2B5EF4-FFF2-40B4-BE49-F238E27FC236}">
                <a16:creationId xmlns:a16="http://schemas.microsoft.com/office/drawing/2014/main" id="{B06BA0A1-9523-4C6C-B1F3-B49BD7E341FC}"/>
              </a:ext>
            </a:extLst>
          </p:cNvPr>
          <p:cNvSpPr txBox="1">
            <a:spLocks noChangeArrowheads="1"/>
          </p:cNvSpPr>
          <p:nvPr/>
        </p:nvSpPr>
        <p:spPr bwMode="auto">
          <a:xfrm>
            <a:off x="2708920" y="36004"/>
            <a:ext cx="3960440" cy="64756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rgbClr val="000000"/>
                </a:solidFill>
                <a:effectLst/>
                <a:latin typeface="メイリオ" pitchFamily="50" charset="-128"/>
                <a:ea typeface="メイリオ" pitchFamily="50" charset="-128"/>
                <a:cs typeface="メイリオ" pitchFamily="50" charset="-128"/>
              </a:rPr>
              <a:t>2020</a:t>
            </a:r>
            <a:r>
              <a:rPr kumimoji="1" lang="ja-JP" sz="1100" b="0" i="0" u="none" strike="noStrike" cap="none" normalizeH="0" baseline="0" dirty="0">
                <a:ln>
                  <a:noFill/>
                </a:ln>
                <a:solidFill>
                  <a:srgbClr val="000000"/>
                </a:solidFill>
                <a:effectLst/>
                <a:latin typeface="メイリオ" pitchFamily="50" charset="-128"/>
                <a:ea typeface="メイリオ" pitchFamily="50" charset="-128"/>
                <a:cs typeface="メイリオ" pitchFamily="50" charset="-128"/>
              </a:rPr>
              <a:t>年</a:t>
            </a:r>
            <a:r>
              <a:rPr kumimoji="1" lang="en-US" altLang="ja-JP" sz="1100" b="0" i="0" u="none" strike="noStrike" cap="none" normalizeH="0" baseline="0" dirty="0">
                <a:ln>
                  <a:noFill/>
                </a:ln>
                <a:solidFill>
                  <a:srgbClr val="000000"/>
                </a:solidFill>
                <a:effectLst/>
                <a:latin typeface="メイリオ" pitchFamily="50" charset="-128"/>
                <a:ea typeface="メイリオ" pitchFamily="50" charset="-128"/>
                <a:cs typeface="メイリオ" pitchFamily="50" charset="-128"/>
              </a:rPr>
              <a:t>6</a:t>
            </a:r>
            <a:r>
              <a:rPr kumimoji="1" lang="ja-JP" sz="1100" b="0" i="0" u="none" strike="noStrike" cap="none" normalizeH="0" baseline="0" dirty="0">
                <a:ln>
                  <a:noFill/>
                </a:ln>
                <a:solidFill>
                  <a:srgbClr val="000000"/>
                </a:solidFill>
                <a:effectLst/>
                <a:latin typeface="メイリオ" pitchFamily="50" charset="-128"/>
                <a:ea typeface="メイリオ" pitchFamily="50" charset="-128"/>
                <a:cs typeface="メイリオ" pitchFamily="50" charset="-128"/>
              </a:rPr>
              <a:t>月</a:t>
            </a:r>
            <a:r>
              <a:rPr kumimoji="1" lang="en-US" altLang="ja-JP" sz="1100" b="0" i="0" u="none" strike="noStrike" cap="none" normalizeH="0" baseline="0" dirty="0">
                <a:ln>
                  <a:noFill/>
                </a:ln>
                <a:solidFill>
                  <a:srgbClr val="000000"/>
                </a:solidFill>
                <a:effectLst/>
                <a:latin typeface="メイリオ" pitchFamily="50" charset="-128"/>
                <a:ea typeface="メイリオ" pitchFamily="50" charset="-128"/>
                <a:cs typeface="メイリオ" pitchFamily="50" charset="-128"/>
              </a:rPr>
              <a:t>11</a:t>
            </a:r>
            <a:r>
              <a:rPr kumimoji="1" lang="ja-JP" sz="1100" b="0" i="0" u="none" strike="noStrike" cap="none" normalizeH="0" baseline="0" dirty="0">
                <a:ln>
                  <a:noFill/>
                </a:ln>
                <a:solidFill>
                  <a:srgbClr val="000000"/>
                </a:solidFill>
                <a:effectLst/>
                <a:latin typeface="メイリオ" pitchFamily="50" charset="-128"/>
                <a:ea typeface="メイリオ" pitchFamily="50" charset="-128"/>
                <a:cs typeface="メイリオ" pitchFamily="50" charset="-128"/>
              </a:rPr>
              <a:t>日</a:t>
            </a:r>
            <a:endParaRPr kumimoji="1" lang="en-US" altLang="ja-JP" sz="1100" b="0" i="0" u="none" strike="noStrike" cap="none" normalizeH="0" baseline="0" dirty="0">
              <a:ln>
                <a:noFill/>
              </a:ln>
              <a:solidFill>
                <a:srgbClr val="000000"/>
              </a:solidFill>
              <a:effectLst/>
              <a:latin typeface="メイリオ" pitchFamily="50" charset="-128"/>
              <a:ea typeface="メイリオ" pitchFamily="50" charset="-128"/>
              <a:cs typeface="メイリオ"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r>
              <a:rPr lang="ja-JP" altLang="en-US" sz="1100" dirty="0">
                <a:solidFill>
                  <a:srgbClr val="000000"/>
                </a:solidFill>
                <a:latin typeface="メイリオ" pitchFamily="50" charset="-128"/>
                <a:ea typeface="メイリオ" pitchFamily="50" charset="-128"/>
                <a:cs typeface="メイリオ" pitchFamily="50" charset="-128"/>
              </a:rPr>
              <a:t>エル・トラゴン／エルトラゴン・アンプルト</a:t>
            </a:r>
            <a:endParaRPr kumimoji="1" lang="en-US" altLang="ja-JP" sz="1100" i="0" u="none" strike="noStrike" cap="none" normalizeH="0" baseline="0" dirty="0">
              <a:ln>
                <a:noFill/>
              </a:ln>
              <a:solidFill>
                <a:srgbClr val="000000"/>
              </a:solidFill>
              <a:effectLst/>
              <a:latin typeface="メイリオ" pitchFamily="50" charset="-128"/>
              <a:ea typeface="メイリオ" pitchFamily="50" charset="-128"/>
              <a:cs typeface="メイリオ"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ja-JP" sz="1000" i="0" u="none" strike="noStrike" cap="none" normalizeH="0" baseline="0" dirty="0">
              <a:ln>
                <a:noFill/>
              </a:ln>
              <a:solidFill>
                <a:srgbClr val="000000"/>
              </a:solidFill>
              <a:effectLst/>
              <a:latin typeface="メイリオ" pitchFamily="50" charset="-128"/>
              <a:ea typeface="メイリオ" pitchFamily="50" charset="-128"/>
              <a:cs typeface="メイリオ" pitchFamily="50" charset="-128"/>
            </a:endParaRPr>
          </a:p>
        </p:txBody>
      </p:sp>
      <p:sp>
        <p:nvSpPr>
          <p:cNvPr id="32" name="Rectangle 4">
            <a:extLst>
              <a:ext uri="{FF2B5EF4-FFF2-40B4-BE49-F238E27FC236}">
                <a16:creationId xmlns:a16="http://schemas.microsoft.com/office/drawing/2014/main" id="{8BC3936A-5F55-4814-8102-E6140ABE7D3A}"/>
              </a:ext>
            </a:extLst>
          </p:cNvPr>
          <p:cNvSpPr>
            <a:spLocks noChangeArrowheads="1"/>
          </p:cNvSpPr>
          <p:nvPr/>
        </p:nvSpPr>
        <p:spPr bwMode="auto">
          <a:xfrm>
            <a:off x="246790" y="2555776"/>
            <a:ext cx="3542250" cy="12926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fontAlgn="base">
              <a:spcBef>
                <a:spcPct val="0"/>
              </a:spcBef>
              <a:spcAft>
                <a:spcPct val="0"/>
              </a:spcAft>
            </a:pPr>
            <a:r>
              <a:rPr lang="ja-JP" altLang="en-US" sz="1400" dirty="0">
                <a:latin typeface="Meiryo UI" panose="020B0604030504040204" pitchFamily="50" charset="-128"/>
                <a:ea typeface="Meiryo UI" panose="020B0604030504040204" pitchFamily="50" charset="-128"/>
                <a:cs typeface="メイリオ" pitchFamily="50" charset="-128"/>
              </a:rPr>
              <a:t>薪炊きパエリア専門店“エル・トラゴン”、スペインバル“エルトラゴン・アンプルト”は、当店オーナーでありパエリア世界大会</a:t>
            </a:r>
            <a:r>
              <a:rPr lang="en-US" altLang="ja-JP" sz="1400" dirty="0">
                <a:latin typeface="Meiryo UI" panose="020B0604030504040204" pitchFamily="50" charset="-128"/>
                <a:ea typeface="Meiryo UI" panose="020B0604030504040204" pitchFamily="50" charset="-128"/>
                <a:cs typeface="メイリオ" pitchFamily="50" charset="-128"/>
              </a:rPr>
              <a:t>2013</a:t>
            </a:r>
            <a:r>
              <a:rPr lang="ja-JP" altLang="en-US" sz="1400" dirty="0">
                <a:latin typeface="Meiryo UI" panose="020B0604030504040204" pitchFamily="50" charset="-128"/>
                <a:ea typeface="Meiryo UI" panose="020B0604030504040204" pitchFamily="50" charset="-128"/>
                <a:cs typeface="メイリオ" pitchFamily="50" charset="-128"/>
              </a:rPr>
              <a:t>年日本代表シェフである栗原靖武による、スペイン料理タパスを</a:t>
            </a:r>
            <a:r>
              <a:rPr lang="en-US" altLang="ja-JP" sz="1400" dirty="0">
                <a:latin typeface="Meiryo UI" panose="020B0604030504040204" pitchFamily="50" charset="-128"/>
                <a:ea typeface="Meiryo UI" panose="020B0604030504040204" pitchFamily="50" charset="-128"/>
                <a:cs typeface="メイリオ" pitchFamily="50" charset="-128"/>
              </a:rPr>
              <a:t>100</a:t>
            </a:r>
            <a:r>
              <a:rPr lang="ja-JP" altLang="en-US" sz="1400" dirty="0">
                <a:latin typeface="Meiryo UI" panose="020B0604030504040204" pitchFamily="50" charset="-128"/>
                <a:ea typeface="Meiryo UI" panose="020B0604030504040204" pitchFamily="50" charset="-128"/>
                <a:cs typeface="メイリオ" pitchFamily="50" charset="-128"/>
              </a:rPr>
              <a:t>種類を作り続ける動画のライブ配信を６月１４日（日）</a:t>
            </a:r>
            <a:r>
              <a:rPr lang="en-US" altLang="ja-JP" sz="1400" dirty="0">
                <a:latin typeface="Meiryo UI" panose="020B0604030504040204" pitchFamily="50" charset="-128"/>
                <a:ea typeface="Meiryo UI" panose="020B0604030504040204" pitchFamily="50" charset="-128"/>
                <a:cs typeface="メイリオ" pitchFamily="50" charset="-128"/>
              </a:rPr>
              <a:t>8</a:t>
            </a:r>
          </a:p>
          <a:p>
            <a:pPr lvl="0" fontAlgn="base">
              <a:spcBef>
                <a:spcPct val="0"/>
              </a:spcBef>
              <a:spcAft>
                <a:spcPct val="0"/>
              </a:spcAft>
            </a:pPr>
            <a:r>
              <a:rPr lang="ja-JP" altLang="en-US" sz="1400" dirty="0">
                <a:latin typeface="Meiryo UI" panose="020B0604030504040204" pitchFamily="50" charset="-128"/>
                <a:ea typeface="Meiryo UI" panose="020B0604030504040204" pitchFamily="50" charset="-128"/>
                <a:cs typeface="メイリオ" pitchFamily="50" charset="-128"/>
              </a:rPr>
              <a:t>時より実施いたしましす。</a:t>
            </a:r>
            <a:endParaRPr lang="en-US" altLang="ja-JP" sz="1400" dirty="0">
              <a:latin typeface="Meiryo UI" panose="020B0604030504040204" pitchFamily="50" charset="-128"/>
              <a:ea typeface="Meiryo UI" panose="020B0604030504040204" pitchFamily="50" charset="-128"/>
              <a:cs typeface="メイリオ" pitchFamily="50" charset="-128"/>
            </a:endParaRPr>
          </a:p>
        </p:txBody>
      </p:sp>
      <p:sp>
        <p:nvSpPr>
          <p:cNvPr id="4" name="正方形/長方形 3">
            <a:extLst>
              <a:ext uri="{FF2B5EF4-FFF2-40B4-BE49-F238E27FC236}">
                <a16:creationId xmlns:a16="http://schemas.microsoft.com/office/drawing/2014/main" id="{72A75E53-9503-4E39-959E-AD4BEA9699C1}"/>
              </a:ext>
            </a:extLst>
          </p:cNvPr>
          <p:cNvSpPr/>
          <p:nvPr/>
        </p:nvSpPr>
        <p:spPr>
          <a:xfrm>
            <a:off x="168033" y="1331567"/>
            <a:ext cx="6376292" cy="523220"/>
          </a:xfrm>
          <a:prstGeom prst="rect">
            <a:avLst/>
          </a:prstGeom>
        </p:spPr>
        <p:txBody>
          <a:bodyPr wrap="square">
            <a:spAutoFit/>
          </a:bodyPr>
          <a:lstStyle/>
          <a:p>
            <a:pPr algn="ctr" fontAlgn="base">
              <a:spcBef>
                <a:spcPct val="0"/>
              </a:spcBef>
              <a:spcAft>
                <a:spcPct val="0"/>
              </a:spcAft>
            </a:pPr>
            <a:r>
              <a:rPr lang="ja-JP" altLang="en-US" sz="2800" b="1" dirty="0">
                <a:latin typeface="メイリオ" pitchFamily="50" charset="-128"/>
                <a:ea typeface="メイリオ" pitchFamily="50" charset="-128"/>
                <a:cs typeface="メイリオ" pitchFamily="50" charset="-128"/>
              </a:rPr>
              <a:t>タパス</a:t>
            </a:r>
            <a:r>
              <a:rPr lang="en-US" altLang="ja-JP" sz="2800" b="1" dirty="0">
                <a:latin typeface="メイリオ" pitchFamily="50" charset="-128"/>
                <a:ea typeface="メイリオ" pitchFamily="50" charset="-128"/>
                <a:cs typeface="メイリオ" pitchFamily="50" charset="-128"/>
              </a:rPr>
              <a:t>100</a:t>
            </a:r>
            <a:r>
              <a:rPr lang="ja-JP" altLang="en-US" sz="2800" b="1" dirty="0">
                <a:latin typeface="メイリオ" pitchFamily="50" charset="-128"/>
                <a:ea typeface="メイリオ" pitchFamily="50" charset="-128"/>
                <a:cs typeface="メイリオ" pitchFamily="50" charset="-128"/>
              </a:rPr>
              <a:t>種を何時間で作れるのか？</a:t>
            </a:r>
            <a:endParaRPr lang="en-US" altLang="ja-JP" sz="2800" b="1" dirty="0">
              <a:latin typeface="メイリオ" pitchFamily="50" charset="-128"/>
              <a:ea typeface="メイリオ" pitchFamily="50" charset="-128"/>
              <a:cs typeface="メイリオ" pitchFamily="50" charset="-128"/>
            </a:endParaRPr>
          </a:p>
        </p:txBody>
      </p:sp>
      <p:sp>
        <p:nvSpPr>
          <p:cNvPr id="5" name="正方形/長方形 4">
            <a:extLst>
              <a:ext uri="{FF2B5EF4-FFF2-40B4-BE49-F238E27FC236}">
                <a16:creationId xmlns:a16="http://schemas.microsoft.com/office/drawing/2014/main" id="{FD0304CD-7BAB-4BD3-9DE0-0BA6690938BF}"/>
              </a:ext>
            </a:extLst>
          </p:cNvPr>
          <p:cNvSpPr/>
          <p:nvPr/>
        </p:nvSpPr>
        <p:spPr>
          <a:xfrm>
            <a:off x="174486" y="1763688"/>
            <a:ext cx="6509027" cy="707886"/>
          </a:xfrm>
          <a:prstGeom prst="rect">
            <a:avLst/>
          </a:prstGeom>
        </p:spPr>
        <p:txBody>
          <a:bodyPr wrap="square">
            <a:spAutoFit/>
          </a:bodyPr>
          <a:lstStyle/>
          <a:p>
            <a:pPr algn="ctr" fontAlgn="base">
              <a:spcBef>
                <a:spcPct val="0"/>
              </a:spcBef>
              <a:spcAft>
                <a:spcPct val="0"/>
              </a:spcAft>
            </a:pPr>
            <a:r>
              <a:rPr lang="en-US" altLang="ja-JP" sz="2000" b="1" dirty="0">
                <a:latin typeface="メイリオ" pitchFamily="50" charset="-128"/>
                <a:ea typeface="メイリオ" pitchFamily="50" charset="-128"/>
                <a:cs typeface="メイリオ" pitchFamily="50" charset="-128"/>
              </a:rPr>
              <a:t>2020</a:t>
            </a:r>
            <a:r>
              <a:rPr lang="ja-JP" altLang="en-US" sz="2000" b="1" dirty="0">
                <a:latin typeface="メイリオ" pitchFamily="50" charset="-128"/>
                <a:ea typeface="メイリオ" pitchFamily="50" charset="-128"/>
                <a:cs typeface="メイリオ" pitchFamily="50" charset="-128"/>
              </a:rPr>
              <a:t>年</a:t>
            </a:r>
            <a:r>
              <a:rPr lang="en-US" altLang="ja-JP" sz="2000" b="1" dirty="0">
                <a:latin typeface="メイリオ" pitchFamily="50" charset="-128"/>
                <a:ea typeface="メイリオ" pitchFamily="50" charset="-128"/>
                <a:cs typeface="メイリオ" pitchFamily="50" charset="-128"/>
              </a:rPr>
              <a:t>6</a:t>
            </a:r>
            <a:r>
              <a:rPr lang="ja-JP" altLang="en-US" sz="2000" b="1" dirty="0">
                <a:latin typeface="メイリオ" pitchFamily="50" charset="-128"/>
                <a:ea typeface="メイリオ" pitchFamily="50" charset="-128"/>
                <a:cs typeface="メイリオ" pitchFamily="50" charset="-128"/>
              </a:rPr>
              <a:t>月</a:t>
            </a:r>
            <a:r>
              <a:rPr lang="en-US" altLang="ja-JP" sz="2000" b="1" dirty="0">
                <a:latin typeface="メイリオ" pitchFamily="50" charset="-128"/>
                <a:ea typeface="メイリオ" pitchFamily="50" charset="-128"/>
                <a:cs typeface="メイリオ" pitchFamily="50" charset="-128"/>
              </a:rPr>
              <a:t>14</a:t>
            </a:r>
            <a:r>
              <a:rPr lang="ja-JP" altLang="en-US" sz="2000" b="1" dirty="0">
                <a:latin typeface="メイリオ" pitchFamily="50" charset="-128"/>
                <a:ea typeface="メイリオ" pitchFamily="50" charset="-128"/>
                <a:cs typeface="メイリオ" pitchFamily="50" charset="-128"/>
              </a:rPr>
              <a:t>日</a:t>
            </a:r>
            <a:r>
              <a:rPr lang="en-US" altLang="ja-JP" sz="2000" b="1" dirty="0">
                <a:latin typeface="メイリオ" pitchFamily="50" charset="-128"/>
                <a:ea typeface="メイリオ" pitchFamily="50" charset="-128"/>
                <a:cs typeface="メイリオ" pitchFamily="50" charset="-128"/>
              </a:rPr>
              <a:t>(</a:t>
            </a:r>
            <a:r>
              <a:rPr lang="ja-JP" altLang="en-US" sz="2000" b="1" dirty="0">
                <a:latin typeface="メイリオ" pitchFamily="50" charset="-128"/>
                <a:ea typeface="メイリオ" pitchFamily="50" charset="-128"/>
                <a:cs typeface="メイリオ" pitchFamily="50" charset="-128"/>
              </a:rPr>
              <a:t>日</a:t>
            </a:r>
            <a:r>
              <a:rPr lang="en-US" altLang="ja-JP" sz="2000" b="1" dirty="0">
                <a:latin typeface="メイリオ" pitchFamily="50" charset="-128"/>
                <a:ea typeface="メイリオ" pitchFamily="50" charset="-128"/>
                <a:cs typeface="メイリオ" pitchFamily="50" charset="-128"/>
              </a:rPr>
              <a:t>)8</a:t>
            </a:r>
            <a:r>
              <a:rPr lang="ja-JP" altLang="en-US" sz="2000" b="1" dirty="0">
                <a:latin typeface="メイリオ" pitchFamily="50" charset="-128"/>
                <a:ea typeface="メイリオ" pitchFamily="50" charset="-128"/>
                <a:cs typeface="メイリオ" pitchFamily="50" charset="-128"/>
              </a:rPr>
              <a:t>時より</a:t>
            </a:r>
            <a:endParaRPr lang="en-US" altLang="ja-JP" sz="2000" b="1" dirty="0">
              <a:latin typeface="メイリオ" pitchFamily="50" charset="-128"/>
              <a:ea typeface="メイリオ" pitchFamily="50" charset="-128"/>
              <a:cs typeface="メイリオ" pitchFamily="50" charset="-128"/>
            </a:endParaRPr>
          </a:p>
          <a:p>
            <a:pPr algn="ctr" fontAlgn="base">
              <a:spcBef>
                <a:spcPct val="0"/>
              </a:spcBef>
              <a:spcAft>
                <a:spcPct val="0"/>
              </a:spcAft>
            </a:pPr>
            <a:r>
              <a:rPr lang="en-US" altLang="ja-JP" sz="2000" b="1" dirty="0" err="1">
                <a:latin typeface="メイリオ" pitchFamily="50" charset="-128"/>
                <a:ea typeface="メイリオ" pitchFamily="50" charset="-128"/>
                <a:cs typeface="メイリオ" pitchFamily="50" charset="-128"/>
              </a:rPr>
              <a:t>Youtube</a:t>
            </a:r>
            <a:r>
              <a:rPr lang="ja-JP" altLang="en-US" sz="2000" b="1" dirty="0">
                <a:latin typeface="メイリオ" pitchFamily="50" charset="-128"/>
                <a:ea typeface="メイリオ" pitchFamily="50" charset="-128"/>
                <a:cs typeface="メイリオ" pitchFamily="50" charset="-128"/>
              </a:rPr>
              <a:t>ライブにて</a:t>
            </a:r>
            <a:r>
              <a:rPr lang="en-US" altLang="ja-JP" sz="2000" b="1" dirty="0">
                <a:latin typeface="メイリオ" pitchFamily="50" charset="-128"/>
                <a:ea typeface="メイリオ" pitchFamily="50" charset="-128"/>
                <a:cs typeface="メイリオ" pitchFamily="50" charset="-128"/>
              </a:rPr>
              <a:t>【</a:t>
            </a:r>
            <a:r>
              <a:rPr lang="ja-JP" altLang="en-US" sz="2000" b="1" dirty="0">
                <a:latin typeface="メイリオ" pitchFamily="50" charset="-128"/>
                <a:ea typeface="メイリオ" pitchFamily="50" charset="-128"/>
                <a:cs typeface="メイリオ" pitchFamily="50" charset="-128"/>
              </a:rPr>
              <a:t>終了まで</a:t>
            </a:r>
            <a:r>
              <a:rPr lang="en-US" altLang="ja-JP" sz="2000" b="1" dirty="0">
                <a:latin typeface="メイリオ" pitchFamily="50" charset="-128"/>
                <a:ea typeface="メイリオ" pitchFamily="50" charset="-128"/>
                <a:cs typeface="メイリオ" pitchFamily="50" charset="-128"/>
              </a:rPr>
              <a:t>】</a:t>
            </a:r>
            <a:r>
              <a:rPr lang="ja-JP" altLang="en-US" sz="2000" b="1" dirty="0">
                <a:latin typeface="メイリオ" pitchFamily="50" charset="-128"/>
                <a:ea typeface="メイリオ" pitchFamily="50" charset="-128"/>
                <a:cs typeface="メイリオ" pitchFamily="50" charset="-128"/>
              </a:rPr>
              <a:t>放送決定</a:t>
            </a:r>
            <a:r>
              <a:rPr lang="en-US" altLang="ja-JP" sz="2000" b="1" dirty="0">
                <a:latin typeface="メイリオ" pitchFamily="50" charset="-128"/>
                <a:ea typeface="メイリオ" pitchFamily="50" charset="-128"/>
                <a:cs typeface="メイリオ" pitchFamily="50" charset="-128"/>
              </a:rPr>
              <a:t>!!</a:t>
            </a:r>
            <a:endParaRPr lang="en-US" altLang="ja-JP" sz="1100" b="1" dirty="0">
              <a:latin typeface="メイリオ" pitchFamily="50" charset="-128"/>
              <a:ea typeface="メイリオ" pitchFamily="50" charset="-128"/>
              <a:cs typeface="メイリオ" pitchFamily="50" charset="-128"/>
            </a:endParaRPr>
          </a:p>
        </p:txBody>
      </p:sp>
      <p:sp>
        <p:nvSpPr>
          <p:cNvPr id="6" name="正方形/長方形 5">
            <a:extLst>
              <a:ext uri="{FF2B5EF4-FFF2-40B4-BE49-F238E27FC236}">
                <a16:creationId xmlns:a16="http://schemas.microsoft.com/office/drawing/2014/main" id="{923A7BBF-38D6-4355-9D59-4C9619091DCD}"/>
              </a:ext>
            </a:extLst>
          </p:cNvPr>
          <p:cNvSpPr/>
          <p:nvPr/>
        </p:nvSpPr>
        <p:spPr>
          <a:xfrm>
            <a:off x="116995" y="659415"/>
            <a:ext cx="6509027" cy="181215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Text Box 2">
            <a:extLst>
              <a:ext uri="{FF2B5EF4-FFF2-40B4-BE49-F238E27FC236}">
                <a16:creationId xmlns:a16="http://schemas.microsoft.com/office/drawing/2014/main" id="{997FC6D5-77FC-48AC-BF2E-E52F882C78C6}"/>
              </a:ext>
            </a:extLst>
          </p:cNvPr>
          <p:cNvSpPr txBox="1">
            <a:spLocks noChangeArrowheads="1"/>
          </p:cNvSpPr>
          <p:nvPr/>
        </p:nvSpPr>
        <p:spPr bwMode="auto">
          <a:xfrm>
            <a:off x="188640" y="7205541"/>
            <a:ext cx="6447234" cy="1830955"/>
          </a:xfrm>
          <a:prstGeom prst="rect">
            <a:avLst/>
          </a:prstGeom>
          <a:solidFill>
            <a:srgbClr val="FFFFFF"/>
          </a:solidFill>
          <a:ln w="19050" cmpd="sng">
            <a:solidFill>
              <a:srgbClr val="000000"/>
            </a:solidFill>
            <a:miter lim="800000"/>
            <a:headEnd/>
            <a:tailEnd/>
          </a:ln>
        </p:spPr>
        <p:txBody>
          <a:bodyPr vert="horz" wrap="square" lIns="74295" tIns="8890" rIns="74295" bIns="8890" numCol="1" anchor="ctr" anchorCtr="0" compatLnSpc="1">
            <a:prstTxWarp prst="textNoShape">
              <a:avLst/>
            </a:prstTxWarp>
          </a:bodyPr>
          <a:lstStyle/>
          <a:p>
            <a:pPr lvl="0" algn="ctr" fontAlgn="base">
              <a:spcBef>
                <a:spcPct val="0"/>
              </a:spcBef>
              <a:spcAft>
                <a:spcPct val="0"/>
              </a:spcAft>
            </a:pP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≪メディア・取材関係のお問合せ≫</a:t>
            </a:r>
          </a:p>
          <a:p>
            <a:pPr lvl="0" algn="ctr" fontAlgn="base">
              <a:spcBef>
                <a:spcPct val="0"/>
              </a:spcBef>
              <a:spcAft>
                <a:spcPct val="0"/>
              </a:spcAft>
            </a:pPr>
            <a:r>
              <a:rPr lang="ja-JP" altLang="en-US"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株式会社アドギルド・ジャパン　担当：井上</a:t>
            </a:r>
          </a:p>
          <a:p>
            <a:pPr lvl="0" algn="ctr" fontAlgn="base">
              <a:spcBef>
                <a:spcPct val="0"/>
              </a:spcBef>
              <a:spcAft>
                <a:spcPct val="0"/>
              </a:spcAft>
            </a:pP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TEL</a:t>
            </a:r>
            <a:r>
              <a:rPr lang="ja-JP" altLang="en-US"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090-5551-9689</a:t>
            </a:r>
            <a:r>
              <a:rPr lang="ja-JP" altLang="en-US"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FAX</a:t>
            </a:r>
            <a:r>
              <a:rPr lang="ja-JP" altLang="en-US"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03-6862-9554</a:t>
            </a:r>
            <a:r>
              <a:rPr lang="ja-JP" altLang="en-US"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E-mail</a:t>
            </a:r>
            <a:r>
              <a:rPr lang="ja-JP" altLang="en-US"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inoue@adguild.co.jp</a:t>
            </a:r>
          </a:p>
          <a:p>
            <a:pPr lvl="0" algn="ctr" fontAlgn="base">
              <a:spcBef>
                <a:spcPct val="0"/>
              </a:spcBef>
              <a:spcAft>
                <a:spcPct val="0"/>
              </a:spcAft>
            </a:pP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fontAlgn="base">
              <a:spcBef>
                <a:spcPct val="0"/>
              </a:spcBef>
              <a:spcAft>
                <a:spcPct val="0"/>
              </a:spcAft>
            </a:pPr>
            <a:r>
              <a:rPr lang="en-US" altLang="ja-JP" sz="11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店舗へのお問い合わせ</a:t>
            </a:r>
            <a:r>
              <a:rPr lang="en-US" altLang="ja-JP" sz="11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a:p>
            <a:pPr lvl="0" algn="ctr" fontAlgn="base">
              <a:spcBef>
                <a:spcPct val="0"/>
              </a:spcBef>
              <a:spcAft>
                <a:spcPct val="0"/>
              </a:spcAft>
            </a:pPr>
            <a:r>
              <a:rPr lang="ja-JP" altLang="en-US"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薪炊きパエリア専門店 </a:t>
            </a: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EL TRAGON</a:t>
            </a:r>
            <a:r>
              <a:rPr lang="ja-JP" altLang="en-US"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（エル・トラゴン） 新橋店</a:t>
            </a:r>
          </a:p>
          <a:p>
            <a:pPr lvl="0" algn="ctr" fontAlgn="base">
              <a:spcBef>
                <a:spcPct val="0"/>
              </a:spcBef>
              <a:spcAft>
                <a:spcPct val="0"/>
              </a:spcAft>
            </a:pPr>
            <a:r>
              <a:rPr lang="ja-JP" altLang="en-US"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105-0003 </a:t>
            </a:r>
            <a:r>
              <a:rPr lang="ja-JP" altLang="en-US"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東京都港区西新橋２丁目１３−８</a:t>
            </a:r>
          </a:p>
          <a:p>
            <a:pPr lvl="0" algn="ctr" fontAlgn="base">
              <a:spcBef>
                <a:spcPct val="0"/>
              </a:spcBef>
              <a:spcAft>
                <a:spcPct val="0"/>
              </a:spcAft>
            </a:pPr>
            <a:r>
              <a:rPr lang="ja-JP" altLang="en-US"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電話：</a:t>
            </a: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03-6268-8636</a:t>
            </a:r>
          </a:p>
          <a:p>
            <a:pPr lvl="0" algn="ctr" fontAlgn="base">
              <a:spcBef>
                <a:spcPct val="0"/>
              </a:spcBef>
              <a:spcAft>
                <a:spcPct val="0"/>
              </a:spcAft>
            </a:pP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fontAlgn="base">
              <a:spcBef>
                <a:spcPct val="0"/>
              </a:spcBef>
              <a:spcAft>
                <a:spcPct val="0"/>
              </a:spcAft>
            </a:pPr>
            <a:r>
              <a:rPr lang="ja-JP" altLang="en-US"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使用画像素材はこちらよりダウンロードできます　</a:t>
            </a: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https://adto.me/eltragon.zip</a:t>
            </a:r>
          </a:p>
        </p:txBody>
      </p:sp>
      <p:sp>
        <p:nvSpPr>
          <p:cNvPr id="28" name="正方形/長方形 27"/>
          <p:cNvSpPr/>
          <p:nvPr/>
        </p:nvSpPr>
        <p:spPr>
          <a:xfrm>
            <a:off x="517407" y="692690"/>
            <a:ext cx="5900974" cy="646331"/>
          </a:xfrm>
          <a:prstGeom prst="rect">
            <a:avLst/>
          </a:prstGeom>
        </p:spPr>
        <p:txBody>
          <a:bodyPr wrap="none">
            <a:spAutoFit/>
          </a:bodyPr>
          <a:lstStyle/>
          <a:p>
            <a:pPr algn="ctr" fontAlgn="base">
              <a:spcBef>
                <a:spcPct val="0"/>
              </a:spcBef>
              <a:spcAft>
                <a:spcPct val="0"/>
              </a:spcAft>
            </a:pPr>
            <a:r>
              <a:rPr lang="ja-JP" altLang="en-US" b="1" dirty="0">
                <a:latin typeface="メイリオ" panose="020B0604030504040204" pitchFamily="50" charset="-128"/>
                <a:ea typeface="メイリオ" panose="020B0604030504040204" pitchFamily="50" charset="-128"/>
              </a:rPr>
              <a:t>パエリア世界大会</a:t>
            </a:r>
            <a:r>
              <a:rPr lang="en-US" altLang="ja-JP" b="1" dirty="0">
                <a:latin typeface="メイリオ" panose="020B0604030504040204" pitchFamily="50" charset="-128"/>
                <a:ea typeface="メイリオ" panose="020B0604030504040204" pitchFamily="50" charset="-128"/>
              </a:rPr>
              <a:t>2013</a:t>
            </a:r>
            <a:r>
              <a:rPr lang="ja-JP" altLang="en-US" b="1" dirty="0">
                <a:latin typeface="メイリオ" panose="020B0604030504040204" pitchFamily="50" charset="-128"/>
                <a:ea typeface="メイリオ" panose="020B0604030504040204" pitchFamily="50" charset="-128"/>
              </a:rPr>
              <a:t>年日本代表“</a:t>
            </a:r>
            <a:r>
              <a:rPr lang="ja-JP" altLang="en-US"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栗原靖武シェフ</a:t>
            </a:r>
            <a:r>
              <a:rPr lang="ja-JP" altLang="en-US" b="1" dirty="0">
                <a:latin typeface="メイリオ" panose="020B0604030504040204" pitchFamily="50" charset="-128"/>
                <a:ea typeface="メイリオ" panose="020B0604030504040204" pitchFamily="50" charset="-128"/>
              </a:rPr>
              <a:t>”</a:t>
            </a:r>
            <a:r>
              <a:rPr lang="ja-JP" altLang="en-US"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fontAlgn="base">
              <a:spcBef>
                <a:spcPct val="0"/>
              </a:spcBef>
              <a:spcAft>
                <a:spcPct val="0"/>
              </a:spcAft>
            </a:pPr>
            <a:r>
              <a:rPr lang="ja-JP" altLang="en-US"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世界タパスデーにあわせた無謀なるチャレンジ</a:t>
            </a:r>
            <a:r>
              <a:rPr lang="en-US" altLang="ja-JP"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26" name="Rectangle 4">
            <a:extLst>
              <a:ext uri="{FF2B5EF4-FFF2-40B4-BE49-F238E27FC236}">
                <a16:creationId xmlns:a16="http://schemas.microsoft.com/office/drawing/2014/main" id="{7AA4C360-8875-497C-A236-66A025123E42}"/>
              </a:ext>
            </a:extLst>
          </p:cNvPr>
          <p:cNvSpPr>
            <a:spLocks noChangeArrowheads="1"/>
          </p:cNvSpPr>
          <p:nvPr/>
        </p:nvSpPr>
        <p:spPr bwMode="auto">
          <a:xfrm>
            <a:off x="260943" y="4948297"/>
            <a:ext cx="6422570" cy="221599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fontAlgn="base">
              <a:spcBef>
                <a:spcPct val="0"/>
              </a:spcBef>
              <a:spcAft>
                <a:spcPct val="0"/>
              </a:spcAft>
            </a:pPr>
            <a:r>
              <a:rPr lang="ja-JP" altLang="en-US" sz="1200" dirty="0">
                <a:latin typeface="Meiryo UI" panose="020B0604030504040204" pitchFamily="50" charset="-128"/>
                <a:ea typeface="Meiryo UI" panose="020B0604030504040204" pitchFamily="50" charset="-128"/>
                <a:cs typeface="メイリオ" pitchFamily="50" charset="-128"/>
              </a:rPr>
              <a:t>皆様は、６月１６日に世界</a:t>
            </a:r>
            <a:r>
              <a:rPr lang="en-US" altLang="ja-JP" sz="1200" dirty="0">
                <a:latin typeface="Meiryo UI" panose="020B0604030504040204" pitchFamily="50" charset="-128"/>
                <a:ea typeface="Meiryo UI" panose="020B0604030504040204" pitchFamily="50" charset="-128"/>
                <a:cs typeface="メイリオ" pitchFamily="50" charset="-128"/>
              </a:rPr>
              <a:t>25</a:t>
            </a:r>
            <a:r>
              <a:rPr lang="ja-JP" altLang="en-US" sz="1200" dirty="0">
                <a:latin typeface="Meiryo UI" panose="020B0604030504040204" pitchFamily="50" charset="-128"/>
                <a:ea typeface="Meiryo UI" panose="020B0604030504040204" pitchFamily="50" charset="-128"/>
                <a:cs typeface="メイリオ" pitchFamily="50" charset="-128"/>
              </a:rPr>
              <a:t>か国で同時開催される</a:t>
            </a:r>
            <a:r>
              <a:rPr lang="en-US" altLang="ja-JP" sz="1200" dirty="0">
                <a:latin typeface="Meiryo UI" panose="020B0604030504040204" pitchFamily="50" charset="-128"/>
                <a:ea typeface="Meiryo UI" panose="020B0604030504040204" pitchFamily="50" charset="-128"/>
                <a:cs typeface="メイリオ" pitchFamily="50" charset="-128"/>
              </a:rPr>
              <a:t>【</a:t>
            </a:r>
            <a:r>
              <a:rPr lang="ja-JP" altLang="en-US" sz="1200" dirty="0">
                <a:latin typeface="Meiryo UI" panose="020B0604030504040204" pitchFamily="50" charset="-128"/>
                <a:ea typeface="Meiryo UI" panose="020B0604030504040204" pitchFamily="50" charset="-128"/>
                <a:cs typeface="メイリオ" pitchFamily="50" charset="-128"/>
              </a:rPr>
              <a:t>世界タパスデー</a:t>
            </a:r>
            <a:r>
              <a:rPr lang="en-US" altLang="ja-JP" sz="1200" dirty="0">
                <a:latin typeface="Meiryo UI" panose="020B0604030504040204" pitchFamily="50" charset="-128"/>
                <a:ea typeface="Meiryo UI" panose="020B0604030504040204" pitchFamily="50" charset="-128"/>
                <a:cs typeface="メイリオ" pitchFamily="50" charset="-128"/>
              </a:rPr>
              <a:t>】</a:t>
            </a:r>
            <a:r>
              <a:rPr lang="ja-JP" altLang="en-US" sz="1200" dirty="0">
                <a:latin typeface="Meiryo UI" panose="020B0604030504040204" pitchFamily="50" charset="-128"/>
                <a:ea typeface="Meiryo UI" panose="020B0604030504040204" pitchFamily="50" charset="-128"/>
                <a:cs typeface="メイリオ" pitchFamily="50" charset="-128"/>
              </a:rPr>
              <a:t>をご存じでしょうか？　もっとたくさんの方にスペインの“タパス料理”を知ってもらいたいという想いから始まった</a:t>
            </a:r>
            <a:r>
              <a:rPr lang="en-US" altLang="ja-JP" sz="1200" dirty="0">
                <a:latin typeface="Meiryo UI" panose="020B0604030504040204" pitchFamily="50" charset="-128"/>
                <a:ea typeface="Meiryo UI" panose="020B0604030504040204" pitchFamily="50" charset="-128"/>
                <a:cs typeface="メイリオ" pitchFamily="50" charset="-128"/>
              </a:rPr>
              <a:t>【</a:t>
            </a:r>
            <a:r>
              <a:rPr lang="ja-JP" altLang="en-US" sz="1200" dirty="0">
                <a:latin typeface="Meiryo UI" panose="020B0604030504040204" pitchFamily="50" charset="-128"/>
                <a:ea typeface="Meiryo UI" panose="020B0604030504040204" pitchFamily="50" charset="-128"/>
                <a:cs typeface="メイリオ" pitchFamily="50" charset="-128"/>
              </a:rPr>
              <a:t>世界タパスデー</a:t>
            </a:r>
            <a:r>
              <a:rPr lang="en-US" altLang="ja-JP" sz="1200" dirty="0">
                <a:latin typeface="Meiryo UI" panose="020B0604030504040204" pitchFamily="50" charset="-128"/>
                <a:ea typeface="Meiryo UI" panose="020B0604030504040204" pitchFamily="50" charset="-128"/>
                <a:cs typeface="メイリオ" pitchFamily="50" charset="-128"/>
              </a:rPr>
              <a:t>】</a:t>
            </a:r>
            <a:r>
              <a:rPr lang="ja-JP" altLang="en-US" sz="1200" dirty="0">
                <a:latin typeface="Meiryo UI" panose="020B0604030504040204" pitchFamily="50" charset="-128"/>
                <a:ea typeface="Meiryo UI" panose="020B0604030504040204" pitchFamily="50" charset="-128"/>
                <a:cs typeface="メイリオ" pitchFamily="50" charset="-128"/>
              </a:rPr>
              <a:t>にあわせて、日本のスペイン料理の第一人者である栗原靖武が、自身の経験と知識をフル稼働し、なんと</a:t>
            </a:r>
            <a:r>
              <a:rPr lang="en-US" altLang="ja-JP" sz="1200" dirty="0">
                <a:latin typeface="Meiryo UI" panose="020B0604030504040204" pitchFamily="50" charset="-128"/>
                <a:ea typeface="Meiryo UI" panose="020B0604030504040204" pitchFamily="50" charset="-128"/>
                <a:cs typeface="メイリオ" pitchFamily="50" charset="-128"/>
              </a:rPr>
              <a:t>100</a:t>
            </a:r>
            <a:r>
              <a:rPr lang="ja-JP" altLang="en-US" sz="1200" dirty="0">
                <a:latin typeface="Meiryo UI" panose="020B0604030504040204" pitchFamily="50" charset="-128"/>
                <a:ea typeface="Meiryo UI" panose="020B0604030504040204" pitchFamily="50" charset="-128"/>
                <a:cs typeface="メイリオ" pitchFamily="50" charset="-128"/>
              </a:rPr>
              <a:t>種類のタパス料理を作り上げます！</a:t>
            </a:r>
          </a:p>
          <a:p>
            <a:pPr lvl="0" fontAlgn="base">
              <a:spcBef>
                <a:spcPct val="0"/>
              </a:spcBef>
              <a:spcAft>
                <a:spcPct val="0"/>
              </a:spcAft>
            </a:pPr>
            <a:r>
              <a:rPr lang="ja-JP" altLang="en-US" sz="1200" dirty="0">
                <a:latin typeface="Meiryo UI" panose="020B0604030504040204" pitchFamily="50" charset="-128"/>
                <a:ea typeface="Meiryo UI" panose="020B0604030504040204" pitchFamily="50" charset="-128"/>
                <a:cs typeface="メイリオ" pitchFamily="50" charset="-128"/>
              </a:rPr>
              <a:t>しかも、その様子を６月１４日（日）の朝８時より生ライブ配信いたしますので、手軽でおいしいタパス料理の“プロのコツ”や“秘伝のレシピ”を知る大チャンス！！　新型コロナウイルスの影響により、お酒や食事も家で楽しむことが多くなっている昨今、手軽でおいしいタパスで、家飲みやオンライン飲みをワンランクアップすること間違いありません。当日は、「いったい何時間で</a:t>
            </a:r>
            <a:r>
              <a:rPr lang="en-US" altLang="ja-JP" sz="1200" dirty="0">
                <a:latin typeface="Meiryo UI" panose="020B0604030504040204" pitchFamily="50" charset="-128"/>
                <a:ea typeface="Meiryo UI" panose="020B0604030504040204" pitchFamily="50" charset="-128"/>
                <a:cs typeface="メイリオ" pitchFamily="50" charset="-128"/>
              </a:rPr>
              <a:t>100</a:t>
            </a:r>
            <a:r>
              <a:rPr lang="ja-JP" altLang="en-US" sz="1200" dirty="0">
                <a:latin typeface="Meiryo UI" panose="020B0604030504040204" pitchFamily="50" charset="-128"/>
                <a:ea typeface="Meiryo UI" panose="020B0604030504040204" pitchFamily="50" charset="-128"/>
                <a:cs typeface="メイリオ" pitchFamily="50" charset="-128"/>
              </a:rPr>
              <a:t>種類を達成できるのか</a:t>
            </a:r>
            <a:r>
              <a:rPr lang="en-US" altLang="ja-JP" sz="1200" dirty="0">
                <a:latin typeface="Meiryo UI" panose="020B0604030504040204" pitchFamily="50" charset="-128"/>
                <a:ea typeface="Meiryo UI" panose="020B0604030504040204" pitchFamily="50" charset="-128"/>
                <a:cs typeface="メイリオ" pitchFamily="50" charset="-128"/>
              </a:rPr>
              <a:t>!?</a:t>
            </a:r>
            <a:r>
              <a:rPr lang="ja-JP" altLang="en-US" sz="1200" dirty="0">
                <a:latin typeface="Meiryo UI" panose="020B0604030504040204" pitchFamily="50" charset="-128"/>
                <a:ea typeface="Meiryo UI" panose="020B0604030504040204" pitchFamily="50" charset="-128"/>
                <a:cs typeface="メイリオ" pitchFamily="50" charset="-128"/>
              </a:rPr>
              <a:t>」など、豪華賞品が当たるクイズ企画も準備しています。</a:t>
            </a:r>
          </a:p>
          <a:p>
            <a:pPr lvl="0" fontAlgn="base">
              <a:spcBef>
                <a:spcPct val="0"/>
              </a:spcBef>
              <a:spcAft>
                <a:spcPct val="0"/>
              </a:spcAft>
            </a:pPr>
            <a:r>
              <a:rPr lang="ja-JP" altLang="en-US" sz="1200" dirty="0">
                <a:latin typeface="Meiryo UI" panose="020B0604030504040204" pitchFamily="50" charset="-128"/>
                <a:ea typeface="Meiryo UI" panose="020B0604030504040204" pitchFamily="50" charset="-128"/>
                <a:cs typeface="メイリオ" pitchFamily="50" charset="-128"/>
              </a:rPr>
              <a:t>また、虎ノ門“エル・トラゴン”および“エルトラゴン・アンプルト”では、</a:t>
            </a:r>
            <a:r>
              <a:rPr lang="en-US" altLang="ja-JP" sz="1200" dirty="0">
                <a:latin typeface="Meiryo UI" panose="020B0604030504040204" pitchFamily="50" charset="-128"/>
                <a:ea typeface="Meiryo UI" panose="020B0604030504040204" pitchFamily="50" charset="-128"/>
                <a:cs typeface="メイリオ" pitchFamily="50" charset="-128"/>
              </a:rPr>
              <a:t>6</a:t>
            </a:r>
            <a:r>
              <a:rPr lang="ja-JP" altLang="en-US" sz="1200" dirty="0">
                <a:latin typeface="Meiryo UI" panose="020B0604030504040204" pitchFamily="50" charset="-128"/>
                <a:ea typeface="Meiryo UI" panose="020B0604030504040204" pitchFamily="50" charset="-128"/>
                <a:cs typeface="メイリオ" pitchFamily="50" charset="-128"/>
              </a:rPr>
              <a:t>月</a:t>
            </a:r>
            <a:r>
              <a:rPr lang="en-US" altLang="ja-JP" sz="1200" dirty="0">
                <a:latin typeface="Meiryo UI" panose="020B0604030504040204" pitchFamily="50" charset="-128"/>
                <a:ea typeface="Meiryo UI" panose="020B0604030504040204" pitchFamily="50" charset="-128"/>
                <a:cs typeface="メイリオ" pitchFamily="50" charset="-128"/>
              </a:rPr>
              <a:t>15</a:t>
            </a:r>
            <a:r>
              <a:rPr lang="ja-JP" altLang="en-US" sz="1200" dirty="0">
                <a:latin typeface="Meiryo UI" panose="020B0604030504040204" pitchFamily="50" charset="-128"/>
                <a:ea typeface="Meiryo UI" panose="020B0604030504040204" pitchFamily="50" charset="-128"/>
                <a:cs typeface="メイリオ" pitchFamily="50" charset="-128"/>
              </a:rPr>
              <a:t>日（月）より</a:t>
            </a:r>
            <a:r>
              <a:rPr lang="en-US" altLang="ja-JP" sz="1200" dirty="0">
                <a:latin typeface="Meiryo UI" panose="020B0604030504040204" pitchFamily="50" charset="-128"/>
                <a:ea typeface="Meiryo UI" panose="020B0604030504040204" pitchFamily="50" charset="-128"/>
                <a:cs typeface="メイリオ" pitchFamily="50" charset="-128"/>
              </a:rPr>
              <a:t>1</a:t>
            </a:r>
            <a:r>
              <a:rPr lang="ja-JP" altLang="en-US" sz="1200" dirty="0">
                <a:latin typeface="Meiryo UI" panose="020B0604030504040204" pitchFamily="50" charset="-128"/>
                <a:ea typeface="Meiryo UI" panose="020B0604030504040204" pitchFamily="50" charset="-128"/>
                <a:cs typeface="メイリオ" pitchFamily="50" charset="-128"/>
              </a:rPr>
              <a:t>週間、栗原靖武シェフが実際に作ったタパスを楽しめる「タパスウィーク」を実施します。プロのタパス料理を、ぜひお店でもお楽しみください。</a:t>
            </a:r>
          </a:p>
        </p:txBody>
      </p:sp>
      <p:sp>
        <p:nvSpPr>
          <p:cNvPr id="27" name="正方形/長方形 26">
            <a:extLst>
              <a:ext uri="{FF2B5EF4-FFF2-40B4-BE49-F238E27FC236}">
                <a16:creationId xmlns:a16="http://schemas.microsoft.com/office/drawing/2014/main" id="{2E7A568F-0002-4C84-86B9-813B7538C47F}"/>
              </a:ext>
            </a:extLst>
          </p:cNvPr>
          <p:cNvSpPr/>
          <p:nvPr/>
        </p:nvSpPr>
        <p:spPr>
          <a:xfrm>
            <a:off x="168033" y="4650951"/>
            <a:ext cx="5107488" cy="307777"/>
          </a:xfrm>
          <a:prstGeom prst="rect">
            <a:avLst/>
          </a:prstGeom>
        </p:spPr>
        <p:txBody>
          <a:bodyPr wrap="none">
            <a:spAutoFit/>
          </a:bodyPr>
          <a:lstStyle/>
          <a:p>
            <a:pPr fontAlgn="base">
              <a:spcBef>
                <a:spcPct val="0"/>
              </a:spcBef>
              <a:spcAft>
                <a:spcPct val="0"/>
              </a:spcAft>
            </a:pPr>
            <a:r>
              <a:rPr lang="ja-JP" altLang="en-US" sz="1400" b="1" dirty="0">
                <a:latin typeface="メイリオ" panose="020B0604030504040204" pitchFamily="50" charset="-128"/>
                <a:ea typeface="メイリオ" panose="020B0604030504040204" pitchFamily="50" charset="-128"/>
              </a:rPr>
              <a:t>■エル・トラゴンは</a:t>
            </a:r>
            <a:r>
              <a:rPr lang="en-US" altLang="ja-JP" sz="1400" b="1" dirty="0">
                <a:latin typeface="メイリオ" panose="020B0604030504040204" pitchFamily="50" charset="-128"/>
                <a:ea typeface="メイリオ" panose="020B0604030504040204" pitchFamily="50" charset="-128"/>
              </a:rPr>
              <a:t>6</a:t>
            </a:r>
            <a:r>
              <a:rPr lang="ja-JP" altLang="en-US" sz="1400" b="1" dirty="0">
                <a:latin typeface="メイリオ" panose="020B0604030504040204" pitchFamily="50" charset="-128"/>
                <a:ea typeface="メイリオ" panose="020B0604030504040204" pitchFamily="50" charset="-128"/>
              </a:rPr>
              <a:t>月</a:t>
            </a:r>
            <a:r>
              <a:rPr lang="en-US" altLang="ja-JP" sz="1400" b="1" dirty="0">
                <a:latin typeface="メイリオ" panose="020B0604030504040204" pitchFamily="50" charset="-128"/>
                <a:ea typeface="メイリオ" panose="020B0604030504040204" pitchFamily="50" charset="-128"/>
              </a:rPr>
              <a:t>16</a:t>
            </a:r>
            <a:r>
              <a:rPr lang="ja-JP" altLang="en-US" sz="1400" b="1" dirty="0">
                <a:latin typeface="メイリオ" panose="020B0604030504040204" pitchFamily="50" charset="-128"/>
                <a:ea typeface="メイリオ" panose="020B0604030504040204" pitchFamily="50" charset="-128"/>
              </a:rPr>
              <a:t>日世界タパスデーを盛り上げます</a:t>
            </a:r>
            <a:r>
              <a:rPr lang="en-US" altLang="ja-JP" sz="1400" b="1" dirty="0">
                <a:latin typeface="メイリオ" panose="020B0604030504040204" pitchFamily="50" charset="-128"/>
                <a:ea typeface="メイリオ" panose="020B0604030504040204" pitchFamily="50" charset="-128"/>
              </a:rPr>
              <a:t>!</a:t>
            </a:r>
            <a:endParaRPr lang="en-US" altLang="ja-JP"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 name="図 2" descr="男, 瓶, 持つ, 写真 が含まれている画像&#10;&#10;自動的に生成された説明">
            <a:extLst>
              <a:ext uri="{FF2B5EF4-FFF2-40B4-BE49-F238E27FC236}">
                <a16:creationId xmlns:a16="http://schemas.microsoft.com/office/drawing/2014/main" id="{F46F9D05-6E61-4E16-8869-11A8A230DF1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11186" y="2771800"/>
            <a:ext cx="2724688" cy="1532637"/>
          </a:xfrm>
          <a:prstGeom prst="rect">
            <a:avLst/>
          </a:prstGeom>
        </p:spPr>
      </p:pic>
      <p:pic>
        <p:nvPicPr>
          <p:cNvPr id="9" name="図 8">
            <a:extLst>
              <a:ext uri="{FF2B5EF4-FFF2-40B4-BE49-F238E27FC236}">
                <a16:creationId xmlns:a16="http://schemas.microsoft.com/office/drawing/2014/main" id="{126DECAE-0479-4A14-9253-5C26C11BF14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5273" y="129777"/>
            <a:ext cx="705695" cy="434732"/>
          </a:xfrm>
          <a:prstGeom prst="rect">
            <a:avLst/>
          </a:prstGeom>
        </p:spPr>
      </p:pic>
      <p:pic>
        <p:nvPicPr>
          <p:cNvPr id="11" name="図 10" descr="写真, 記号, 食品, 部屋 が含まれている画像&#10;&#10;自動的に生成された説明">
            <a:extLst>
              <a:ext uri="{FF2B5EF4-FFF2-40B4-BE49-F238E27FC236}">
                <a16:creationId xmlns:a16="http://schemas.microsoft.com/office/drawing/2014/main" id="{E0EAFC02-A0CC-459F-924A-C610CA45F26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33390" y="179512"/>
            <a:ext cx="411634" cy="411634"/>
          </a:xfrm>
          <a:prstGeom prst="rect">
            <a:avLst/>
          </a:prstGeom>
        </p:spPr>
      </p:pic>
      <p:sp>
        <p:nvSpPr>
          <p:cNvPr id="12" name="正方形/長方形 11">
            <a:extLst>
              <a:ext uri="{FF2B5EF4-FFF2-40B4-BE49-F238E27FC236}">
                <a16:creationId xmlns:a16="http://schemas.microsoft.com/office/drawing/2014/main" id="{46AFAA7B-B51B-4F7B-A9C7-E7BBE4013ACF}"/>
              </a:ext>
            </a:extLst>
          </p:cNvPr>
          <p:cNvSpPr/>
          <p:nvPr/>
        </p:nvSpPr>
        <p:spPr>
          <a:xfrm>
            <a:off x="260942" y="3923928"/>
            <a:ext cx="3542251" cy="648072"/>
          </a:xfrm>
          <a:prstGeom prst="rect">
            <a:avLst/>
          </a:prstGeom>
        </p:spPr>
        <p:style>
          <a:lnRef idx="2">
            <a:schemeClr val="accent6"/>
          </a:lnRef>
          <a:fillRef idx="1">
            <a:schemeClr val="lt1"/>
          </a:fillRef>
          <a:effectRef idx="0">
            <a:schemeClr val="accent6"/>
          </a:effectRef>
          <a:fontRef idx="minor">
            <a:schemeClr val="dk1"/>
          </a:fontRef>
        </p:style>
        <p:txBody>
          <a:bodyPr rtlCol="0" anchor="ctr" anchorCtr="1"/>
          <a:lstStyle/>
          <a:p>
            <a:pPr lvl="0" fontAlgn="base">
              <a:spcBef>
                <a:spcPct val="0"/>
              </a:spcBef>
              <a:spcAft>
                <a:spcPct val="0"/>
              </a:spcAft>
            </a:pPr>
            <a:r>
              <a:rPr lang="en-US" altLang="ja-JP" sz="1400" b="1" dirty="0">
                <a:latin typeface="Meiryo UI" panose="020B0604030504040204" pitchFamily="50" charset="-128"/>
                <a:ea typeface="Meiryo UI" panose="020B0604030504040204" pitchFamily="50" charset="-128"/>
                <a:cs typeface="メイリオ" pitchFamily="50" charset="-128"/>
              </a:rPr>
              <a:t>《</a:t>
            </a:r>
            <a:r>
              <a:rPr lang="ja-JP" altLang="en-US" sz="1400" b="1" dirty="0">
                <a:latin typeface="Meiryo UI" panose="020B0604030504040204" pitchFamily="50" charset="-128"/>
                <a:ea typeface="Meiryo UI" panose="020B0604030504040204" pitchFamily="50" charset="-128"/>
                <a:cs typeface="メイリオ" pitchFamily="50" charset="-128"/>
              </a:rPr>
              <a:t>配信アドレス</a:t>
            </a:r>
            <a:r>
              <a:rPr lang="en-US" altLang="ja-JP" sz="1400" b="1" dirty="0">
                <a:latin typeface="Meiryo UI" panose="020B0604030504040204" pitchFamily="50" charset="-128"/>
                <a:ea typeface="Meiryo UI" panose="020B0604030504040204" pitchFamily="50" charset="-128"/>
                <a:cs typeface="メイリオ" pitchFamily="50" charset="-128"/>
              </a:rPr>
              <a:t>》</a:t>
            </a:r>
          </a:p>
          <a:p>
            <a:pPr lvl="0" fontAlgn="base">
              <a:spcBef>
                <a:spcPct val="0"/>
              </a:spcBef>
              <a:spcAft>
                <a:spcPct val="0"/>
              </a:spcAft>
            </a:pPr>
            <a:r>
              <a:rPr lang="en-US" altLang="ja-JP" sz="1600" b="1" dirty="0">
                <a:latin typeface="Meiryo UI" panose="020B0604030504040204" pitchFamily="50" charset="-128"/>
                <a:ea typeface="Meiryo UI" panose="020B0604030504040204" pitchFamily="50" charset="-128"/>
                <a:cs typeface="メイリオ" pitchFamily="50" charset="-128"/>
              </a:rPr>
              <a:t>https://youtu.be/s_hIec9HPjo</a:t>
            </a:r>
          </a:p>
        </p:txBody>
      </p:sp>
    </p:spTree>
    <p:extLst>
      <p:ext uri="{BB962C8B-B14F-4D97-AF65-F5344CB8AC3E}">
        <p14:creationId xmlns:p14="http://schemas.microsoft.com/office/powerpoint/2010/main" val="131223699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TotalTime>
  <Words>484</Words>
  <Application>Microsoft Office PowerPoint</Application>
  <PresentationFormat>画面に合わせる (4:3)</PresentationFormat>
  <Paragraphs>27</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NEWSPACE.COM</dc:creator>
  <cp:lastModifiedBy>Inoue Minoru</cp:lastModifiedBy>
  <cp:revision>462</cp:revision>
  <cp:lastPrinted>2019-05-10T09:13:58Z</cp:lastPrinted>
  <dcterms:created xsi:type="dcterms:W3CDTF">2016-04-14T16:01:12Z</dcterms:created>
  <dcterms:modified xsi:type="dcterms:W3CDTF">2020-06-11T03:16:05Z</dcterms:modified>
</cp:coreProperties>
</file>