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showGuides="1">
      <p:cViewPr varScale="1">
        <p:scale>
          <a:sx n="49" d="100"/>
          <a:sy n="49" d="100"/>
        </p:scale>
        <p:origin x="1046" y="43"/>
      </p:cViewPr>
      <p:guideLst>
        <p:guide orient="horz" pos="194"/>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193331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24641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7375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338487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140867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324335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335506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121560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235509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209182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5AA244-A804-4FA7-ABDF-9B1E19DBB1FC}" type="datetimeFigureOut">
              <a:rPr kumimoji="1" lang="ja-JP" altLang="en-US" smtClean="0"/>
              <a:t>2017/7/25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406319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85AA244-A804-4FA7-ABDF-9B1E19DBB1FC}" type="datetimeFigureOut">
              <a:rPr kumimoji="1" lang="ja-JP" altLang="en-US" smtClean="0"/>
              <a:t>2017/7/25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802B5B5-9B04-4E48-ADA6-F4CD08549363}" type="slidenum">
              <a:rPr kumimoji="1" lang="ja-JP" altLang="en-US" smtClean="0"/>
              <a:t>‹#›</a:t>
            </a:fld>
            <a:endParaRPr kumimoji="1" lang="ja-JP" altLang="en-US"/>
          </a:p>
        </p:txBody>
      </p:sp>
    </p:spTree>
    <p:extLst>
      <p:ext uri="{BB962C8B-B14F-4D97-AF65-F5344CB8AC3E}">
        <p14:creationId xmlns:p14="http://schemas.microsoft.com/office/powerpoint/2010/main" val="3143846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award@kitakami-choice.jp" TargetMode="External"/><Relationship Id="rId7" Type="http://schemas.openxmlformats.org/officeDocument/2006/relationships/image" Target="../media/image4.JPG"/><Relationship Id="rId2" Type="http://schemas.openxmlformats.org/officeDocument/2006/relationships/hyperlink" Target="http://kitakami-choice.jp/wp/award02"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4881" y="697157"/>
            <a:ext cx="5314275" cy="1323439"/>
          </a:xfrm>
          <a:prstGeom prst="rect">
            <a:avLst/>
          </a:prstGeom>
          <a:noFill/>
        </p:spPr>
        <p:txBody>
          <a:bodyPr wrap="none" rtlCol="0">
            <a:spAutoFit/>
          </a:bodyPr>
          <a:lstStyle/>
          <a:p>
            <a:pPr algn="ctr"/>
            <a:r>
              <a:rPr kumimoji="1" lang="ja-JP" altLang="en-US" sz="1600" b="1" dirty="0"/>
              <a:t>モノ（返礼品）ありきのふるさと納税からの脱却！</a:t>
            </a:r>
            <a:endParaRPr kumimoji="1" lang="en-US" altLang="ja-JP" sz="1600" b="1" dirty="0"/>
          </a:p>
          <a:p>
            <a:pPr algn="ctr"/>
            <a:r>
              <a:rPr kumimoji="1" lang="ja-JP" altLang="en-US" sz="1600" b="1" dirty="0"/>
              <a:t>人の想いを伝える</a:t>
            </a:r>
            <a:endParaRPr kumimoji="1" lang="en-US" altLang="ja-JP" sz="1600" b="1" dirty="0"/>
          </a:p>
          <a:p>
            <a:pPr algn="ctr"/>
            <a:r>
              <a:rPr kumimoji="1" lang="ja-JP" altLang="en-US" sz="800" b="1" dirty="0"/>
              <a:t>　</a:t>
            </a:r>
          </a:p>
          <a:p>
            <a:pPr algn="ctr"/>
            <a:r>
              <a:rPr kumimoji="1" lang="ja-JP" altLang="en-US" sz="2000" b="1" dirty="0"/>
              <a:t>いわてふるさと納税事業者アワード２０１７</a:t>
            </a:r>
            <a:endParaRPr kumimoji="1" lang="en-US" altLang="ja-JP" sz="2000" b="1" dirty="0"/>
          </a:p>
          <a:p>
            <a:pPr algn="ctr"/>
            <a:r>
              <a:rPr kumimoji="1" lang="ja-JP" altLang="en-US" sz="2000" b="1" dirty="0"/>
              <a:t>日本で初開催！観覧者＆来場審査員募集</a:t>
            </a:r>
            <a:endParaRPr kumimoji="1" lang="en-US" altLang="ja-JP" sz="2000" b="1" dirty="0"/>
          </a:p>
        </p:txBody>
      </p:sp>
      <p:sp>
        <p:nvSpPr>
          <p:cNvPr id="6" name="テキスト ボックス 5"/>
          <p:cNvSpPr txBox="1"/>
          <p:nvPr/>
        </p:nvSpPr>
        <p:spPr>
          <a:xfrm>
            <a:off x="352098" y="5483885"/>
            <a:ext cx="6399799" cy="4462760"/>
          </a:xfrm>
          <a:prstGeom prst="rect">
            <a:avLst/>
          </a:prstGeom>
          <a:noFill/>
        </p:spPr>
        <p:txBody>
          <a:bodyPr wrap="square" rtlCol="0">
            <a:spAutoFit/>
          </a:bodyPr>
          <a:lstStyle/>
          <a:p>
            <a:r>
              <a:rPr kumimoji="1" lang="ja-JP" altLang="en-US" sz="1400" b="1" dirty="0"/>
              <a:t>岩手県北上市のふるさと納税事業を受託している「きたかみチョイス」が、</a:t>
            </a:r>
            <a:endParaRPr kumimoji="1" lang="en-US" altLang="ja-JP" sz="1400" b="1" dirty="0"/>
          </a:p>
          <a:p>
            <a:r>
              <a:rPr kumimoji="1" lang="ja-JP" altLang="en-US" sz="1400" b="1" dirty="0"/>
              <a:t>県内のふるさと納税の返礼品を提供している事業者のプレゼン大会を開催！</a:t>
            </a:r>
            <a:endParaRPr kumimoji="1" lang="en-US" altLang="ja-JP" sz="1400" b="1" dirty="0"/>
          </a:p>
          <a:p>
            <a:r>
              <a:rPr kumimoji="1" lang="ja-JP" altLang="en-US" sz="1400" b="1" dirty="0"/>
              <a:t>寄附者審査員、来場審査員、ゲスト審査員でアワードを決定</a:t>
            </a:r>
            <a:endParaRPr kumimoji="1" lang="en-US" altLang="ja-JP" sz="1400" b="1" dirty="0"/>
          </a:p>
          <a:p>
            <a:endParaRPr kumimoji="1" lang="en-US" altLang="ja-JP" sz="1100" dirty="0"/>
          </a:p>
          <a:p>
            <a:r>
              <a:rPr kumimoji="1" lang="ja-JP" altLang="en-US" sz="1050" b="1" dirty="0"/>
              <a:t>●概要</a:t>
            </a:r>
            <a:r>
              <a:rPr kumimoji="1" lang="ja-JP" altLang="en-US" sz="1050" dirty="0"/>
              <a:t>　ふるさと納税の返礼品を提供している県内事業者７人によるプレゼン大会</a:t>
            </a:r>
            <a:endParaRPr kumimoji="1" lang="en-US" altLang="ja-JP" sz="1050" dirty="0"/>
          </a:p>
          <a:p>
            <a:r>
              <a:rPr kumimoji="1" lang="ja-JP" altLang="en-US" sz="1050" dirty="0"/>
              <a:t>プレゼン内容はふるさと納税制度や返礼品ではなく、事業者の想いやこだわり、夢などを中心とし、今後のふるさと納税制度の有無にかかわらず、事業者を寄附者や市民にＰＲすることを目的とする。</a:t>
            </a:r>
            <a:endParaRPr kumimoji="1" lang="en-US" altLang="ja-JP" sz="1050" dirty="0"/>
          </a:p>
          <a:p>
            <a:r>
              <a:rPr kumimoji="1" lang="ja-JP" altLang="en-US" sz="1050" dirty="0"/>
              <a:t>７月２１日に開催された北上予選大会に引き続き、日本では初めての試み。</a:t>
            </a:r>
            <a:endParaRPr kumimoji="1" lang="en-US" altLang="ja-JP" sz="1050" dirty="0"/>
          </a:p>
          <a:p>
            <a:r>
              <a:rPr kumimoji="1" lang="ja-JP" altLang="en-US" sz="1050" dirty="0"/>
              <a:t>来年度には全国大会まで開催できるイベントに発展させたい。</a:t>
            </a:r>
            <a:endParaRPr kumimoji="1" lang="en-US" altLang="ja-JP" sz="1050" dirty="0"/>
          </a:p>
          <a:p>
            <a:endParaRPr kumimoji="1" lang="en-US" altLang="ja-JP" sz="1050" dirty="0"/>
          </a:p>
          <a:p>
            <a:r>
              <a:rPr kumimoji="1" lang="ja-JP" altLang="en-US" sz="1050" b="1" dirty="0"/>
              <a:t>●日時　</a:t>
            </a:r>
            <a:r>
              <a:rPr kumimoji="1" lang="ja-JP" altLang="en-US" sz="1050" dirty="0"/>
              <a:t>８月５日（土）１２時３０分～１６時まで</a:t>
            </a:r>
            <a:endParaRPr kumimoji="1" lang="en-US" altLang="ja-JP" sz="1050" dirty="0"/>
          </a:p>
          <a:p>
            <a:r>
              <a:rPr kumimoji="1" lang="ja-JP" altLang="en-US" sz="1050" b="1" dirty="0"/>
              <a:t>●場所</a:t>
            </a:r>
            <a:r>
              <a:rPr kumimoji="1" lang="ja-JP" altLang="en-US" sz="1050" dirty="0"/>
              <a:t>　さくらホール　中ホール（岩手県北上市さくら通り２丁目１−１）</a:t>
            </a:r>
            <a:endParaRPr kumimoji="1" lang="en-US" altLang="ja-JP" sz="1050" dirty="0"/>
          </a:p>
          <a:p>
            <a:r>
              <a:rPr kumimoji="1" lang="ja-JP" altLang="en-US" sz="1050" b="1" dirty="0"/>
              <a:t>●プレゼン者</a:t>
            </a:r>
            <a:r>
              <a:rPr kumimoji="1" lang="ja-JP" altLang="en-US" sz="1050" dirty="0"/>
              <a:t>　７人（岩手県北上市、花巻市、遠野市、久慈市、西和賀町、大槌町の６地域から）</a:t>
            </a:r>
            <a:endParaRPr kumimoji="1" lang="en-US" altLang="ja-JP" sz="1050" dirty="0"/>
          </a:p>
          <a:p>
            <a:r>
              <a:rPr kumimoji="1" lang="ja-JP" altLang="en-US" sz="1050" b="1" dirty="0"/>
              <a:t>●ゲスト審査員</a:t>
            </a:r>
            <a:endParaRPr kumimoji="1" lang="en-US" altLang="ja-JP" sz="1050" b="1" dirty="0"/>
          </a:p>
          <a:p>
            <a:r>
              <a:rPr kumimoji="1" lang="ja-JP" altLang="en-US" sz="1050" dirty="0"/>
              <a:t>　伊藤彬氏（北上前市長）、須永珠代氏（トラストバンク　代表取締役）、</a:t>
            </a:r>
            <a:endParaRPr kumimoji="1" lang="en-US" altLang="ja-JP" sz="1050" dirty="0"/>
          </a:p>
          <a:p>
            <a:r>
              <a:rPr kumimoji="1" lang="ja-JP" altLang="en-US" sz="1050" dirty="0"/>
              <a:t>　田村悠揮氏（トラストバンク）、井上貴司氏（ワールドワン　代表取締役）</a:t>
            </a:r>
            <a:endParaRPr kumimoji="1" lang="en-US" altLang="ja-JP" sz="1050" dirty="0"/>
          </a:p>
          <a:p>
            <a:r>
              <a:rPr kumimoji="1" lang="ja-JP" altLang="en-US" sz="1050" b="1" dirty="0"/>
              <a:t>●観覧応募方法</a:t>
            </a:r>
            <a:r>
              <a:rPr kumimoji="1" lang="ja-JP" altLang="en-US" sz="1050" dirty="0"/>
              <a:t>　ホームページ　</a:t>
            </a:r>
            <a:r>
              <a:rPr kumimoji="1" lang="en-US" altLang="ja-JP" sz="1050" dirty="0">
                <a:hlinkClick r:id="rId2"/>
              </a:rPr>
              <a:t>http://kitakami-choice.jp/wp/award02</a:t>
            </a:r>
            <a:r>
              <a:rPr kumimoji="1" lang="ja-JP" altLang="en-US" sz="1050" dirty="0"/>
              <a:t>　、メール、ＴＥＬ、ＦＡＸより</a:t>
            </a:r>
            <a:endParaRPr kumimoji="1" lang="en-US" altLang="ja-JP" sz="1050" dirty="0"/>
          </a:p>
          <a:p>
            <a:endParaRPr kumimoji="1" lang="en-US" altLang="ja-JP" sz="1050" b="1" dirty="0"/>
          </a:p>
          <a:p>
            <a:r>
              <a:rPr kumimoji="1" lang="ja-JP" altLang="en-US" sz="1050" b="1" dirty="0"/>
              <a:t>■お問合せ先</a:t>
            </a:r>
          </a:p>
          <a:p>
            <a:r>
              <a:rPr kumimoji="1" lang="ja-JP" altLang="en-US" sz="1050" dirty="0"/>
              <a:t>一般社団法人北上観光コンベンション協会　きたかみチョイス事業部</a:t>
            </a:r>
          </a:p>
          <a:p>
            <a:r>
              <a:rPr kumimoji="1" lang="ja-JP" altLang="en-US" sz="1050" dirty="0"/>
              <a:t>　プロジェクトリーダー　登内　芳也（とのうち　よし</a:t>
            </a:r>
            <a:r>
              <a:rPr kumimoji="1" lang="ja-JP" altLang="en-US" sz="1050"/>
              <a:t>や）、有馬（ありま）</a:t>
            </a:r>
            <a:endParaRPr kumimoji="1" lang="ja-JP" altLang="en-US" sz="1050" dirty="0"/>
          </a:p>
          <a:p>
            <a:r>
              <a:rPr kumimoji="1" lang="en-US" altLang="ja-JP" sz="1050" dirty="0"/>
              <a:t>Tel</a:t>
            </a:r>
            <a:r>
              <a:rPr kumimoji="1" lang="ja-JP" altLang="en-US" sz="1050" dirty="0"/>
              <a:t>：</a:t>
            </a:r>
            <a:r>
              <a:rPr kumimoji="1" lang="en-US" altLang="ja-JP" sz="1050" dirty="0"/>
              <a:t>0197-64-6611</a:t>
            </a:r>
            <a:r>
              <a:rPr kumimoji="1" lang="ja-JP" altLang="en-US" sz="1050" dirty="0"/>
              <a:t>　９時～１７時　土日祝休　</a:t>
            </a:r>
            <a:r>
              <a:rPr kumimoji="1" lang="en-US" altLang="ja-JP" sz="1050" dirty="0"/>
              <a:t>Tel</a:t>
            </a:r>
            <a:r>
              <a:rPr kumimoji="1" lang="ja-JP" altLang="en-US" sz="1050" dirty="0"/>
              <a:t>：</a:t>
            </a:r>
            <a:r>
              <a:rPr kumimoji="1" lang="en-US" altLang="ja-JP" sz="1050" dirty="0"/>
              <a:t>080-9542-5594</a:t>
            </a:r>
            <a:r>
              <a:rPr kumimoji="1" lang="ja-JP" altLang="en-US" sz="1050" dirty="0"/>
              <a:t>（携帯）</a:t>
            </a:r>
          </a:p>
          <a:p>
            <a:r>
              <a:rPr kumimoji="1" lang="en-US" altLang="ja-JP" sz="1050" dirty="0"/>
              <a:t>Fax</a:t>
            </a:r>
            <a:r>
              <a:rPr kumimoji="1" lang="ja-JP" altLang="en-US" sz="1050" dirty="0"/>
              <a:t>：</a:t>
            </a:r>
            <a:r>
              <a:rPr kumimoji="1" lang="en-US" altLang="ja-JP" sz="1050" dirty="0"/>
              <a:t>0197-64-6603</a:t>
            </a:r>
          </a:p>
          <a:p>
            <a:r>
              <a:rPr kumimoji="1" lang="en-US" altLang="ja-JP" sz="1050" dirty="0"/>
              <a:t>e-mail</a:t>
            </a:r>
            <a:r>
              <a:rPr kumimoji="1" lang="ja-JP" altLang="en-US" sz="1050" dirty="0"/>
              <a:t>：</a:t>
            </a:r>
            <a:r>
              <a:rPr kumimoji="1" lang="en-US" altLang="ja-JP" sz="1050" dirty="0">
                <a:hlinkClick r:id="rId3"/>
              </a:rPr>
              <a:t>award@kitakami-choice.jp</a:t>
            </a:r>
            <a:endParaRPr kumimoji="1" lang="en-US" altLang="ja-JP" sz="1050" dirty="0"/>
          </a:p>
          <a:p>
            <a:r>
              <a:rPr kumimoji="1" lang="en-US" altLang="ja-JP" sz="1050" dirty="0"/>
              <a:t>〒024-0061</a:t>
            </a:r>
            <a:r>
              <a:rPr kumimoji="1" lang="ja-JP" altLang="en-US" sz="1050" dirty="0"/>
              <a:t>岩手県北上市大通り</a:t>
            </a:r>
            <a:r>
              <a:rPr kumimoji="1" lang="en-US" altLang="ja-JP" sz="1050" dirty="0"/>
              <a:t>1</a:t>
            </a:r>
            <a:r>
              <a:rPr kumimoji="1" lang="ja-JP" altLang="en-US" sz="1050" dirty="0"/>
              <a:t>丁目</a:t>
            </a:r>
            <a:r>
              <a:rPr kumimoji="1" lang="en-US" altLang="ja-JP" sz="1050" dirty="0"/>
              <a:t>3-1 </a:t>
            </a:r>
            <a:r>
              <a:rPr kumimoji="1" lang="ja-JP" altLang="en-US" sz="1050" dirty="0"/>
              <a:t>おでん</a:t>
            </a:r>
            <a:r>
              <a:rPr kumimoji="1" lang="ja-JP" altLang="en-US" sz="1050" dirty="0" err="1"/>
              <a:t>せ</a:t>
            </a:r>
            <a:r>
              <a:rPr kumimoji="1" lang="ja-JP" altLang="en-US" sz="1050" dirty="0"/>
              <a:t>プラザぐろーぶ</a:t>
            </a:r>
            <a:r>
              <a:rPr kumimoji="1" lang="en-US" altLang="ja-JP" sz="1050" dirty="0"/>
              <a:t>1F</a:t>
            </a:r>
          </a:p>
        </p:txBody>
      </p:sp>
      <p:sp>
        <p:nvSpPr>
          <p:cNvPr id="8" name="テキスト ボックス 7"/>
          <p:cNvSpPr txBox="1"/>
          <p:nvPr/>
        </p:nvSpPr>
        <p:spPr>
          <a:xfrm>
            <a:off x="391561" y="194900"/>
            <a:ext cx="1261884" cy="461665"/>
          </a:xfrm>
          <a:prstGeom prst="rect">
            <a:avLst/>
          </a:prstGeom>
          <a:noFill/>
        </p:spPr>
        <p:txBody>
          <a:bodyPr wrap="none" rtlCol="0">
            <a:spAutoFit/>
          </a:bodyPr>
          <a:lstStyle/>
          <a:p>
            <a:r>
              <a:rPr kumimoji="1" lang="ja-JP" altLang="en-US" sz="1200" dirty="0"/>
              <a:t>報道関係者各位</a:t>
            </a:r>
            <a:endParaRPr kumimoji="1" lang="en-US" altLang="ja-JP" sz="1200" dirty="0"/>
          </a:p>
          <a:p>
            <a:r>
              <a:rPr kumimoji="1" lang="ja-JP" altLang="en-US" sz="1200" dirty="0"/>
              <a:t>プレスリリース</a:t>
            </a:r>
          </a:p>
        </p:txBody>
      </p:sp>
      <p:sp>
        <p:nvSpPr>
          <p:cNvPr id="9" name="テキスト ボックス 8"/>
          <p:cNvSpPr txBox="1"/>
          <p:nvPr/>
        </p:nvSpPr>
        <p:spPr>
          <a:xfrm>
            <a:off x="4304591" y="194900"/>
            <a:ext cx="2185214" cy="461665"/>
          </a:xfrm>
          <a:prstGeom prst="rect">
            <a:avLst/>
          </a:prstGeom>
          <a:noFill/>
        </p:spPr>
        <p:txBody>
          <a:bodyPr wrap="none" rtlCol="0">
            <a:spAutoFit/>
          </a:bodyPr>
          <a:lstStyle/>
          <a:p>
            <a:r>
              <a:rPr kumimoji="1" lang="ja-JP" altLang="en-US" sz="1200" dirty="0"/>
              <a:t>日付　２０１７年７月２５日</a:t>
            </a:r>
            <a:endParaRPr kumimoji="1" lang="en-US" altLang="ja-JP" sz="1200" dirty="0"/>
          </a:p>
          <a:p>
            <a:r>
              <a:rPr kumimoji="1" lang="ja-JP" altLang="en-US" sz="1200" dirty="0"/>
              <a:t>社名　きたかみチョイス</a:t>
            </a:r>
          </a:p>
        </p:txBody>
      </p:sp>
      <p:pic>
        <p:nvPicPr>
          <p:cNvPr id="5" name="図 4" descr="人, 室内, 正面 が含まれている画像&#10;&#10;非常に高い精度で生成された説明">
            <a:extLst>
              <a:ext uri="{FF2B5EF4-FFF2-40B4-BE49-F238E27FC236}">
                <a16:creationId xmlns:a16="http://schemas.microsoft.com/office/drawing/2014/main" id="{4EA8B430-A72F-4CDD-80ED-4B72A2E52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14" y="3379061"/>
            <a:ext cx="2763184" cy="1843965"/>
          </a:xfrm>
          <a:prstGeom prst="rect">
            <a:avLst/>
          </a:prstGeom>
        </p:spPr>
      </p:pic>
      <p:pic>
        <p:nvPicPr>
          <p:cNvPr id="18" name="図 17" descr="男性, 人, 立っている, スポーツ が含まれている画像&#10;&#10;非常に高い精度で生成された説明">
            <a:extLst>
              <a:ext uri="{FF2B5EF4-FFF2-40B4-BE49-F238E27FC236}">
                <a16:creationId xmlns:a16="http://schemas.microsoft.com/office/drawing/2014/main" id="{C0150D80-AE62-4C17-A74D-4D25A31A4A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356" y="2061839"/>
            <a:ext cx="1828800" cy="1220419"/>
          </a:xfrm>
          <a:prstGeom prst="rect">
            <a:avLst/>
          </a:prstGeom>
        </p:spPr>
      </p:pic>
      <p:pic>
        <p:nvPicPr>
          <p:cNvPr id="22" name="図 21" descr="人, 男性, 立っている, 保持している が含まれている画像&#10;&#10;非常に高い精度で生成された説明">
            <a:extLst>
              <a:ext uri="{FF2B5EF4-FFF2-40B4-BE49-F238E27FC236}">
                <a16:creationId xmlns:a16="http://schemas.microsoft.com/office/drawing/2014/main" id="{23D5F5BD-09BB-44DB-85DF-0E30A9BFE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0453" y="2061188"/>
            <a:ext cx="1872285" cy="1249438"/>
          </a:xfrm>
          <a:prstGeom prst="rect">
            <a:avLst/>
          </a:prstGeom>
        </p:spPr>
      </p:pic>
      <p:pic>
        <p:nvPicPr>
          <p:cNvPr id="24" name="図 23" descr="人, 衣類, 女性 が含まれている画像&#10;&#10;高い精度で生成された説明">
            <a:extLst>
              <a:ext uri="{FF2B5EF4-FFF2-40B4-BE49-F238E27FC236}">
                <a16:creationId xmlns:a16="http://schemas.microsoft.com/office/drawing/2014/main" id="{227F6B24-A0A2-42B0-B8A8-5176D90874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8538" y="2084706"/>
            <a:ext cx="1794533" cy="1197552"/>
          </a:xfrm>
          <a:prstGeom prst="rect">
            <a:avLst/>
          </a:prstGeom>
        </p:spPr>
      </p:pic>
      <p:pic>
        <p:nvPicPr>
          <p:cNvPr id="28" name="図 27" descr="人, 標識, 室内 が含まれている画像&#10;&#10;高い精度で生成された説明">
            <a:extLst>
              <a:ext uri="{FF2B5EF4-FFF2-40B4-BE49-F238E27FC236}">
                <a16:creationId xmlns:a16="http://schemas.microsoft.com/office/drawing/2014/main" id="{D826CA51-F3BD-4174-9F4A-F638428192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0100" y="3374736"/>
            <a:ext cx="2769665" cy="1848290"/>
          </a:xfrm>
          <a:prstGeom prst="rect">
            <a:avLst/>
          </a:prstGeom>
        </p:spPr>
      </p:pic>
      <p:sp>
        <p:nvSpPr>
          <p:cNvPr id="29" name="正方形/長方形 28">
            <a:extLst>
              <a:ext uri="{FF2B5EF4-FFF2-40B4-BE49-F238E27FC236}">
                <a16:creationId xmlns:a16="http://schemas.microsoft.com/office/drawing/2014/main" id="{88361F1A-1735-4EC2-A299-92719F49226F}"/>
              </a:ext>
            </a:extLst>
          </p:cNvPr>
          <p:cNvSpPr/>
          <p:nvPr/>
        </p:nvSpPr>
        <p:spPr>
          <a:xfrm>
            <a:off x="347842" y="656565"/>
            <a:ext cx="6271684" cy="13640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CC29F92C-B8C0-443D-B2C6-FFD33B6E80B6}"/>
              </a:ext>
            </a:extLst>
          </p:cNvPr>
          <p:cNvSpPr txBox="1"/>
          <p:nvPr/>
        </p:nvSpPr>
        <p:spPr>
          <a:xfrm>
            <a:off x="391561" y="5194693"/>
            <a:ext cx="4095993" cy="230832"/>
          </a:xfrm>
          <a:prstGeom prst="rect">
            <a:avLst/>
          </a:prstGeom>
          <a:noFill/>
        </p:spPr>
        <p:txBody>
          <a:bodyPr wrap="none" rtlCol="0">
            <a:spAutoFit/>
          </a:bodyPr>
          <a:lstStyle/>
          <a:p>
            <a:r>
              <a:rPr kumimoji="1" lang="en-US" altLang="ja-JP" sz="900" dirty="0"/>
              <a:t>※</a:t>
            </a:r>
            <a:r>
              <a:rPr kumimoji="1" lang="ja-JP" altLang="en-US" sz="900" dirty="0"/>
              <a:t>写真は</a:t>
            </a:r>
            <a:r>
              <a:rPr kumimoji="1" lang="en-US" altLang="ja-JP" sz="900" dirty="0"/>
              <a:t>7/21</a:t>
            </a:r>
            <a:r>
              <a:rPr kumimoji="1" lang="ja-JP" altLang="en-US" sz="900" dirty="0" err="1"/>
              <a:t>に開</a:t>
            </a:r>
            <a:r>
              <a:rPr kumimoji="1" lang="ja-JP" altLang="en-US" sz="900" dirty="0"/>
              <a:t>催されたきたかみふるさと納税事業者アワード</a:t>
            </a:r>
            <a:r>
              <a:rPr kumimoji="1" lang="en-US" altLang="ja-JP" sz="900" dirty="0"/>
              <a:t>2017</a:t>
            </a:r>
            <a:r>
              <a:rPr kumimoji="1" lang="ja-JP" altLang="en-US" sz="900" dirty="0"/>
              <a:t>の様子</a:t>
            </a:r>
          </a:p>
        </p:txBody>
      </p:sp>
      <p:cxnSp>
        <p:nvCxnSpPr>
          <p:cNvPr id="32" name="直線コネクタ 31">
            <a:extLst>
              <a:ext uri="{FF2B5EF4-FFF2-40B4-BE49-F238E27FC236}">
                <a16:creationId xmlns:a16="http://schemas.microsoft.com/office/drawing/2014/main" id="{9BFD5EA1-C209-4D90-8F9B-491A78FB93E8}"/>
              </a:ext>
            </a:extLst>
          </p:cNvPr>
          <p:cNvCxnSpPr/>
          <p:nvPr/>
        </p:nvCxnSpPr>
        <p:spPr>
          <a:xfrm>
            <a:off x="126124" y="8481848"/>
            <a:ext cx="6625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図 33">
            <a:extLst>
              <a:ext uri="{FF2B5EF4-FFF2-40B4-BE49-F238E27FC236}">
                <a16:creationId xmlns:a16="http://schemas.microsoft.com/office/drawing/2014/main" id="{E2E5A6BF-B2CD-4C63-AD72-6D6CC2C09F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3571" y="8686315"/>
            <a:ext cx="886064" cy="886064"/>
          </a:xfrm>
          <a:prstGeom prst="rect">
            <a:avLst/>
          </a:prstGeom>
        </p:spPr>
      </p:pic>
      <p:sp>
        <p:nvSpPr>
          <p:cNvPr id="35" name="正方形/長方形 34">
            <a:extLst>
              <a:ext uri="{FF2B5EF4-FFF2-40B4-BE49-F238E27FC236}">
                <a16:creationId xmlns:a16="http://schemas.microsoft.com/office/drawing/2014/main" id="{0CCA696D-6EF1-4736-8659-B849571CAF58}"/>
              </a:ext>
            </a:extLst>
          </p:cNvPr>
          <p:cNvSpPr/>
          <p:nvPr/>
        </p:nvSpPr>
        <p:spPr>
          <a:xfrm>
            <a:off x="5541309" y="9502669"/>
            <a:ext cx="1210588" cy="246221"/>
          </a:xfrm>
          <a:prstGeom prst="rect">
            <a:avLst/>
          </a:prstGeom>
        </p:spPr>
        <p:txBody>
          <a:bodyPr wrap="none">
            <a:spAutoFit/>
          </a:bodyPr>
          <a:lstStyle/>
          <a:p>
            <a:r>
              <a:rPr lang="ja-JP" altLang="en-US" sz="1000" dirty="0"/>
              <a:t>応募用ＱＲコード</a:t>
            </a:r>
          </a:p>
        </p:txBody>
      </p:sp>
    </p:spTree>
    <p:extLst>
      <p:ext uri="{BB962C8B-B14F-4D97-AF65-F5344CB8AC3E}">
        <p14:creationId xmlns:p14="http://schemas.microsoft.com/office/powerpoint/2010/main" val="28035588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88</Words>
  <Application>Microsoft Office PowerPoint</Application>
  <PresentationFormat>A4 210 x 297 mm</PresentationFormat>
  <Paragraphs>35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登内芳也</dc:creator>
  <cp:lastModifiedBy>登内芳也</cp:lastModifiedBy>
  <cp:revision>31</cp:revision>
  <cp:lastPrinted>2017-07-25T01:59:31Z</cp:lastPrinted>
  <dcterms:created xsi:type="dcterms:W3CDTF">2016-12-21T08:05:43Z</dcterms:created>
  <dcterms:modified xsi:type="dcterms:W3CDTF">2017-07-25T04:50:49Z</dcterms:modified>
</cp:coreProperties>
</file>