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2D25C4E-B006-4390-8144-7493FE0D4E42}" type="datetimeFigureOut">
              <a:rPr kumimoji="1" lang="ja-JP" altLang="en-US" smtClean="0"/>
              <a:t>2016/11/17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A61BDC3-58DF-4E82-AEDA-DC6057E0898C}" type="slidenum">
              <a:rPr kumimoji="1" lang="ja-JP" altLang="en-US" smtClean="0"/>
              <a:t>‹#›</a:t>
            </a:fld>
            <a:endParaRPr kumimoji="1" lang="ja-JP" altLang="en-US"/>
          </a:p>
        </p:txBody>
      </p:sp>
    </p:spTree>
    <p:extLst>
      <p:ext uri="{BB962C8B-B14F-4D97-AF65-F5344CB8AC3E}">
        <p14:creationId xmlns:p14="http://schemas.microsoft.com/office/powerpoint/2010/main" val="9221992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61BDC3-58DF-4E82-AEDA-DC6057E0898C}" type="slidenum">
              <a:rPr kumimoji="1" lang="ja-JP" altLang="en-US" smtClean="0"/>
              <a:t>1</a:t>
            </a:fld>
            <a:endParaRPr kumimoji="1" lang="ja-JP" altLang="en-US"/>
          </a:p>
        </p:txBody>
      </p:sp>
    </p:spTree>
    <p:extLst>
      <p:ext uri="{BB962C8B-B14F-4D97-AF65-F5344CB8AC3E}">
        <p14:creationId xmlns:p14="http://schemas.microsoft.com/office/powerpoint/2010/main" val="1301847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230566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362110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194782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278418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316026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272681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104427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69120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364682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88568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70F462-5117-404D-9B41-CE0743FEEFC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167212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0F462-5117-404D-9B41-CE0743FEEFCB}" type="datetimeFigureOut">
              <a:rPr kumimoji="1" lang="ja-JP" altLang="en-US" smtClean="0"/>
              <a:t>2016/11/17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C533C-C357-4585-80DA-D7FAAF75F77A}" type="slidenum">
              <a:rPr kumimoji="1" lang="ja-JP" altLang="en-US" smtClean="0"/>
              <a:t>‹#›</a:t>
            </a:fld>
            <a:endParaRPr kumimoji="1" lang="ja-JP" altLang="en-US"/>
          </a:p>
        </p:txBody>
      </p:sp>
    </p:spTree>
    <p:extLst>
      <p:ext uri="{BB962C8B-B14F-4D97-AF65-F5344CB8AC3E}">
        <p14:creationId xmlns:p14="http://schemas.microsoft.com/office/powerpoint/2010/main" val="2432333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6612" y="260648"/>
            <a:ext cx="6840760" cy="369332"/>
          </a:xfrm>
          <a:prstGeom prst="rect">
            <a:avLst/>
          </a:prstGeom>
          <a:noFill/>
        </p:spPr>
        <p:txBody>
          <a:bodyPr wrap="square" rtlCol="0">
            <a:spAutoFit/>
          </a:bodyPr>
          <a:lstStyle/>
          <a:p>
            <a:r>
              <a:rPr lang="ja-JP" altLang="en-US" dirty="0" smtClean="0">
                <a:latin typeface="HGP明朝B" panose="02020800000000000000" pitchFamily="18" charset="-128"/>
                <a:ea typeface="HGP明朝B" panose="02020800000000000000" pitchFamily="18" charset="-128"/>
              </a:rPr>
              <a:t>日本の寄付文化／成長に向けた</a:t>
            </a:r>
            <a:r>
              <a:rPr lang="ja-JP" altLang="en-US" dirty="0" smtClean="0">
                <a:latin typeface="Times New Roman" panose="02020603050405020304" pitchFamily="18" charset="0"/>
                <a:ea typeface="HGP明朝B" panose="02020800000000000000" pitchFamily="18" charset="-128"/>
                <a:cs typeface="Times New Roman" panose="02020603050405020304" pitchFamily="18" charset="0"/>
              </a:rPr>
              <a:t>“</a:t>
            </a:r>
            <a:r>
              <a:rPr lang="en-US" altLang="ja-JP" dirty="0">
                <a:latin typeface="Times New Roman" panose="02020603050405020304" pitchFamily="18" charset="0"/>
                <a:ea typeface="HGP明朝B" panose="02020800000000000000" pitchFamily="18" charset="-128"/>
                <a:cs typeface="Times New Roman" panose="02020603050405020304" pitchFamily="18" charset="0"/>
              </a:rPr>
              <a:t>Giving Initiative</a:t>
            </a:r>
            <a:r>
              <a:rPr lang="ja-JP" altLang="en-US" sz="1100" dirty="0">
                <a:latin typeface="Times New Roman" panose="02020603050405020304" pitchFamily="18" charset="0"/>
                <a:ea typeface="HGP明朝B" panose="02020800000000000000" pitchFamily="18" charset="-128"/>
                <a:cs typeface="Times New Roman" panose="02020603050405020304" pitchFamily="18" charset="0"/>
              </a:rPr>
              <a:t>（仮称）</a:t>
            </a:r>
            <a:r>
              <a:rPr lang="ja-JP" altLang="en-US" dirty="0">
                <a:latin typeface="Times New Roman" panose="02020603050405020304" pitchFamily="18" charset="0"/>
                <a:ea typeface="HGP明朝B" panose="02020800000000000000" pitchFamily="18" charset="-128"/>
                <a:cs typeface="Times New Roman" panose="02020603050405020304" pitchFamily="18" charset="0"/>
              </a:rPr>
              <a:t>”の</a:t>
            </a:r>
            <a:r>
              <a:rPr lang="ja-JP" altLang="en-US" dirty="0" smtClean="0">
                <a:latin typeface="Times New Roman" panose="02020603050405020304" pitchFamily="18" charset="0"/>
                <a:ea typeface="HGP明朝B" panose="02020800000000000000" pitchFamily="18" charset="-128"/>
                <a:cs typeface="Times New Roman" panose="02020603050405020304" pitchFamily="18" charset="0"/>
              </a:rPr>
              <a:t>立ち上げ</a:t>
            </a:r>
            <a:endParaRPr lang="ja-JP" altLang="en-US" dirty="0">
              <a:latin typeface="Times New Roman" panose="02020603050405020304" pitchFamily="18" charset="0"/>
              <a:ea typeface="HGP明朝B" panose="02020800000000000000" pitchFamily="18" charset="-128"/>
              <a:cs typeface="Times New Roman" panose="02020603050405020304" pitchFamily="18" charset="0"/>
            </a:endParaRPr>
          </a:p>
        </p:txBody>
      </p:sp>
      <p:sp>
        <p:nvSpPr>
          <p:cNvPr id="6" name="テキスト ボックス 5"/>
          <p:cNvSpPr txBox="1"/>
          <p:nvPr/>
        </p:nvSpPr>
        <p:spPr>
          <a:xfrm>
            <a:off x="6948264" y="44624"/>
            <a:ext cx="1872208" cy="253916"/>
          </a:xfrm>
          <a:prstGeom prst="rect">
            <a:avLst/>
          </a:prstGeom>
          <a:noFill/>
        </p:spPr>
        <p:txBody>
          <a:bodyPr wrap="square" rtlCol="0">
            <a:spAutoFit/>
          </a:bodyPr>
          <a:lstStyle/>
          <a:p>
            <a:pPr algn="r"/>
            <a:r>
              <a:rPr kumimoji="1" lang="en-US" altLang="ja-JP" sz="1050" dirty="0" smtClean="0">
                <a:latin typeface="HGP明朝B" panose="02020800000000000000" pitchFamily="18" charset="-128"/>
                <a:ea typeface="HGP明朝B" panose="02020800000000000000" pitchFamily="18" charset="-128"/>
              </a:rPr>
              <a:t>2016</a:t>
            </a:r>
            <a:r>
              <a:rPr kumimoji="1" lang="ja-JP" altLang="en-US" sz="1050" dirty="0" smtClean="0">
                <a:latin typeface="HGP明朝B" panose="02020800000000000000" pitchFamily="18" charset="-128"/>
                <a:ea typeface="HGP明朝B" panose="02020800000000000000" pitchFamily="18" charset="-128"/>
              </a:rPr>
              <a:t>年</a:t>
            </a:r>
            <a:r>
              <a:rPr kumimoji="1" lang="en-US" altLang="ja-JP" sz="1050" dirty="0" smtClean="0">
                <a:latin typeface="HGP明朝B" panose="02020800000000000000" pitchFamily="18" charset="-128"/>
                <a:ea typeface="HGP明朝B" panose="02020800000000000000" pitchFamily="18" charset="-128"/>
              </a:rPr>
              <a:t>11</a:t>
            </a:r>
            <a:r>
              <a:rPr kumimoji="1" lang="ja-JP" altLang="en-US" sz="1050" dirty="0" smtClean="0">
                <a:latin typeface="HGP明朝B" panose="02020800000000000000" pitchFamily="18" charset="-128"/>
                <a:ea typeface="HGP明朝B" panose="02020800000000000000" pitchFamily="18" charset="-128"/>
              </a:rPr>
              <a:t>月</a:t>
            </a:r>
            <a:r>
              <a:rPr kumimoji="1" lang="en-US" altLang="ja-JP" sz="1050" dirty="0" smtClean="0">
                <a:latin typeface="HGP明朝B" panose="02020800000000000000" pitchFamily="18" charset="-128"/>
                <a:ea typeface="HGP明朝B" panose="02020800000000000000" pitchFamily="18" charset="-128"/>
              </a:rPr>
              <a:t>2</a:t>
            </a:r>
            <a:r>
              <a:rPr kumimoji="1" lang="ja-JP" altLang="en-US" sz="1050" dirty="0" smtClean="0">
                <a:latin typeface="HGP明朝B" panose="02020800000000000000" pitchFamily="18" charset="-128"/>
                <a:ea typeface="HGP明朝B" panose="02020800000000000000" pitchFamily="18" charset="-128"/>
              </a:rPr>
              <a:t>日</a:t>
            </a:r>
            <a:endParaRPr kumimoji="1" lang="ja-JP" altLang="en-US" sz="1050" dirty="0">
              <a:latin typeface="HGP明朝B" panose="02020800000000000000" pitchFamily="18" charset="-128"/>
              <a:ea typeface="HGP明朝B" panose="02020800000000000000" pitchFamily="18" charset="-128"/>
            </a:endParaRPr>
          </a:p>
        </p:txBody>
      </p:sp>
      <p:sp>
        <p:nvSpPr>
          <p:cNvPr id="7" name="テキスト ボックス 6"/>
          <p:cNvSpPr txBox="1"/>
          <p:nvPr/>
        </p:nvSpPr>
        <p:spPr>
          <a:xfrm>
            <a:off x="395536" y="1628800"/>
            <a:ext cx="6192688" cy="553998"/>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２</a:t>
            </a:r>
            <a:r>
              <a:rPr kumimoji="1" lang="ja-JP" altLang="en-US" sz="1200" dirty="0"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Giving Initiative</a:t>
            </a:r>
            <a:r>
              <a:rPr kumimoji="1" lang="ja-JP" altLang="en-US" sz="1200" dirty="0" smtClean="0">
                <a:latin typeface="HGP明朝B" panose="02020800000000000000" pitchFamily="18" charset="-128"/>
                <a:ea typeface="HGP明朝B" panose="02020800000000000000" pitchFamily="18" charset="-128"/>
              </a:rPr>
              <a:t>”とは、</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「寄付をする生き方に賛同する」方々の啓発プラットフォーム</a:t>
            </a:r>
            <a:endParaRPr lang="en-US" altLang="ja-JP" dirty="0" smtClean="0">
              <a:latin typeface="HGP明朝B" panose="02020800000000000000" pitchFamily="18" charset="-128"/>
              <a:ea typeface="HGP明朝B" panose="02020800000000000000" pitchFamily="18" charset="-128"/>
            </a:endParaRPr>
          </a:p>
        </p:txBody>
      </p:sp>
      <p:sp>
        <p:nvSpPr>
          <p:cNvPr id="8" name="テキスト ボックス 7"/>
          <p:cNvSpPr txBox="1"/>
          <p:nvPr/>
        </p:nvSpPr>
        <p:spPr>
          <a:xfrm>
            <a:off x="395536" y="2204864"/>
            <a:ext cx="8208912" cy="830997"/>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３</a:t>
            </a:r>
            <a:r>
              <a:rPr kumimoji="1" lang="ja-JP" altLang="en-US" sz="1200" dirty="0" smtClean="0">
                <a:latin typeface="HGP明朝B" panose="02020800000000000000" pitchFamily="18" charset="-128"/>
                <a:ea typeface="HGP明朝B" panose="02020800000000000000" pitchFamily="18" charset="-128"/>
              </a:rPr>
              <a:t>、“</a:t>
            </a:r>
            <a:r>
              <a:rPr kumimoji="1" lang="en-US" altLang="ja-JP" sz="1200" dirty="0" smtClean="0">
                <a:latin typeface="HGP明朝B" panose="02020800000000000000" pitchFamily="18" charset="-128"/>
                <a:ea typeface="HGP明朝B" panose="02020800000000000000" pitchFamily="18" charset="-128"/>
              </a:rPr>
              <a:t>Giving Initiative</a:t>
            </a:r>
            <a:r>
              <a:rPr kumimoji="1" lang="ja-JP" altLang="en-US" sz="1200" dirty="0" smtClean="0">
                <a:latin typeface="HGP明朝B" panose="02020800000000000000" pitchFamily="18" charset="-128"/>
                <a:ea typeface="HGP明朝B" panose="02020800000000000000" pitchFamily="18" charset="-128"/>
              </a:rPr>
              <a:t>”の目的</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各界トップリーダーが「寄付をする生き方」を選択している姿を見せることで、</a:t>
            </a:r>
            <a:endParaRPr lang="en-US" altLang="ja-JP" dirty="0">
              <a:latin typeface="HGP明朝B" panose="02020800000000000000" pitchFamily="18" charset="-128"/>
              <a:ea typeface="HGP明朝B" panose="02020800000000000000" pitchFamily="18" charset="-128"/>
            </a:endParaRPr>
          </a:p>
          <a:p>
            <a:r>
              <a:rPr lang="en-US" altLang="ja-JP"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個人ひとりひとりが寄付について真剣に考えるきっかけを提供する</a:t>
            </a:r>
            <a:endParaRPr lang="en-US" altLang="ja-JP" dirty="0">
              <a:latin typeface="HGP明朝B" panose="02020800000000000000" pitchFamily="18" charset="-128"/>
              <a:ea typeface="HGP明朝B" panose="02020800000000000000" pitchFamily="18" charset="-128"/>
            </a:endParaRPr>
          </a:p>
        </p:txBody>
      </p:sp>
      <p:sp>
        <p:nvSpPr>
          <p:cNvPr id="9" name="テキスト ボックス 8"/>
          <p:cNvSpPr txBox="1"/>
          <p:nvPr/>
        </p:nvSpPr>
        <p:spPr>
          <a:xfrm>
            <a:off x="395536" y="3041084"/>
            <a:ext cx="8208912" cy="1107996"/>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４</a:t>
            </a:r>
            <a:r>
              <a:rPr kumimoji="1" lang="ja-JP" altLang="en-US" sz="1200" dirty="0" smtClean="0">
                <a:latin typeface="HGP明朝B" panose="02020800000000000000" pitchFamily="18" charset="-128"/>
                <a:ea typeface="HGP明朝B" panose="02020800000000000000" pitchFamily="18" charset="-128"/>
              </a:rPr>
              <a:t>、具体的には</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a:t>
            </a:r>
            <a:r>
              <a:rPr lang="en-US" altLang="ja-JP" dirty="0" smtClean="0">
                <a:latin typeface="HGP明朝B" panose="02020800000000000000" pitchFamily="18" charset="-128"/>
                <a:ea typeface="HGP明朝B" panose="02020800000000000000" pitchFamily="18" charset="-128"/>
              </a:rPr>
              <a:t>WEB</a:t>
            </a:r>
            <a:r>
              <a:rPr lang="ja-JP" altLang="en-US" dirty="0" smtClean="0">
                <a:latin typeface="HGP明朝B" panose="02020800000000000000" pitchFamily="18" charset="-128"/>
                <a:ea typeface="HGP明朝B" panose="02020800000000000000" pitchFamily="18" charset="-128"/>
              </a:rPr>
              <a:t>サイトでのメッセージ発信</a:t>
            </a:r>
            <a:endParaRPr lang="en-US" altLang="ja-JP" dirty="0" smtClean="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　・年１回のシンポジウム開催</a:t>
            </a:r>
            <a:endParaRPr lang="en-US" altLang="ja-JP" dirty="0" smtClean="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　・毎年１２月</a:t>
            </a:r>
            <a:r>
              <a:rPr lang="en-US" altLang="ja-JP" dirty="0" smtClean="0">
                <a:latin typeface="HGP明朝B" panose="02020800000000000000" pitchFamily="18" charset="-128"/>
                <a:ea typeface="HGP明朝B" panose="02020800000000000000" pitchFamily="18" charset="-128"/>
              </a:rPr>
              <a:t>『</a:t>
            </a:r>
            <a:r>
              <a:rPr lang="ja-JP" altLang="en-US" dirty="0" smtClean="0">
                <a:latin typeface="HGP明朝B" panose="02020800000000000000" pitchFamily="18" charset="-128"/>
                <a:ea typeface="HGP明朝B" panose="02020800000000000000" pitchFamily="18" charset="-128"/>
              </a:rPr>
              <a:t>寄付月間</a:t>
            </a:r>
            <a:r>
              <a:rPr lang="en-US" altLang="ja-JP" dirty="0" smtClean="0">
                <a:latin typeface="HGP明朝B" panose="02020800000000000000" pitchFamily="18" charset="-128"/>
                <a:ea typeface="HGP明朝B" panose="02020800000000000000" pitchFamily="18" charset="-128"/>
              </a:rPr>
              <a:t>』</a:t>
            </a:r>
            <a:r>
              <a:rPr lang="ja-JP" altLang="en-US" dirty="0" err="1" smtClean="0">
                <a:latin typeface="HGP明朝B" panose="02020800000000000000" pitchFamily="18" charset="-128"/>
                <a:ea typeface="HGP明朝B" panose="02020800000000000000" pitchFamily="18" charset="-128"/>
              </a:rPr>
              <a:t>での</a:t>
            </a:r>
            <a:r>
              <a:rPr lang="ja-JP" altLang="en-US" dirty="0" smtClean="0">
                <a:latin typeface="HGP明朝B" panose="02020800000000000000" pitchFamily="18" charset="-128"/>
                <a:ea typeface="HGP明朝B" panose="02020800000000000000" pitchFamily="18" charset="-128"/>
              </a:rPr>
              <a:t>発信</a:t>
            </a:r>
            <a:endParaRPr lang="en-US" altLang="ja-JP" dirty="0" smtClean="0">
              <a:latin typeface="HGP明朝B" panose="02020800000000000000" pitchFamily="18" charset="-128"/>
              <a:ea typeface="HGP明朝B" panose="02020800000000000000" pitchFamily="18" charset="-128"/>
            </a:endParaRPr>
          </a:p>
        </p:txBody>
      </p:sp>
      <p:sp>
        <p:nvSpPr>
          <p:cNvPr id="11" name="テキスト ボックス 10"/>
          <p:cNvSpPr txBox="1"/>
          <p:nvPr/>
        </p:nvSpPr>
        <p:spPr>
          <a:xfrm>
            <a:off x="395536" y="4077072"/>
            <a:ext cx="8208912" cy="1477328"/>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５</a:t>
            </a:r>
            <a:r>
              <a:rPr kumimoji="1" lang="ja-JP" altLang="en-US" sz="1200" dirty="0" smtClean="0">
                <a:latin typeface="HGP明朝B" panose="02020800000000000000" pitchFamily="18" charset="-128"/>
                <a:ea typeface="HGP明朝B" panose="02020800000000000000" pitchFamily="18" charset="-128"/>
              </a:rPr>
              <a:t>、メンバーは、</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発起人　</a:t>
            </a:r>
            <a:r>
              <a:rPr lang="en-US" altLang="ja-JP" sz="1200" dirty="0" smtClean="0">
                <a:latin typeface="HGP明朝B" panose="02020800000000000000" pitchFamily="18" charset="-128"/>
                <a:ea typeface="HGP明朝B" panose="02020800000000000000" pitchFamily="18" charset="-128"/>
              </a:rPr>
              <a:t>※</a:t>
            </a:r>
            <a:r>
              <a:rPr lang="ja-JP" altLang="en-US" sz="1200" dirty="0" smtClean="0">
                <a:latin typeface="HGP明朝B" panose="02020800000000000000" pitchFamily="18" charset="-128"/>
                <a:ea typeface="HGP明朝B" panose="02020800000000000000" pitchFamily="18" charset="-128"/>
              </a:rPr>
              <a:t>各界リーダーは文化人も含む</a:t>
            </a:r>
            <a:endParaRPr lang="en-US" altLang="ja-JP" sz="1200" dirty="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・小宮山 宏（寄付月間推進委員長、三菱総合研究所理事長、</a:t>
            </a:r>
            <a:r>
              <a:rPr lang="en-US" altLang="ja-JP" sz="1200" dirty="0" smtClean="0">
                <a:latin typeface="HGP明朝B" panose="02020800000000000000" pitchFamily="18" charset="-128"/>
                <a:ea typeface="HGP明朝B" panose="02020800000000000000" pitchFamily="18" charset="-128"/>
              </a:rPr>
              <a:t>Japan Treasure Summit</a:t>
            </a:r>
            <a:r>
              <a:rPr lang="ja-JP" altLang="en-US" sz="1200" dirty="0" smtClean="0">
                <a:latin typeface="HGP明朝B" panose="02020800000000000000" pitchFamily="18" charset="-128"/>
                <a:ea typeface="HGP明朝B" panose="02020800000000000000" pitchFamily="18" charset="-128"/>
              </a:rPr>
              <a:t>代表理事）</a:t>
            </a:r>
            <a:endParaRPr lang="en-US" altLang="ja-JP" sz="1200" dirty="0" smtClean="0">
              <a:latin typeface="HGP明朝B" panose="02020800000000000000" pitchFamily="18" charset="-128"/>
              <a:ea typeface="HGP明朝B" panose="02020800000000000000" pitchFamily="18" charset="-128"/>
            </a:endParaRPr>
          </a:p>
          <a:p>
            <a:r>
              <a:rPr lang="ja-JP" altLang="en-US" sz="1200" dirty="0">
                <a:latin typeface="HGP明朝B" panose="02020800000000000000" pitchFamily="18" charset="-128"/>
                <a:ea typeface="HGP明朝B" panose="02020800000000000000" pitchFamily="18" charset="-128"/>
              </a:rPr>
              <a:t>　</a:t>
            </a:r>
            <a:r>
              <a:rPr lang="ja-JP" altLang="en-US" sz="1200" dirty="0" smtClean="0">
                <a:latin typeface="HGP明朝B" panose="02020800000000000000" pitchFamily="18" charset="-128"/>
                <a:ea typeface="HGP明朝B" panose="02020800000000000000" pitchFamily="18" charset="-128"/>
              </a:rPr>
              <a:t>　　　・北城 恪太郎（日本</a:t>
            </a:r>
            <a:r>
              <a:rPr lang="en-US" altLang="ja-JP" sz="1200" dirty="0" smtClean="0">
                <a:latin typeface="HGP明朝B" panose="02020800000000000000" pitchFamily="18" charset="-128"/>
                <a:ea typeface="HGP明朝B" panose="02020800000000000000" pitchFamily="18" charset="-128"/>
              </a:rPr>
              <a:t>IBM</a:t>
            </a:r>
            <a:r>
              <a:rPr lang="ja-JP" altLang="en-US" sz="1200" dirty="0" smtClean="0">
                <a:latin typeface="HGP明朝B" panose="02020800000000000000" pitchFamily="18" charset="-128"/>
                <a:ea typeface="HGP明朝B" panose="02020800000000000000" pitchFamily="18" charset="-128"/>
              </a:rPr>
              <a:t>相談役、</a:t>
            </a:r>
            <a:r>
              <a:rPr lang="en-US" altLang="ja-JP" sz="1200" dirty="0" smtClean="0">
                <a:latin typeface="HGP明朝B" panose="02020800000000000000" pitchFamily="18" charset="-128"/>
                <a:ea typeface="HGP明朝B" panose="02020800000000000000" pitchFamily="18" charset="-128"/>
              </a:rPr>
              <a:t>ICU</a:t>
            </a:r>
            <a:r>
              <a:rPr lang="ja-JP" altLang="en-US" sz="1200" dirty="0" smtClean="0">
                <a:latin typeface="HGP明朝B" panose="02020800000000000000" pitchFamily="18" charset="-128"/>
                <a:ea typeface="HGP明朝B" panose="02020800000000000000" pitchFamily="18" charset="-128"/>
              </a:rPr>
              <a:t>理事長）</a:t>
            </a:r>
            <a:endParaRPr lang="en-US" altLang="ja-JP" sz="1200" dirty="0" smtClean="0">
              <a:latin typeface="HGP明朝B" panose="02020800000000000000" pitchFamily="18" charset="-128"/>
              <a:ea typeface="HGP明朝B" panose="02020800000000000000" pitchFamily="18" charset="-128"/>
            </a:endParaRPr>
          </a:p>
          <a:p>
            <a:r>
              <a:rPr lang="ja-JP" altLang="en-US" sz="1200" dirty="0">
                <a:latin typeface="HGP明朝B" panose="02020800000000000000" pitchFamily="18" charset="-128"/>
                <a:ea typeface="HGP明朝B" panose="02020800000000000000" pitchFamily="18" charset="-128"/>
              </a:rPr>
              <a:t>　</a:t>
            </a:r>
            <a:r>
              <a:rPr lang="ja-JP" altLang="en-US" sz="1200" dirty="0" smtClean="0">
                <a:latin typeface="HGP明朝B" panose="02020800000000000000" pitchFamily="18" charset="-128"/>
                <a:ea typeface="HGP明朝B" panose="02020800000000000000" pitchFamily="18" charset="-128"/>
              </a:rPr>
              <a:t>　　　・長谷川 閑史（武田薬品工業取締役会長</a:t>
            </a:r>
            <a:r>
              <a:rPr lang="ja-JP" altLang="en-US" sz="1200" dirty="0" smtClean="0">
                <a:latin typeface="HGP明朝B" panose="02020800000000000000" pitchFamily="18" charset="-128"/>
                <a:ea typeface="HGP明朝B" panose="02020800000000000000" pitchFamily="18" charset="-128"/>
              </a:rPr>
              <a:t>、元経済</a:t>
            </a:r>
            <a:r>
              <a:rPr lang="ja-JP" altLang="en-US" sz="1200" dirty="0" smtClean="0">
                <a:latin typeface="HGP明朝B" panose="02020800000000000000" pitchFamily="18" charset="-128"/>
                <a:ea typeface="HGP明朝B" panose="02020800000000000000" pitchFamily="18" charset="-128"/>
              </a:rPr>
              <a:t>同友会代表幹事）</a:t>
            </a:r>
            <a:endParaRPr lang="en-US" altLang="ja-JP" sz="1200" dirty="0" smtClean="0">
              <a:latin typeface="HGP明朝B" panose="02020800000000000000" pitchFamily="18" charset="-128"/>
              <a:ea typeface="HGP明朝B" panose="02020800000000000000" pitchFamily="18" charset="-128"/>
            </a:endParaRPr>
          </a:p>
          <a:p>
            <a:r>
              <a:rPr lang="ja-JP" altLang="en-US" sz="1200" dirty="0">
                <a:latin typeface="HGP明朝B" panose="02020800000000000000" pitchFamily="18" charset="-128"/>
                <a:ea typeface="HGP明朝B" panose="02020800000000000000" pitchFamily="18" charset="-128"/>
              </a:rPr>
              <a:t>　</a:t>
            </a:r>
            <a:r>
              <a:rPr lang="ja-JP" altLang="en-US" sz="1200" dirty="0" smtClean="0">
                <a:latin typeface="HGP明朝B" panose="02020800000000000000" pitchFamily="18" charset="-128"/>
                <a:ea typeface="HGP明朝B" panose="02020800000000000000" pitchFamily="18" charset="-128"/>
              </a:rPr>
              <a:t>　　　・程 近智（アクセンチュア取締役会長、東京大学経営協議会委員）</a:t>
            </a:r>
            <a:endParaRPr lang="en-US" altLang="ja-JP" sz="1200" dirty="0" smtClean="0">
              <a:latin typeface="HGP明朝B" panose="02020800000000000000" pitchFamily="18" charset="-128"/>
              <a:ea typeface="HGP明朝B" panose="02020800000000000000" pitchFamily="18" charset="-128"/>
            </a:endParaRPr>
          </a:p>
          <a:p>
            <a:r>
              <a:rPr lang="ja-JP" altLang="en-US" sz="1200" dirty="0">
                <a:latin typeface="HGP明朝B" panose="02020800000000000000" pitchFamily="18" charset="-128"/>
                <a:ea typeface="HGP明朝B" panose="02020800000000000000" pitchFamily="18" charset="-128"/>
              </a:rPr>
              <a:t>　</a:t>
            </a:r>
            <a:r>
              <a:rPr lang="ja-JP" altLang="en-US" sz="1200" dirty="0" smtClean="0">
                <a:latin typeface="HGP明朝B" panose="02020800000000000000" pitchFamily="18" charset="-128"/>
                <a:ea typeface="HGP明朝B" panose="02020800000000000000" pitchFamily="18" charset="-128"/>
              </a:rPr>
              <a:t>　　　・大田弘子（政策研究大学院大学教授、元経済財政政策担当</a:t>
            </a:r>
            <a:r>
              <a:rPr lang="ja-JP" altLang="en-US" sz="1200" smtClean="0">
                <a:latin typeface="HGP明朝B" panose="02020800000000000000" pitchFamily="18" charset="-128"/>
                <a:ea typeface="HGP明朝B" panose="02020800000000000000" pitchFamily="18" charset="-128"/>
              </a:rPr>
              <a:t>大臣</a:t>
            </a:r>
            <a:r>
              <a:rPr lang="ja-JP" altLang="en-US" sz="1200" smtClean="0">
                <a:latin typeface="HGP明朝B" panose="02020800000000000000" pitchFamily="18" charset="-128"/>
                <a:ea typeface="HGP明朝B" panose="02020800000000000000" pitchFamily="18" charset="-128"/>
              </a:rPr>
              <a:t>）</a:t>
            </a:r>
            <a:endParaRPr lang="en-US" altLang="ja-JP" sz="1200" dirty="0" smtClean="0">
              <a:latin typeface="HGP明朝B" panose="02020800000000000000" pitchFamily="18" charset="-128"/>
              <a:ea typeface="HGP明朝B" panose="02020800000000000000" pitchFamily="18" charset="-128"/>
            </a:endParaRPr>
          </a:p>
        </p:txBody>
      </p:sp>
      <p:sp>
        <p:nvSpPr>
          <p:cNvPr id="12" name="テキスト ボックス 11"/>
          <p:cNvSpPr txBox="1"/>
          <p:nvPr/>
        </p:nvSpPr>
        <p:spPr>
          <a:xfrm>
            <a:off x="395536" y="5770341"/>
            <a:ext cx="8208912" cy="830997"/>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６</a:t>
            </a:r>
            <a:r>
              <a:rPr kumimoji="1" lang="ja-JP" altLang="en-US" sz="1200" dirty="0" smtClean="0">
                <a:latin typeface="HGP明朝B" panose="02020800000000000000" pitchFamily="18" charset="-128"/>
                <a:ea typeface="HGP明朝B" panose="02020800000000000000" pitchFamily="18" charset="-128"/>
              </a:rPr>
              <a:t>、メンバーへのお願いは、以下２つのみ</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・「賛同宣言」として、御名前、メッセージ</a:t>
            </a:r>
            <a:r>
              <a:rPr lang="ja-JP" altLang="en-US" dirty="0">
                <a:latin typeface="HGP明朝B" panose="02020800000000000000" pitchFamily="18" charset="-128"/>
                <a:ea typeface="HGP明朝B" panose="02020800000000000000" pitchFamily="18" charset="-128"/>
              </a:rPr>
              <a:t>の</a:t>
            </a:r>
            <a:r>
              <a:rPr lang="ja-JP" altLang="en-US" dirty="0" smtClean="0">
                <a:latin typeface="HGP明朝B" panose="02020800000000000000" pitchFamily="18" charset="-128"/>
                <a:ea typeface="HGP明朝B" panose="02020800000000000000" pitchFamily="18" charset="-128"/>
              </a:rPr>
              <a:t>発信　</a:t>
            </a:r>
            <a:r>
              <a:rPr lang="en-US" altLang="ja-JP" sz="1200" dirty="0" smtClean="0">
                <a:latin typeface="HGP明朝B" panose="02020800000000000000" pitchFamily="18" charset="-128"/>
                <a:ea typeface="HGP明朝B" panose="02020800000000000000" pitchFamily="18" charset="-128"/>
              </a:rPr>
              <a:t>※</a:t>
            </a:r>
            <a:r>
              <a:rPr lang="ja-JP" altLang="en-US" sz="1200" dirty="0" smtClean="0">
                <a:latin typeface="HGP明朝B" panose="02020800000000000000" pitchFamily="18" charset="-128"/>
                <a:ea typeface="HGP明朝B" panose="02020800000000000000" pitchFamily="18" charset="-128"/>
              </a:rPr>
              <a:t>第１回目は１２</a:t>
            </a:r>
            <a:r>
              <a:rPr lang="en-US" altLang="ja-JP" sz="1200" dirty="0" smtClean="0">
                <a:latin typeface="HGP明朝B" panose="02020800000000000000" pitchFamily="18" charset="-128"/>
                <a:ea typeface="HGP明朝B" panose="02020800000000000000" pitchFamily="18" charset="-128"/>
              </a:rPr>
              <a:t>/</a:t>
            </a:r>
            <a:r>
              <a:rPr lang="ja-JP" altLang="en-US" sz="1200" dirty="0" smtClean="0">
                <a:latin typeface="HGP明朝B" panose="02020800000000000000" pitchFamily="18" charset="-128"/>
                <a:ea typeface="HGP明朝B" panose="02020800000000000000" pitchFamily="18" charset="-128"/>
              </a:rPr>
              <a:t>１「寄付月間」キックオフにて</a:t>
            </a:r>
            <a:r>
              <a:rPr lang="ja-JP" altLang="en-US" dirty="0" smtClean="0">
                <a:latin typeface="HGP明朝B" panose="02020800000000000000" pitchFamily="18" charset="-128"/>
                <a:ea typeface="HGP明朝B" panose="02020800000000000000" pitchFamily="18" charset="-128"/>
              </a:rPr>
              <a:t>　</a:t>
            </a:r>
            <a:endParaRPr lang="en-US" altLang="ja-JP" dirty="0" smtClean="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a:t>
            </a:r>
            <a:r>
              <a:rPr lang="ja-JP" altLang="en-US" dirty="0" smtClean="0">
                <a:latin typeface="HGP明朝B" panose="02020800000000000000" pitchFamily="18" charset="-128"/>
                <a:ea typeface="HGP明朝B" panose="02020800000000000000" pitchFamily="18" charset="-128"/>
              </a:rPr>
              <a:t>　・年１回のシンポジウムへのご参加</a:t>
            </a:r>
            <a:endParaRPr lang="en-US" altLang="ja-JP" dirty="0" smtClean="0">
              <a:latin typeface="HGP明朝B" panose="02020800000000000000" pitchFamily="18" charset="-128"/>
              <a:ea typeface="HGP明朝B" panose="02020800000000000000" pitchFamily="18" charset="-128"/>
            </a:endParaRPr>
          </a:p>
        </p:txBody>
      </p:sp>
      <p:sp>
        <p:nvSpPr>
          <p:cNvPr id="13" name="テキスト ボックス 12"/>
          <p:cNvSpPr txBox="1"/>
          <p:nvPr/>
        </p:nvSpPr>
        <p:spPr>
          <a:xfrm>
            <a:off x="395536" y="666123"/>
            <a:ext cx="8568952" cy="830997"/>
          </a:xfrm>
          <a:prstGeom prst="rect">
            <a:avLst/>
          </a:prstGeom>
          <a:noFill/>
        </p:spPr>
        <p:txBody>
          <a:bodyPr wrap="square" rtlCol="0">
            <a:spAutoFit/>
          </a:bodyPr>
          <a:lstStyle/>
          <a:p>
            <a:r>
              <a:rPr lang="ja-JP" altLang="en-US" sz="1200" dirty="0">
                <a:latin typeface="HGP明朝B" panose="02020800000000000000" pitchFamily="18" charset="-128"/>
                <a:ea typeface="HGP明朝B" panose="02020800000000000000" pitchFamily="18" charset="-128"/>
              </a:rPr>
              <a:t>１</a:t>
            </a:r>
            <a:r>
              <a:rPr kumimoji="1" lang="ja-JP" altLang="en-US" sz="1200" dirty="0" smtClean="0">
                <a:latin typeface="HGP明朝B" panose="02020800000000000000" pitchFamily="18" charset="-128"/>
                <a:ea typeface="HGP明朝B" panose="02020800000000000000" pitchFamily="18" charset="-128"/>
              </a:rPr>
              <a:t>、背景</a:t>
            </a:r>
            <a:endParaRPr kumimoji="1" lang="en-US" altLang="ja-JP" sz="1200" dirty="0" smtClean="0">
              <a:latin typeface="HGP明朝B" panose="02020800000000000000" pitchFamily="18" charset="-128"/>
              <a:ea typeface="HGP明朝B" panose="02020800000000000000" pitchFamily="18" charset="-128"/>
            </a:endParaRPr>
          </a:p>
          <a:p>
            <a:r>
              <a:rPr lang="ja-JP" altLang="en-US" sz="1200" dirty="0" smtClean="0">
                <a:latin typeface="HGP明朝B" panose="02020800000000000000" pitchFamily="18" charset="-128"/>
                <a:ea typeface="HGP明朝B" panose="02020800000000000000" pitchFamily="18" charset="-128"/>
              </a:rPr>
              <a:t>　　</a:t>
            </a:r>
            <a:r>
              <a:rPr lang="ja-JP" altLang="ja-JP" dirty="0" smtClean="0">
                <a:latin typeface="HGP明朝B" panose="02020800000000000000" pitchFamily="18" charset="-128"/>
                <a:ea typeface="HGP明朝B" panose="02020800000000000000" pitchFamily="18" charset="-128"/>
              </a:rPr>
              <a:t>個人</a:t>
            </a:r>
            <a:r>
              <a:rPr lang="ja-JP" altLang="ja-JP" dirty="0">
                <a:latin typeface="HGP明朝B" panose="02020800000000000000" pitchFamily="18" charset="-128"/>
                <a:ea typeface="HGP明朝B" panose="02020800000000000000" pitchFamily="18" charset="-128"/>
              </a:rPr>
              <a:t>寄付を更に大きく、速く広げていくために</a:t>
            </a:r>
            <a:r>
              <a:rPr lang="ja-JP" altLang="ja-JP" dirty="0" smtClean="0">
                <a:latin typeface="HGP明朝B" panose="02020800000000000000" pitchFamily="18" charset="-128"/>
                <a:ea typeface="HGP明朝B" panose="02020800000000000000" pitchFamily="18" charset="-128"/>
              </a:rPr>
              <a:t>は</a:t>
            </a:r>
            <a:r>
              <a:rPr lang="ja-JP" altLang="en-US" dirty="0" smtClean="0">
                <a:latin typeface="HGP明朝B" panose="02020800000000000000" pitchFamily="18" charset="-128"/>
                <a:ea typeface="HGP明朝B" panose="02020800000000000000" pitchFamily="18" charset="-128"/>
              </a:rPr>
              <a:t>、</a:t>
            </a:r>
            <a:r>
              <a:rPr lang="ja-JP" altLang="ja-JP" dirty="0" smtClean="0">
                <a:latin typeface="HGP明朝B" panose="02020800000000000000" pitchFamily="18" charset="-128"/>
                <a:ea typeface="HGP明朝B" panose="02020800000000000000" pitchFamily="18" charset="-128"/>
              </a:rPr>
              <a:t>社会的</a:t>
            </a:r>
            <a:r>
              <a:rPr lang="ja-JP" altLang="ja-JP" dirty="0">
                <a:latin typeface="HGP明朝B" panose="02020800000000000000" pitchFamily="18" charset="-128"/>
                <a:ea typeface="HGP明朝B" panose="02020800000000000000" pitchFamily="18" charset="-128"/>
              </a:rPr>
              <a:t>影響力のある日本</a:t>
            </a:r>
            <a:r>
              <a:rPr lang="ja-JP" altLang="ja-JP" dirty="0" smtClean="0">
                <a:latin typeface="HGP明朝B" panose="02020800000000000000" pitchFamily="18" charset="-128"/>
                <a:ea typeface="HGP明朝B" panose="02020800000000000000" pitchFamily="18" charset="-128"/>
              </a:rPr>
              <a:t>の</a:t>
            </a:r>
            <a:r>
              <a:rPr lang="ja-JP" altLang="en-US" dirty="0" smtClean="0">
                <a:latin typeface="HGP明朝B" panose="02020800000000000000" pitchFamily="18" charset="-128"/>
                <a:ea typeface="HGP明朝B" panose="02020800000000000000" pitchFamily="18" charset="-128"/>
              </a:rPr>
              <a:t>各</a:t>
            </a:r>
            <a:r>
              <a:rPr lang="ja-JP" altLang="ja-JP" dirty="0" smtClean="0">
                <a:latin typeface="HGP明朝B" panose="02020800000000000000" pitchFamily="18" charset="-128"/>
                <a:ea typeface="HGP明朝B" panose="02020800000000000000" pitchFamily="18" charset="-128"/>
              </a:rPr>
              <a:t>界リーダーが</a:t>
            </a:r>
            <a:r>
              <a:rPr lang="ja-JP" altLang="en-US" dirty="0">
                <a:latin typeface="HGP明朝B" panose="02020800000000000000" pitchFamily="18" charset="-128"/>
                <a:ea typeface="HGP明朝B" panose="02020800000000000000" pitchFamily="18" charset="-128"/>
              </a:rPr>
              <a:t>率先</a:t>
            </a:r>
            <a:r>
              <a:rPr lang="ja-JP" altLang="en-US" dirty="0" smtClean="0">
                <a:latin typeface="HGP明朝B" panose="02020800000000000000" pitchFamily="18" charset="-128"/>
                <a:ea typeface="HGP明朝B" panose="02020800000000000000" pitchFamily="18" charset="-128"/>
              </a:rPr>
              <a:t>して</a:t>
            </a:r>
            <a:r>
              <a:rPr lang="ja-JP" altLang="ja-JP" dirty="0" smtClean="0">
                <a:latin typeface="HGP明朝B" panose="02020800000000000000" pitchFamily="18" charset="-128"/>
                <a:ea typeface="HGP明朝B" panose="02020800000000000000" pitchFamily="18" charset="-128"/>
              </a:rPr>
              <a:t>寄付</a:t>
            </a:r>
            <a:r>
              <a:rPr lang="ja-JP" altLang="ja-JP" dirty="0">
                <a:latin typeface="HGP明朝B" panose="02020800000000000000" pitchFamily="18" charset="-128"/>
                <a:ea typeface="HGP明朝B" panose="02020800000000000000" pitchFamily="18" charset="-128"/>
              </a:rPr>
              <a:t>の役割</a:t>
            </a:r>
            <a:r>
              <a:rPr lang="ja-JP" altLang="ja-JP" dirty="0" smtClean="0">
                <a:latin typeface="HGP明朝B" panose="02020800000000000000" pitchFamily="18" charset="-128"/>
                <a:ea typeface="HGP明朝B" panose="02020800000000000000" pitchFamily="18" charset="-128"/>
              </a:rPr>
              <a:t>を評価</a:t>
            </a:r>
            <a:r>
              <a:rPr lang="ja-JP" altLang="en-US" dirty="0" smtClean="0">
                <a:latin typeface="HGP明朝B" panose="02020800000000000000" pitchFamily="18" charset="-128"/>
                <a:ea typeface="HGP明朝B" panose="02020800000000000000" pitchFamily="18" charset="-128"/>
              </a:rPr>
              <a:t>し、空気を醸成する</a:t>
            </a:r>
            <a:r>
              <a:rPr lang="ja-JP" altLang="en-US" dirty="0">
                <a:latin typeface="HGP明朝B" panose="02020800000000000000" pitchFamily="18" charset="-128"/>
                <a:ea typeface="HGP明朝B" panose="02020800000000000000" pitchFamily="18" charset="-128"/>
              </a:rPr>
              <a:t>必要</a:t>
            </a:r>
            <a:r>
              <a:rPr lang="ja-JP" altLang="en-US" dirty="0" smtClean="0">
                <a:latin typeface="HGP明朝B" panose="02020800000000000000" pitchFamily="18" charset="-128"/>
                <a:ea typeface="HGP明朝B" panose="02020800000000000000" pitchFamily="18" charset="-128"/>
              </a:rPr>
              <a:t>がある</a:t>
            </a:r>
            <a:endParaRPr lang="en-US" altLang="ja-JP"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7643818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TotalTime>
  <Words>65</Words>
  <Application>Microsoft Office PowerPoint</Application>
  <PresentationFormat>画面に合わせる (4:3)</PresentationFormat>
  <Paragraphs>24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HGP明朝B</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mtadmin</dc:creator>
  <cp:lastModifiedBy>三島理恵</cp:lastModifiedBy>
  <cp:revision>12</cp:revision>
  <cp:lastPrinted>2016-11-16T00:31:41Z</cp:lastPrinted>
  <dcterms:created xsi:type="dcterms:W3CDTF">2016-11-02T01:32:37Z</dcterms:created>
  <dcterms:modified xsi:type="dcterms:W3CDTF">2016-11-17T05:43:09Z</dcterms:modified>
</cp:coreProperties>
</file>