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8" r:id="rId2"/>
    <p:sldId id="259" r:id="rId3"/>
    <p:sldId id="260" r:id="rId4"/>
    <p:sldId id="261" r:id="rId5"/>
    <p:sldId id="262" r:id="rId6"/>
    <p:sldId id="264" r:id="rId7"/>
    <p:sldId id="265" r:id="rId8"/>
    <p:sldId id="263" r:id="rId9"/>
    <p:sldId id="266" r:id="rId10"/>
    <p:sldId id="267" r:id="rId11"/>
    <p:sldId id="268" r:id="rId12"/>
  </p:sldIdLst>
  <p:sldSz cx="6858000" cy="9144000" type="screen4x3"/>
  <p:notesSz cx="6888163" cy="100218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3042" y="8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85466" cy="501337"/>
          </a:xfrm>
          <a:prstGeom prst="rect">
            <a:avLst/>
          </a:prstGeom>
        </p:spPr>
        <p:txBody>
          <a:bodyPr vert="horz" lIns="93113" tIns="46557" rIns="93113" bIns="46557" rtlCol="0"/>
          <a:lstStyle>
            <a:lvl1pPr algn="l">
              <a:defRPr sz="1200"/>
            </a:lvl1pPr>
          </a:lstStyle>
          <a:p>
            <a:endParaRPr kumimoji="1" lang="ja-JP" altLang="en-US"/>
          </a:p>
        </p:txBody>
      </p:sp>
      <p:sp>
        <p:nvSpPr>
          <p:cNvPr id="3" name="日付プレースホルダ 2"/>
          <p:cNvSpPr>
            <a:spLocks noGrp="1"/>
          </p:cNvSpPr>
          <p:nvPr>
            <p:ph type="dt" idx="1"/>
          </p:nvPr>
        </p:nvSpPr>
        <p:spPr>
          <a:xfrm>
            <a:off x="3901074" y="0"/>
            <a:ext cx="2985465" cy="501337"/>
          </a:xfrm>
          <a:prstGeom prst="rect">
            <a:avLst/>
          </a:prstGeom>
        </p:spPr>
        <p:txBody>
          <a:bodyPr vert="horz" lIns="93113" tIns="46557" rIns="93113" bIns="46557" rtlCol="0"/>
          <a:lstStyle>
            <a:lvl1pPr algn="r">
              <a:defRPr sz="1200"/>
            </a:lvl1pPr>
          </a:lstStyle>
          <a:p>
            <a:fld id="{B967CEDF-B940-4B69-A5EF-1B109694F52A}" type="datetimeFigureOut">
              <a:rPr kumimoji="1" lang="ja-JP" altLang="en-US" smtClean="0"/>
              <a:t>2016/6/7</a:t>
            </a:fld>
            <a:endParaRPr kumimoji="1" lang="ja-JP" altLang="en-US"/>
          </a:p>
        </p:txBody>
      </p:sp>
      <p:sp>
        <p:nvSpPr>
          <p:cNvPr id="4" name="スライド イメージ プレースホルダ 3"/>
          <p:cNvSpPr>
            <a:spLocks noGrp="1" noRot="1" noChangeAspect="1"/>
          </p:cNvSpPr>
          <p:nvPr>
            <p:ph type="sldImg" idx="2"/>
          </p:nvPr>
        </p:nvSpPr>
        <p:spPr>
          <a:xfrm>
            <a:off x="2033588" y="750888"/>
            <a:ext cx="2820987" cy="3759200"/>
          </a:xfrm>
          <a:prstGeom prst="rect">
            <a:avLst/>
          </a:prstGeom>
          <a:noFill/>
          <a:ln w="12700">
            <a:solidFill>
              <a:prstClr val="black"/>
            </a:solidFill>
          </a:ln>
        </p:spPr>
        <p:txBody>
          <a:bodyPr vert="horz" lIns="93113" tIns="46557" rIns="93113" bIns="46557" rtlCol="0" anchor="ctr"/>
          <a:lstStyle/>
          <a:p>
            <a:endParaRPr lang="ja-JP" altLang="en-US"/>
          </a:p>
        </p:txBody>
      </p:sp>
      <p:sp>
        <p:nvSpPr>
          <p:cNvPr id="5" name="ノート プレースホルダ 4"/>
          <p:cNvSpPr>
            <a:spLocks noGrp="1"/>
          </p:cNvSpPr>
          <p:nvPr>
            <p:ph type="body" sz="quarter" idx="3"/>
          </p:nvPr>
        </p:nvSpPr>
        <p:spPr>
          <a:xfrm>
            <a:off x="688330" y="4760276"/>
            <a:ext cx="5511505" cy="4510414"/>
          </a:xfrm>
          <a:prstGeom prst="rect">
            <a:avLst/>
          </a:prstGeom>
        </p:spPr>
        <p:txBody>
          <a:bodyPr vert="horz" lIns="93113" tIns="46557" rIns="93113" bIns="46557"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1" y="9518940"/>
            <a:ext cx="2985466" cy="501336"/>
          </a:xfrm>
          <a:prstGeom prst="rect">
            <a:avLst/>
          </a:prstGeom>
        </p:spPr>
        <p:txBody>
          <a:bodyPr vert="horz" lIns="93113" tIns="46557" rIns="93113" bIns="46557"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901074" y="9518940"/>
            <a:ext cx="2985465" cy="501336"/>
          </a:xfrm>
          <a:prstGeom prst="rect">
            <a:avLst/>
          </a:prstGeom>
        </p:spPr>
        <p:txBody>
          <a:bodyPr vert="horz" lIns="93113" tIns="46557" rIns="93113" bIns="46557" rtlCol="0" anchor="b"/>
          <a:lstStyle>
            <a:lvl1pPr algn="r">
              <a:defRPr sz="1200"/>
            </a:lvl1pPr>
          </a:lstStyle>
          <a:p>
            <a:fld id="{8D62D416-172E-4161-8D98-6684CB68E43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FF99F47-FE48-4B3A-85A4-37C1305EE168}" type="slidenum">
              <a:rPr kumimoji="1" lang="ja-JP" altLang="en-US" smtClean="0"/>
              <a:t>4</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AB237A7-7FC9-4A03-96AF-51D9CF632FA3}" type="datetimeFigureOut">
              <a:rPr kumimoji="1" lang="ja-JP" altLang="en-US" smtClean="0"/>
              <a:pPr/>
              <a:t>2016/6/7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3C146380-7CE5-4674-86DA-8582DB8CAF9C}" type="slidenum">
              <a:rPr kumimoji="1" lang="ja-JP" altLang="en-US" smtClean="0"/>
              <a:pPr/>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AB237A7-7FC9-4A03-96AF-51D9CF632FA3}" type="datetimeFigureOut">
              <a:rPr kumimoji="1" lang="ja-JP" altLang="en-US" smtClean="0"/>
              <a:pPr/>
              <a:t>2016/6/7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3C146380-7CE5-4674-86DA-8582DB8CAF9C}" type="slidenum">
              <a:rPr kumimoji="1" lang="ja-JP" altLang="en-US" smtClean="0"/>
              <a:pPr/>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5"/>
            <a:ext cx="1543050" cy="7802033"/>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342900" y="366185"/>
            <a:ext cx="4514850" cy="7802033"/>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AB237A7-7FC9-4A03-96AF-51D9CF632FA3}" type="datetimeFigureOut">
              <a:rPr kumimoji="1" lang="ja-JP" altLang="en-US" smtClean="0"/>
              <a:pPr/>
              <a:t>2016/6/7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3C146380-7CE5-4674-86DA-8582DB8CAF9C}" type="slidenum">
              <a:rPr kumimoji="1" lang="ja-JP" altLang="en-US" smtClean="0"/>
              <a:pPr/>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AB237A7-7FC9-4A03-96AF-51D9CF632FA3}" type="datetimeFigureOut">
              <a:rPr kumimoji="1" lang="ja-JP" altLang="en-US" smtClean="0"/>
              <a:pPr/>
              <a:t>2016/6/7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3C146380-7CE5-4674-86DA-8582DB8CAF9C}" type="slidenum">
              <a:rPr kumimoji="1" lang="ja-JP" altLang="en-US" smtClean="0"/>
              <a:pPr/>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AB237A7-7FC9-4A03-96AF-51D9CF632FA3}" type="datetimeFigureOut">
              <a:rPr kumimoji="1" lang="ja-JP" altLang="en-US" smtClean="0"/>
              <a:pPr/>
              <a:t>2016/6/7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3C146380-7CE5-4674-86DA-8582DB8CAF9C}" type="slidenum">
              <a:rPr kumimoji="1" lang="ja-JP" altLang="en-US" smtClean="0"/>
              <a:pPr/>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AB237A7-7FC9-4A03-96AF-51D9CF632FA3}" type="datetimeFigureOut">
              <a:rPr kumimoji="1" lang="ja-JP" altLang="en-US" smtClean="0"/>
              <a:pPr/>
              <a:t>2016/6/7</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3C146380-7CE5-4674-86DA-8582DB8CAF9C}" type="slidenum">
              <a:rPr kumimoji="1" lang="ja-JP" altLang="en-US" smtClean="0"/>
              <a:pPr/>
              <a: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AB237A7-7FC9-4A03-96AF-51D9CF632FA3}" type="datetimeFigureOut">
              <a:rPr kumimoji="1" lang="ja-JP" altLang="en-US" smtClean="0"/>
              <a:pPr/>
              <a:t>2016/6/7</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3C146380-7CE5-4674-86DA-8582DB8CAF9C}" type="slidenum">
              <a:rPr kumimoji="1" lang="ja-JP" altLang="en-US" smtClean="0"/>
              <a:pPr/>
              <a: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AB237A7-7FC9-4A03-96AF-51D9CF632FA3}" type="datetimeFigureOut">
              <a:rPr kumimoji="1" lang="ja-JP" altLang="en-US" smtClean="0"/>
              <a:pPr/>
              <a:t>2016/6/7</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3C146380-7CE5-4674-86DA-8582DB8CAF9C}" type="slidenum">
              <a:rPr kumimoji="1" lang="ja-JP" altLang="en-US" smtClean="0"/>
              <a:pPr/>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AB237A7-7FC9-4A03-96AF-51D9CF632FA3}" type="datetimeFigureOut">
              <a:rPr kumimoji="1" lang="ja-JP" altLang="en-US" smtClean="0"/>
              <a:pPr/>
              <a:t>2016/6/7</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3C146380-7CE5-4674-86DA-8582DB8CAF9C}" type="slidenum">
              <a:rPr kumimoji="1" lang="ja-JP" altLang="en-US" smtClean="0"/>
              <a:pPr/>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AB237A7-7FC9-4A03-96AF-51D9CF632FA3}" type="datetimeFigureOut">
              <a:rPr kumimoji="1" lang="ja-JP" altLang="en-US" smtClean="0"/>
              <a:pPr/>
              <a:t>2016/6/7</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3C146380-7CE5-4674-86DA-8582DB8CAF9C}" type="slidenum">
              <a:rPr kumimoji="1" lang="ja-JP" altLang="en-US" smtClean="0"/>
              <a:pPr/>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AB237A7-7FC9-4A03-96AF-51D9CF632FA3}" type="datetimeFigureOut">
              <a:rPr kumimoji="1" lang="ja-JP" altLang="en-US" smtClean="0"/>
              <a:pPr/>
              <a:t>2016/6/7</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3C146380-7CE5-4674-86DA-8582DB8CAF9C}" type="slidenum">
              <a:rPr kumimoji="1" lang="ja-JP" altLang="en-US" smtClean="0"/>
              <a:pPr/>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EAB237A7-7FC9-4A03-96AF-51D9CF632FA3}" type="datetimeFigureOut">
              <a:rPr kumimoji="1" lang="ja-JP" altLang="en-US" smtClean="0"/>
              <a:pPr/>
              <a:t>2016/6/7</a:t>
            </a:fld>
            <a:endParaRPr kumimoji="1" lang="ja-JP" altLang="en-US" dirty="0"/>
          </a:p>
        </p:txBody>
      </p:sp>
      <p:sp>
        <p:nvSpPr>
          <p:cNvPr id="5" name="フッター プレースホルダ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3C146380-7CE5-4674-86DA-8582DB8CAF9C}"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8840" y="2195736"/>
            <a:ext cx="2843577" cy="2664296"/>
          </a:xfrm>
          <a:prstGeom prst="rect">
            <a:avLst/>
          </a:prstGeom>
        </p:spPr>
      </p:pic>
      <p:sp>
        <p:nvSpPr>
          <p:cNvPr id="6" name="テキスト ボックス 5"/>
          <p:cNvSpPr txBox="1"/>
          <p:nvPr/>
        </p:nvSpPr>
        <p:spPr>
          <a:xfrm>
            <a:off x="1340768" y="5365829"/>
            <a:ext cx="4536504" cy="646331"/>
          </a:xfrm>
          <a:prstGeom prst="rect">
            <a:avLst/>
          </a:prstGeom>
          <a:noFill/>
        </p:spPr>
        <p:txBody>
          <a:bodyPr wrap="square" rtlCol="0">
            <a:spAutoFit/>
          </a:bodyPr>
          <a:lstStyle/>
          <a:p>
            <a:pPr algn="ctr"/>
            <a:r>
              <a:rPr kumimoji="1" lang="ja-JP" altLang="en-US" dirty="0"/>
              <a:t>飲食のプロ達が発信する有益情報を</a:t>
            </a:r>
            <a:endParaRPr lang="en-US" altLang="ja-JP" dirty="0"/>
          </a:p>
          <a:p>
            <a:pPr algn="ctr"/>
            <a:r>
              <a:rPr kumimoji="1" lang="ja-JP" altLang="en-US" dirty="0"/>
              <a:t>自宅で味わえる</a:t>
            </a:r>
            <a:r>
              <a:rPr lang="ja-JP" altLang="en-US" dirty="0"/>
              <a:t>体験型の新しいグルメサイト</a:t>
            </a:r>
            <a:endParaRPr kumimoji="1" lang="en-US" altLang="ja-JP" dirty="0"/>
          </a:p>
        </p:txBody>
      </p:sp>
      <p:sp>
        <p:nvSpPr>
          <p:cNvPr id="7" name="テキスト ボックス 6"/>
          <p:cNvSpPr txBox="1"/>
          <p:nvPr/>
        </p:nvSpPr>
        <p:spPr>
          <a:xfrm>
            <a:off x="1628800" y="8244408"/>
            <a:ext cx="3816424" cy="369332"/>
          </a:xfrm>
          <a:prstGeom prst="rect">
            <a:avLst/>
          </a:prstGeom>
          <a:noFill/>
        </p:spPr>
        <p:txBody>
          <a:bodyPr wrap="square" rtlCol="0">
            <a:spAutoFit/>
          </a:bodyPr>
          <a:lstStyle/>
          <a:p>
            <a:pPr algn="ctr"/>
            <a:r>
              <a:rPr lang="ja-JP" altLang="en-US" dirty="0"/>
              <a:t>東京グルメＴＶ株式会社</a:t>
            </a:r>
            <a:endParaRPr kumimoji="1" lang="ja-JP" altLang="en-US" dirty="0"/>
          </a:p>
        </p:txBody>
      </p:sp>
      <p:sp>
        <p:nvSpPr>
          <p:cNvPr id="9" name="テキスト ボックス 8"/>
          <p:cNvSpPr txBox="1"/>
          <p:nvPr/>
        </p:nvSpPr>
        <p:spPr>
          <a:xfrm>
            <a:off x="2780928" y="6444208"/>
            <a:ext cx="1512168" cy="246221"/>
          </a:xfrm>
          <a:prstGeom prst="rect">
            <a:avLst/>
          </a:prstGeom>
          <a:noFill/>
        </p:spPr>
        <p:txBody>
          <a:bodyPr wrap="square" rtlCol="0">
            <a:spAutoFit/>
          </a:bodyPr>
          <a:lstStyle/>
          <a:p>
            <a:pPr algn="ctr"/>
            <a:r>
              <a:rPr kumimoji="1" lang="ja-JP" altLang="en-US" sz="1000" b="1" dirty="0"/>
              <a:t>２０１６年４月  開局</a:t>
            </a:r>
          </a:p>
        </p:txBody>
      </p:sp>
      <p:sp>
        <p:nvSpPr>
          <p:cNvPr id="10" name="テキスト ボックス 9"/>
          <p:cNvSpPr txBox="1"/>
          <p:nvPr/>
        </p:nvSpPr>
        <p:spPr>
          <a:xfrm>
            <a:off x="2260688" y="8556716"/>
            <a:ext cx="2592288" cy="230832"/>
          </a:xfrm>
          <a:prstGeom prst="rect">
            <a:avLst/>
          </a:prstGeom>
          <a:noFill/>
        </p:spPr>
        <p:txBody>
          <a:bodyPr wrap="square" rtlCol="0">
            <a:spAutoFit/>
          </a:bodyPr>
          <a:lstStyle/>
          <a:p>
            <a:pPr algn="ctr"/>
            <a:r>
              <a:rPr kumimoji="1" lang="ja-JP" altLang="en-US" sz="900" dirty="0"/>
              <a:t>東京都渋谷区代々木４－３３－１０　 </a:t>
            </a:r>
            <a:r>
              <a:rPr lang="ja-JP" altLang="en-US" sz="900" dirty="0"/>
              <a:t>ﾄｰｼﾝﾋﾞﾙ２Ｆ</a:t>
            </a:r>
            <a:endParaRPr kumimoji="1" lang="ja-JP" altLang="en-US" sz="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12776" y="755576"/>
            <a:ext cx="3960440" cy="432048"/>
          </a:xfrm>
        </p:spPr>
        <p:txBody>
          <a:bodyPr>
            <a:normAutofit/>
          </a:bodyPr>
          <a:lstStyle/>
          <a:p>
            <a:r>
              <a:rPr lang="ja-JP" altLang="en-US" sz="1800" dirty="0"/>
              <a:t>東京グルメＴＶ　動画制作の流れ</a:t>
            </a:r>
            <a:endParaRPr kumimoji="1" lang="ja-JP" altLang="en-US" sz="1800" dirty="0"/>
          </a:p>
        </p:txBody>
      </p:sp>
      <p:grpSp>
        <p:nvGrpSpPr>
          <p:cNvPr id="17" name="グループ化 16"/>
          <p:cNvGrpSpPr/>
          <p:nvPr/>
        </p:nvGrpSpPr>
        <p:grpSpPr>
          <a:xfrm>
            <a:off x="288032" y="1641158"/>
            <a:ext cx="6165304" cy="6387226"/>
            <a:chOff x="61464" y="1331640"/>
            <a:chExt cx="6165304" cy="6387226"/>
          </a:xfrm>
        </p:grpSpPr>
        <p:sp>
          <p:nvSpPr>
            <p:cNvPr id="4" name="テキスト ボックス 3"/>
            <p:cNvSpPr txBox="1"/>
            <p:nvPr/>
          </p:nvSpPr>
          <p:spPr>
            <a:xfrm>
              <a:off x="399392" y="1331640"/>
              <a:ext cx="5472608" cy="307777"/>
            </a:xfrm>
            <a:prstGeom prst="rect">
              <a:avLst/>
            </a:prstGeom>
            <a:noFill/>
            <a:ln>
              <a:solidFill>
                <a:srgbClr val="002060"/>
              </a:solidFill>
            </a:ln>
          </p:spPr>
          <p:txBody>
            <a:bodyPr wrap="square" rtlCol="0">
              <a:spAutoFit/>
            </a:bodyPr>
            <a:lstStyle/>
            <a:p>
              <a:pPr algn="ctr"/>
              <a:r>
                <a:rPr kumimoji="1" lang="ja-JP" altLang="en-US" sz="1400" dirty="0"/>
                <a:t>初回お打ち合わせ（主旨をご説明させていただきます。）</a:t>
              </a:r>
            </a:p>
          </p:txBody>
        </p:sp>
        <p:sp>
          <p:nvSpPr>
            <p:cNvPr id="5" name="テキスト ボックス 4"/>
            <p:cNvSpPr txBox="1"/>
            <p:nvPr/>
          </p:nvSpPr>
          <p:spPr>
            <a:xfrm>
              <a:off x="396756" y="2483768"/>
              <a:ext cx="5472608" cy="307777"/>
            </a:xfrm>
            <a:prstGeom prst="rect">
              <a:avLst/>
            </a:prstGeom>
            <a:noFill/>
            <a:ln>
              <a:solidFill>
                <a:srgbClr val="002060"/>
              </a:solidFill>
            </a:ln>
          </p:spPr>
          <p:txBody>
            <a:bodyPr wrap="square" rtlCol="0">
              <a:spAutoFit/>
            </a:bodyPr>
            <a:lstStyle/>
            <a:p>
              <a:pPr algn="ctr"/>
              <a:r>
                <a:rPr kumimoji="1" lang="ja-JP" altLang="en-US" sz="1400" dirty="0"/>
                <a:t>台本制作の為の、事前アンケートにご記入いただきます。</a:t>
              </a:r>
            </a:p>
          </p:txBody>
        </p:sp>
        <p:sp>
          <p:nvSpPr>
            <p:cNvPr id="6" name="テキスト ボックス 5"/>
            <p:cNvSpPr txBox="1"/>
            <p:nvPr/>
          </p:nvSpPr>
          <p:spPr>
            <a:xfrm>
              <a:off x="61464" y="3616151"/>
              <a:ext cx="6165304" cy="307777"/>
            </a:xfrm>
            <a:prstGeom prst="rect">
              <a:avLst/>
            </a:prstGeom>
            <a:noFill/>
            <a:ln>
              <a:solidFill>
                <a:srgbClr val="002060"/>
              </a:solidFill>
            </a:ln>
          </p:spPr>
          <p:txBody>
            <a:bodyPr wrap="square" rtlCol="0">
              <a:spAutoFit/>
            </a:bodyPr>
            <a:lstStyle/>
            <a:p>
              <a:pPr algn="ctr"/>
              <a:r>
                <a:rPr lang="ja-JP" altLang="en-US" sz="1400" dirty="0"/>
                <a:t>後日、アンケート内容について放送作家よりヒアリングさせていただきます。</a:t>
              </a:r>
              <a:endParaRPr kumimoji="1" lang="ja-JP" altLang="en-US" sz="1400" dirty="0"/>
            </a:p>
          </p:txBody>
        </p:sp>
        <p:sp>
          <p:nvSpPr>
            <p:cNvPr id="7" name="テキスト ボックス 6"/>
            <p:cNvSpPr txBox="1"/>
            <p:nvPr/>
          </p:nvSpPr>
          <p:spPr>
            <a:xfrm>
              <a:off x="239351" y="4716016"/>
              <a:ext cx="5832648" cy="307777"/>
            </a:xfrm>
            <a:prstGeom prst="rect">
              <a:avLst/>
            </a:prstGeom>
            <a:noFill/>
            <a:ln>
              <a:solidFill>
                <a:srgbClr val="002060"/>
              </a:solidFill>
            </a:ln>
          </p:spPr>
          <p:txBody>
            <a:bodyPr wrap="square" rtlCol="0">
              <a:spAutoFit/>
            </a:bodyPr>
            <a:lstStyle/>
            <a:p>
              <a:pPr algn="ctr"/>
              <a:r>
                <a:rPr kumimoji="1" lang="ja-JP" altLang="en-US" sz="1400" dirty="0"/>
                <a:t>台本の制作開始と同時に、収録日時の調整をさせていただきます。</a:t>
              </a:r>
            </a:p>
          </p:txBody>
        </p:sp>
        <p:sp>
          <p:nvSpPr>
            <p:cNvPr id="8" name="テキスト ボックス 7"/>
            <p:cNvSpPr txBox="1"/>
            <p:nvPr/>
          </p:nvSpPr>
          <p:spPr>
            <a:xfrm>
              <a:off x="1002025" y="5940153"/>
              <a:ext cx="4248472" cy="307777"/>
            </a:xfrm>
            <a:prstGeom prst="rect">
              <a:avLst/>
            </a:prstGeom>
            <a:noFill/>
            <a:ln>
              <a:solidFill>
                <a:srgbClr val="002060"/>
              </a:solidFill>
            </a:ln>
          </p:spPr>
          <p:txBody>
            <a:bodyPr wrap="square" rtlCol="0">
              <a:spAutoFit/>
            </a:bodyPr>
            <a:lstStyle/>
            <a:p>
              <a:pPr algn="ctr"/>
              <a:r>
                <a:rPr lang="ja-JP" altLang="en-US" sz="1400" dirty="0"/>
                <a:t>収　録　　（約１時間半程）</a:t>
              </a:r>
              <a:endParaRPr kumimoji="1" lang="ja-JP" altLang="en-US" sz="1400" dirty="0"/>
            </a:p>
          </p:txBody>
        </p:sp>
        <p:sp>
          <p:nvSpPr>
            <p:cNvPr id="9" name="テキスト ボックス 8"/>
            <p:cNvSpPr txBox="1"/>
            <p:nvPr/>
          </p:nvSpPr>
          <p:spPr>
            <a:xfrm>
              <a:off x="1159430" y="7380312"/>
              <a:ext cx="3960440" cy="338554"/>
            </a:xfrm>
            <a:prstGeom prst="rect">
              <a:avLst/>
            </a:prstGeom>
            <a:noFill/>
            <a:ln>
              <a:solidFill>
                <a:srgbClr val="002060"/>
              </a:solidFill>
            </a:ln>
          </p:spPr>
          <p:txBody>
            <a:bodyPr wrap="square" rtlCol="0">
              <a:spAutoFit/>
            </a:bodyPr>
            <a:lstStyle/>
            <a:p>
              <a:pPr algn="ctr"/>
              <a:r>
                <a:rPr kumimoji="1" lang="ja-JP" altLang="en-US" sz="1600" dirty="0"/>
                <a:t>編集後、</a:t>
              </a:r>
              <a:r>
                <a:rPr kumimoji="1" lang="en-US" altLang="ja-JP" sz="1600" dirty="0"/>
                <a:t>web</a:t>
              </a:r>
              <a:r>
                <a:rPr kumimoji="1" lang="ja-JP" altLang="en-US" sz="1600" dirty="0"/>
                <a:t>サイトにアップいたします。</a:t>
              </a:r>
            </a:p>
          </p:txBody>
        </p:sp>
        <p:sp>
          <p:nvSpPr>
            <p:cNvPr id="10" name="下矢印 9"/>
            <p:cNvSpPr/>
            <p:nvPr/>
          </p:nvSpPr>
          <p:spPr>
            <a:xfrm>
              <a:off x="2746242" y="1835696"/>
              <a:ext cx="79208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下矢印 10"/>
            <p:cNvSpPr/>
            <p:nvPr/>
          </p:nvSpPr>
          <p:spPr>
            <a:xfrm>
              <a:off x="2762267" y="2969163"/>
              <a:ext cx="79208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下矢印 11"/>
            <p:cNvSpPr/>
            <p:nvPr/>
          </p:nvSpPr>
          <p:spPr>
            <a:xfrm>
              <a:off x="2762267" y="4067944"/>
              <a:ext cx="79208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矢印 12"/>
            <p:cNvSpPr/>
            <p:nvPr/>
          </p:nvSpPr>
          <p:spPr>
            <a:xfrm>
              <a:off x="2743606" y="5220072"/>
              <a:ext cx="79208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下矢印 13"/>
            <p:cNvSpPr/>
            <p:nvPr/>
          </p:nvSpPr>
          <p:spPr>
            <a:xfrm>
              <a:off x="2743606" y="6516216"/>
              <a:ext cx="79208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913253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1"/>
          <p:cNvSpPr txBox="1"/>
          <p:nvPr/>
        </p:nvSpPr>
        <p:spPr>
          <a:xfrm>
            <a:off x="2534146" y="107504"/>
            <a:ext cx="1514475" cy="3333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800" dirty="0"/>
              <a:t>お 申 込 書</a:t>
            </a:r>
          </a:p>
        </p:txBody>
      </p:sp>
      <p:sp>
        <p:nvSpPr>
          <p:cNvPr id="4" name="テキスト ボックス 2"/>
          <p:cNvSpPr txBox="1"/>
          <p:nvPr/>
        </p:nvSpPr>
        <p:spPr>
          <a:xfrm>
            <a:off x="438493" y="432375"/>
            <a:ext cx="2676525"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b="1" dirty="0"/>
              <a:t>東京グルメ</a:t>
            </a:r>
            <a:r>
              <a:rPr kumimoji="1" lang="en-US" altLang="ja-JP" sz="1400" b="1" dirty="0"/>
              <a:t>TV</a:t>
            </a:r>
            <a:r>
              <a:rPr kumimoji="1" lang="ja-JP" altLang="en-US" sz="1400" b="1" dirty="0"/>
              <a:t>株式会社 </a:t>
            </a:r>
            <a:r>
              <a:rPr kumimoji="1" lang="ja-JP" altLang="en-US" sz="1100" dirty="0"/>
              <a:t>　</a:t>
            </a:r>
            <a:r>
              <a:rPr kumimoji="1" lang="ja-JP" altLang="en-US" sz="1200" dirty="0"/>
              <a:t>宛</a:t>
            </a:r>
          </a:p>
        </p:txBody>
      </p:sp>
      <p:sp>
        <p:nvSpPr>
          <p:cNvPr id="5" name="テキスト ボックス 3"/>
          <p:cNvSpPr txBox="1"/>
          <p:nvPr/>
        </p:nvSpPr>
        <p:spPr>
          <a:xfrm>
            <a:off x="794622" y="777766"/>
            <a:ext cx="1986306" cy="31292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dirty="0"/>
              <a:t>下記の通り注文します。</a:t>
            </a:r>
          </a:p>
        </p:txBody>
      </p:sp>
      <p:sp>
        <p:nvSpPr>
          <p:cNvPr id="6" name="テキスト ボックス 4"/>
          <p:cNvSpPr txBox="1"/>
          <p:nvPr/>
        </p:nvSpPr>
        <p:spPr>
          <a:xfrm>
            <a:off x="799397" y="1076090"/>
            <a:ext cx="5391150" cy="12954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dirty="0"/>
              <a:t>件　　　　　　</a:t>
            </a:r>
            <a:r>
              <a:rPr kumimoji="1" lang="ja-JP" altLang="en-US" sz="1100" baseline="0" dirty="0"/>
              <a:t> </a:t>
            </a:r>
            <a:r>
              <a:rPr kumimoji="1" lang="ja-JP" altLang="en-US" sz="1100" dirty="0"/>
              <a:t>名：　</a:t>
            </a:r>
            <a:r>
              <a:rPr kumimoji="1" lang="ja-JP" altLang="en-US" sz="1200" b="1" dirty="0"/>
              <a:t>東京グルメ</a:t>
            </a:r>
            <a:r>
              <a:rPr kumimoji="1" lang="en-US" altLang="ja-JP" sz="1200" b="1" dirty="0"/>
              <a:t>TV</a:t>
            </a:r>
            <a:r>
              <a:rPr kumimoji="1" lang="en-US" altLang="ja-JP" sz="1200" b="1" baseline="0" dirty="0"/>
              <a:t> </a:t>
            </a:r>
            <a:r>
              <a:rPr kumimoji="1" lang="ja-JP" altLang="en-US" sz="1200" b="1" baseline="0" dirty="0"/>
              <a:t>動画撮影</a:t>
            </a:r>
            <a:endParaRPr kumimoji="1" lang="en-US" altLang="ja-JP" sz="1200" b="1" baseline="0" dirty="0"/>
          </a:p>
          <a:p>
            <a:endParaRPr kumimoji="1" lang="en-US" altLang="ja-JP" sz="1200" b="1" baseline="0" dirty="0"/>
          </a:p>
          <a:p>
            <a:r>
              <a:rPr kumimoji="1" lang="ja-JP" altLang="en-US" sz="1100" baseline="0" dirty="0"/>
              <a:t>撮影（予定）日：　</a:t>
            </a:r>
            <a:r>
              <a:rPr kumimoji="1" lang="ja-JP" altLang="en-US" sz="1100" b="1" baseline="0" dirty="0"/>
              <a:t> ２０１６．　　</a:t>
            </a:r>
            <a:r>
              <a:rPr kumimoji="1" lang="ja-JP" altLang="en-US" sz="1100" b="1" baseline="0" dirty="0" err="1"/>
              <a:t>．</a:t>
            </a:r>
            <a:endParaRPr kumimoji="1" lang="en-US" altLang="ja-JP" sz="1100" b="1" baseline="0" dirty="0"/>
          </a:p>
          <a:p>
            <a:endParaRPr kumimoji="1" lang="en-US" altLang="ja-JP" sz="1100" b="1" baseline="0" dirty="0"/>
          </a:p>
          <a:p>
            <a:r>
              <a:rPr kumimoji="1" lang="ja-JP" altLang="en-US" sz="1100" baseline="0" dirty="0"/>
              <a:t>店  　  舗　    名：　</a:t>
            </a:r>
            <a:endParaRPr kumimoji="1" lang="ja-JP" altLang="en-US" sz="1100" b="1" dirty="0"/>
          </a:p>
        </p:txBody>
      </p:sp>
      <p:sp>
        <p:nvSpPr>
          <p:cNvPr id="8" name="テキスト ボックス 6"/>
          <p:cNvSpPr txBox="1"/>
          <p:nvPr/>
        </p:nvSpPr>
        <p:spPr>
          <a:xfrm>
            <a:off x="4041524" y="667206"/>
            <a:ext cx="1716746" cy="25457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dirty="0"/>
              <a:t>所在地：　　</a:t>
            </a:r>
            <a:endParaRPr kumimoji="1" lang="en-US" altLang="ja-JP" sz="1100" dirty="0"/>
          </a:p>
          <a:p>
            <a:r>
              <a:rPr kumimoji="1" lang="ja-JP" altLang="en-US" sz="1100" dirty="0"/>
              <a:t>　　　　　　　　　　　　　　　　 </a:t>
            </a:r>
            <a:endParaRPr kumimoji="1" lang="ja-JP" altLang="en-US" sz="1100" b="1" dirty="0"/>
          </a:p>
        </p:txBody>
      </p:sp>
      <p:grpSp>
        <p:nvGrpSpPr>
          <p:cNvPr id="18" name="グループ化 17"/>
          <p:cNvGrpSpPr/>
          <p:nvPr/>
        </p:nvGrpSpPr>
        <p:grpSpPr>
          <a:xfrm>
            <a:off x="4041524" y="998894"/>
            <a:ext cx="1739448" cy="650212"/>
            <a:chOff x="4041524" y="1408752"/>
            <a:chExt cx="1739448" cy="650212"/>
          </a:xfrm>
        </p:grpSpPr>
        <p:sp>
          <p:nvSpPr>
            <p:cNvPr id="10" name="テキスト ボックス 5"/>
            <p:cNvSpPr txBox="1"/>
            <p:nvPr/>
          </p:nvSpPr>
          <p:spPr>
            <a:xfrm>
              <a:off x="4048621" y="1408752"/>
              <a:ext cx="1732351" cy="25939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dirty="0"/>
                <a:t>会社名：　　　　</a:t>
              </a:r>
              <a:r>
                <a:rPr kumimoji="1" lang="ja-JP" altLang="en-US" sz="1100" b="1" dirty="0"/>
                <a:t> 　</a:t>
              </a:r>
            </a:p>
          </p:txBody>
        </p:sp>
        <p:sp>
          <p:nvSpPr>
            <p:cNvPr id="11" name="テキスト ボックス 7"/>
            <p:cNvSpPr txBox="1"/>
            <p:nvPr/>
          </p:nvSpPr>
          <p:spPr>
            <a:xfrm>
              <a:off x="4041524" y="1798019"/>
              <a:ext cx="1049664" cy="26094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dirty="0"/>
                <a:t>ご担当者：　　　　      　　　　 </a:t>
              </a:r>
            </a:p>
          </p:txBody>
        </p:sp>
      </p:grpSp>
      <p:grpSp>
        <p:nvGrpSpPr>
          <p:cNvPr id="16" name="グループ化 15"/>
          <p:cNvGrpSpPr/>
          <p:nvPr/>
        </p:nvGrpSpPr>
        <p:grpSpPr>
          <a:xfrm>
            <a:off x="6007096" y="1205275"/>
            <a:ext cx="561975" cy="495300"/>
            <a:chOff x="342900" y="324322"/>
            <a:chExt cx="561975" cy="495300"/>
          </a:xfrm>
        </p:grpSpPr>
        <p:sp>
          <p:nvSpPr>
            <p:cNvPr id="13" name="正方形/長方形 12"/>
            <p:cNvSpPr/>
            <p:nvPr/>
          </p:nvSpPr>
          <p:spPr>
            <a:xfrm>
              <a:off x="342900" y="324322"/>
              <a:ext cx="561975" cy="495300"/>
            </a:xfrm>
            <a:prstGeom prst="rect">
              <a:avLst/>
            </a:prstGeom>
            <a:noFill/>
            <a:ln w="63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14" name="テキスト ボックス 10"/>
            <p:cNvSpPr txBox="1"/>
            <p:nvPr/>
          </p:nvSpPr>
          <p:spPr>
            <a:xfrm>
              <a:off x="504825" y="438621"/>
              <a:ext cx="24765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dirty="0">
                  <a:solidFill>
                    <a:schemeClr val="bg1">
                      <a:lumMod val="65000"/>
                    </a:schemeClr>
                  </a:solidFill>
                </a:rPr>
                <a:t>印</a:t>
              </a:r>
            </a:p>
          </p:txBody>
        </p:sp>
      </p:grpSp>
      <p:sp>
        <p:nvSpPr>
          <p:cNvPr id="15" name="テキスト ボックス 11"/>
          <p:cNvSpPr txBox="1"/>
          <p:nvPr/>
        </p:nvSpPr>
        <p:spPr>
          <a:xfrm>
            <a:off x="821325" y="2275978"/>
            <a:ext cx="3143250" cy="266700"/>
          </a:xfrm>
          <a:prstGeom prst="rect">
            <a:avLst/>
          </a:prstGeom>
          <a:solidFill>
            <a:schemeClr val="bg1">
              <a:lumMod val="85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b="1" dirty="0"/>
              <a:t>ご注文金額合計　：　　　　　　￥０－</a:t>
            </a:r>
          </a:p>
        </p:txBody>
      </p:sp>
      <p:graphicFrame>
        <p:nvGraphicFramePr>
          <p:cNvPr id="17" name="表 16"/>
          <p:cNvGraphicFramePr>
            <a:graphicFrameLocks noGrp="1"/>
          </p:cNvGraphicFramePr>
          <p:nvPr>
            <p:extLst>
              <p:ext uri="{D42A27DB-BD31-4B8C-83A1-F6EECF244321}">
                <p14:modId xmlns:p14="http://schemas.microsoft.com/office/powerpoint/2010/main" val="2394933683"/>
              </p:ext>
            </p:extLst>
          </p:nvPr>
        </p:nvGraphicFramePr>
        <p:xfrm>
          <a:off x="438493" y="2645375"/>
          <a:ext cx="6172200" cy="1948815"/>
        </p:xfrm>
        <a:graphic>
          <a:graphicData uri="http://schemas.openxmlformats.org/drawingml/2006/table">
            <a:tbl>
              <a:tblPr>
                <a:tableStyleId>{5C22544A-7EE6-4342-B048-85BDC9FD1C3A}</a:tableStyleId>
              </a:tblPr>
              <a:tblGrid>
                <a:gridCol w="2743200">
                  <a:extLst>
                    <a:ext uri="{9D8B030D-6E8A-4147-A177-3AD203B41FA5}">
                      <a16:colId xmlns:a16="http://schemas.microsoft.com/office/drawing/2014/main" val="1480220750"/>
                    </a:ext>
                  </a:extLst>
                </a:gridCol>
                <a:gridCol w="685800">
                  <a:extLst>
                    <a:ext uri="{9D8B030D-6E8A-4147-A177-3AD203B41FA5}">
                      <a16:colId xmlns:a16="http://schemas.microsoft.com/office/drawing/2014/main" val="3503817376"/>
                    </a:ext>
                  </a:extLst>
                </a:gridCol>
                <a:gridCol w="685800">
                  <a:extLst>
                    <a:ext uri="{9D8B030D-6E8A-4147-A177-3AD203B41FA5}">
                      <a16:colId xmlns:a16="http://schemas.microsoft.com/office/drawing/2014/main" val="855206739"/>
                    </a:ext>
                  </a:extLst>
                </a:gridCol>
                <a:gridCol w="685800">
                  <a:extLst>
                    <a:ext uri="{9D8B030D-6E8A-4147-A177-3AD203B41FA5}">
                      <a16:colId xmlns:a16="http://schemas.microsoft.com/office/drawing/2014/main" val="2042334521"/>
                    </a:ext>
                  </a:extLst>
                </a:gridCol>
                <a:gridCol w="1371600">
                  <a:extLst>
                    <a:ext uri="{9D8B030D-6E8A-4147-A177-3AD203B41FA5}">
                      <a16:colId xmlns:a16="http://schemas.microsoft.com/office/drawing/2014/main" val="3297199955"/>
                    </a:ext>
                  </a:extLst>
                </a:gridCol>
              </a:tblGrid>
              <a:tr h="171450">
                <a:tc>
                  <a:txBody>
                    <a:bodyPr/>
                    <a:lstStyle/>
                    <a:p>
                      <a:pPr algn="ctr" fontAlgn="ctr"/>
                      <a:r>
                        <a:rPr lang="ja-JP" altLang="en-US" sz="1100" u="none" strike="noStrike">
                          <a:effectLst/>
                        </a:rPr>
                        <a:t>内容</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100" u="none" strike="noStrike">
                          <a:effectLst/>
                        </a:rPr>
                        <a:t>単価</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100" u="none" strike="noStrike">
                          <a:effectLst/>
                        </a:rPr>
                        <a:t>数量</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100" u="none" strike="noStrike">
                          <a:effectLst/>
                        </a:rPr>
                        <a:t>金額</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100" u="none" strike="noStrike">
                          <a:effectLst/>
                        </a:rPr>
                        <a:t>備考</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2402879279"/>
                  </a:ext>
                </a:extLst>
              </a:tr>
              <a:tr h="171450">
                <a:tc>
                  <a:txBody>
                    <a:bodyPr/>
                    <a:lstStyle/>
                    <a:p>
                      <a:pPr algn="ctr" fontAlgn="ctr"/>
                      <a:r>
                        <a:rPr lang="ja-JP" altLang="en-US" sz="1100" u="none" strike="noStrike">
                          <a:effectLst/>
                        </a:rPr>
                        <a:t>構成・シナリオ制作費</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a:effectLst/>
                        </a:rPr>
                        <a:t>0</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015205687"/>
                  </a:ext>
                </a:extLst>
              </a:tr>
              <a:tr h="171450">
                <a:tc>
                  <a:txBody>
                    <a:bodyPr/>
                    <a:lstStyle/>
                    <a:p>
                      <a:pPr algn="ctr" fontAlgn="ctr"/>
                      <a:r>
                        <a:rPr lang="ja-JP" altLang="en-US" sz="1100" u="none" strike="noStrike">
                          <a:effectLst/>
                        </a:rPr>
                        <a:t>動画撮影費</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a:effectLst/>
                        </a:rPr>
                        <a:t>0</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632814037"/>
                  </a:ext>
                </a:extLst>
              </a:tr>
              <a:tr h="171450">
                <a:tc>
                  <a:txBody>
                    <a:bodyPr/>
                    <a:lstStyle/>
                    <a:p>
                      <a:pPr algn="ctr" fontAlgn="ctr"/>
                      <a:r>
                        <a:rPr lang="ja-JP" altLang="en-US" sz="1100" u="none" strike="noStrike">
                          <a:effectLst/>
                        </a:rPr>
                        <a:t>タレント出演料</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a:effectLst/>
                        </a:rPr>
                        <a:t>0</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793732955"/>
                  </a:ext>
                </a:extLst>
              </a:tr>
              <a:tr h="171450">
                <a:tc>
                  <a:txBody>
                    <a:bodyPr/>
                    <a:lstStyle/>
                    <a:p>
                      <a:pPr algn="ctr" fontAlgn="ctr"/>
                      <a:r>
                        <a:rPr lang="zh-TW" altLang="en-US" sz="1100" u="none" strike="noStrike">
                          <a:effectLst/>
                        </a:rPr>
                        <a:t>編集業務一式</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0</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2157955056"/>
                  </a:ext>
                </a:extLst>
              </a:tr>
              <a:tr h="171450">
                <a:tc>
                  <a:txBody>
                    <a:bodyPr/>
                    <a:lstStyle/>
                    <a:p>
                      <a:pPr algn="ctr" fontAlgn="ctr"/>
                      <a:r>
                        <a:rPr lang="zh-TW" altLang="en-US" sz="1100" u="none" strike="noStrike">
                          <a:effectLst/>
                        </a:rPr>
                        <a:t>配信関連作業費</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a:effectLst/>
                        </a:rPr>
                        <a:t>0</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2071363629"/>
                  </a:ext>
                </a:extLst>
              </a:tr>
              <a:tr h="171450">
                <a:tc>
                  <a:txBody>
                    <a:bodyPr/>
                    <a:lstStyle/>
                    <a:p>
                      <a:pPr algn="ctr" fontAlgn="ctr"/>
                      <a:r>
                        <a:rPr lang="ja-JP" altLang="en-US" sz="1100" u="none" strike="noStrike">
                          <a:effectLst/>
                        </a:rPr>
                        <a:t>動画管理費</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a:effectLst/>
                        </a:rPr>
                        <a:t>0</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787223647"/>
                  </a:ext>
                </a:extLst>
              </a:tr>
              <a:tr h="171450">
                <a:tc>
                  <a:txBody>
                    <a:bodyPr/>
                    <a:lstStyle/>
                    <a:p>
                      <a:pPr algn="ctr" fontAlgn="ctr"/>
                      <a:r>
                        <a:rPr lang="ja-JP" altLang="en-US" sz="1100" u="none" strike="noStrike">
                          <a:effectLst/>
                        </a:rPr>
                        <a:t>システム使用料</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a:effectLst/>
                        </a:rPr>
                        <a:t>0</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428939410"/>
                  </a:ext>
                </a:extLst>
              </a:tr>
              <a:tr h="171450">
                <a:tc>
                  <a:txBody>
                    <a:bodyPr/>
                    <a:lstStyle/>
                    <a:p>
                      <a:pPr algn="ctr"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gridSpan="2">
                  <a:txBody>
                    <a:bodyPr/>
                    <a:lstStyle/>
                    <a:p>
                      <a:pPr algn="ctr" fontAlgn="ctr"/>
                      <a:r>
                        <a:rPr lang="ja-JP" altLang="en-US" sz="1100" u="none" strike="noStrike">
                          <a:effectLst/>
                        </a:rPr>
                        <a:t>小計</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hMerge="1">
                  <a:txBody>
                    <a:bodyPr/>
                    <a:lstStyle/>
                    <a:p>
                      <a:endParaRPr kumimoji="1" lang="ja-JP" altLang="en-US"/>
                    </a:p>
                  </a:txBody>
                  <a:tcPr/>
                </a:tc>
                <a:tc>
                  <a:txBody>
                    <a:bodyPr/>
                    <a:lstStyle/>
                    <a:p>
                      <a:pPr algn="r" fontAlgn="ctr"/>
                      <a:r>
                        <a:rPr lang="en-US" altLang="ja-JP" sz="1100" u="none" strike="noStrike">
                          <a:effectLst/>
                        </a:rPr>
                        <a:t>0</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2501937156"/>
                  </a:ext>
                </a:extLst>
              </a:tr>
              <a:tr h="171450">
                <a:tc>
                  <a:txBody>
                    <a:bodyPr/>
                    <a:lstStyle/>
                    <a:p>
                      <a:pPr algn="ctr"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gridSpan="2">
                  <a:txBody>
                    <a:bodyPr/>
                    <a:lstStyle/>
                    <a:p>
                      <a:pPr algn="ctr" fontAlgn="ctr"/>
                      <a:r>
                        <a:rPr lang="ja-JP" altLang="en-US" sz="1100" u="none" strike="noStrike">
                          <a:effectLst/>
                        </a:rPr>
                        <a:t>消費税</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hMerge="1">
                  <a:txBody>
                    <a:bodyPr/>
                    <a:lstStyle/>
                    <a:p>
                      <a:endParaRPr kumimoji="1" lang="ja-JP" altLang="en-US"/>
                    </a:p>
                  </a:txBody>
                  <a:tcPr/>
                </a:tc>
                <a:tc>
                  <a:txBody>
                    <a:bodyPr/>
                    <a:lstStyle/>
                    <a:p>
                      <a:pPr algn="r" fontAlgn="ctr"/>
                      <a:r>
                        <a:rPr lang="en-US" altLang="ja-JP" sz="1100" u="none" strike="noStrike">
                          <a:effectLst/>
                        </a:rPr>
                        <a:t>0</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496313642"/>
                  </a:ext>
                </a:extLst>
              </a:tr>
              <a:tr h="171450">
                <a:tc>
                  <a:txBody>
                    <a:bodyPr/>
                    <a:lstStyle/>
                    <a:p>
                      <a:pPr algn="ctr" fontAlgn="ctr"/>
                      <a:r>
                        <a:rPr lang="ja-JP" altLang="en-US" sz="1100" u="none" strike="noStrike">
                          <a:effectLst/>
                        </a:rPr>
                        <a:t>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gridSpan="2">
                  <a:txBody>
                    <a:bodyPr/>
                    <a:lstStyle/>
                    <a:p>
                      <a:pPr algn="ctr" fontAlgn="ctr"/>
                      <a:r>
                        <a:rPr lang="ja-JP" altLang="en-US" sz="1100" u="none" strike="noStrike">
                          <a:effectLst/>
                        </a:rPr>
                        <a:t>合計</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hMerge="1">
                  <a:txBody>
                    <a:bodyPr/>
                    <a:lstStyle/>
                    <a:p>
                      <a:endParaRPr kumimoji="1" lang="ja-JP" altLang="en-US"/>
                    </a:p>
                  </a:txBody>
                  <a:tcPr/>
                </a:tc>
                <a:tc>
                  <a:txBody>
                    <a:bodyPr/>
                    <a:lstStyle/>
                    <a:p>
                      <a:pPr algn="r" fontAlgn="ctr"/>
                      <a:r>
                        <a:rPr lang="en-US" altLang="ja-JP" sz="1100" u="none" strike="noStrike">
                          <a:effectLst/>
                        </a:rPr>
                        <a:t>0</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253805143"/>
                  </a:ext>
                </a:extLst>
              </a:tr>
            </a:tbl>
          </a:graphicData>
        </a:graphic>
      </p:graphicFrame>
      <p:sp>
        <p:nvSpPr>
          <p:cNvPr id="19" name="テキスト ボックス 12"/>
          <p:cNvSpPr txBox="1"/>
          <p:nvPr/>
        </p:nvSpPr>
        <p:spPr>
          <a:xfrm>
            <a:off x="438493" y="4644008"/>
            <a:ext cx="6130578" cy="3203102"/>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dirty="0"/>
              <a:t>備　　考　：</a:t>
            </a:r>
            <a:endParaRPr kumimoji="1" lang="en-US" altLang="ja-JP" sz="1100" dirty="0"/>
          </a:p>
          <a:p>
            <a:endParaRPr kumimoji="1" lang="en-US" altLang="ja-JP" sz="1100" dirty="0"/>
          </a:p>
          <a:p>
            <a:r>
              <a:rPr kumimoji="1" lang="ja-JP" altLang="en-US" sz="1100" dirty="0"/>
              <a:t>　</a:t>
            </a:r>
            <a:r>
              <a:rPr kumimoji="1" lang="ja-JP" altLang="en-US" sz="1050" dirty="0"/>
              <a:t>・本動画は、インターネットやテレビ等を通じた各メディア媒体で配信されます。</a:t>
            </a:r>
            <a:endParaRPr kumimoji="1" lang="en-US" altLang="ja-JP" sz="1050" dirty="0"/>
          </a:p>
          <a:p>
            <a:r>
              <a:rPr kumimoji="1" lang="ja-JP" altLang="en-US" sz="1050" dirty="0"/>
              <a:t>　　　</a:t>
            </a:r>
            <a:endParaRPr kumimoji="1" lang="en-US" altLang="ja-JP" sz="1050" dirty="0"/>
          </a:p>
          <a:p>
            <a:r>
              <a:rPr kumimoji="1" lang="ja-JP" altLang="en-US" sz="1050" dirty="0"/>
              <a:t>　・東京グルメ</a:t>
            </a:r>
            <a:r>
              <a:rPr kumimoji="1" lang="en-US" altLang="ja-JP" sz="1050" dirty="0"/>
              <a:t>TV</a:t>
            </a:r>
            <a:r>
              <a:rPr kumimoji="1" lang="ja-JP" altLang="en-US" sz="1050" dirty="0"/>
              <a:t>　の撮影</a:t>
            </a:r>
            <a:r>
              <a:rPr kumimoji="1" lang="en-US" altLang="ja-JP" sz="1050" dirty="0"/>
              <a:t>,</a:t>
            </a:r>
            <a:r>
              <a:rPr kumimoji="1" lang="ja-JP" altLang="en-US" sz="1050" dirty="0"/>
              <a:t>編集</a:t>
            </a:r>
            <a:r>
              <a:rPr kumimoji="1" lang="en-US" altLang="ja-JP" sz="1050" dirty="0"/>
              <a:t>,</a:t>
            </a:r>
            <a:r>
              <a:rPr kumimoji="1" lang="ja-JP" altLang="en-US" sz="1050" dirty="0"/>
              <a:t>配信業務を行う、東京グルメ</a:t>
            </a:r>
            <a:r>
              <a:rPr kumimoji="1" lang="en-US" altLang="ja-JP" sz="1050" dirty="0"/>
              <a:t>TV</a:t>
            </a:r>
            <a:r>
              <a:rPr kumimoji="1" lang="ja-JP" altLang="en-US" sz="1050" dirty="0"/>
              <a:t>株式会社に対して、本動画の映像</a:t>
            </a:r>
            <a:r>
              <a:rPr kumimoji="1" lang="en-US" altLang="ja-JP" sz="1050" dirty="0"/>
              <a:t>,</a:t>
            </a:r>
          </a:p>
          <a:p>
            <a:r>
              <a:rPr kumimoji="1" lang="ja-JP" altLang="en-US" sz="1050" dirty="0"/>
              <a:t>　</a:t>
            </a:r>
            <a:r>
              <a:rPr kumimoji="1" lang="en-US" altLang="ja-JP" sz="1050" baseline="0" dirty="0"/>
              <a:t>  </a:t>
            </a:r>
            <a:r>
              <a:rPr kumimoji="1" lang="ja-JP" altLang="en-US" sz="1050" dirty="0"/>
              <a:t>音声</a:t>
            </a:r>
            <a:r>
              <a:rPr kumimoji="1" lang="en-US" altLang="ja-JP" sz="1050" dirty="0"/>
              <a:t>,</a:t>
            </a:r>
            <a:r>
              <a:rPr kumimoji="1" lang="ja-JP" altLang="en-US" sz="1050" dirty="0"/>
              <a:t>画像のあらゆる媒体での使用を許可し、動画配信における商用利用権をご了承ください。</a:t>
            </a:r>
            <a:endParaRPr kumimoji="1" lang="en-US" altLang="ja-JP" sz="1050" dirty="0"/>
          </a:p>
          <a:p>
            <a:endParaRPr kumimoji="1" lang="en-US" altLang="ja-JP" sz="1050" dirty="0"/>
          </a:p>
          <a:p>
            <a:r>
              <a:rPr kumimoji="1" lang="ja-JP" altLang="en-US" sz="1050" dirty="0"/>
              <a:t>　・本動画の著作権は、東京グルメ</a:t>
            </a:r>
            <a:r>
              <a:rPr kumimoji="1" lang="en-US" altLang="ja-JP" sz="1050" dirty="0"/>
              <a:t>TV</a:t>
            </a:r>
            <a:r>
              <a:rPr kumimoji="1" lang="ja-JP" altLang="en-US" sz="1050" dirty="0"/>
              <a:t>に帰属いたします。</a:t>
            </a:r>
            <a:endParaRPr kumimoji="1" lang="en-US" altLang="ja-JP" sz="1050" dirty="0"/>
          </a:p>
          <a:p>
            <a:endParaRPr kumimoji="1" lang="en-US" altLang="ja-JP" sz="1050" dirty="0"/>
          </a:p>
          <a:p>
            <a:r>
              <a:rPr kumimoji="1" lang="ja-JP" altLang="en-US" sz="1050" dirty="0"/>
              <a:t>　・本動画、本画像の使用期間、使用地域を制限しません。</a:t>
            </a:r>
            <a:endParaRPr kumimoji="1" lang="en-US" altLang="ja-JP" sz="1050" dirty="0"/>
          </a:p>
          <a:p>
            <a:endParaRPr kumimoji="1" lang="en-US" altLang="ja-JP" sz="1050" dirty="0"/>
          </a:p>
          <a:p>
            <a:r>
              <a:rPr kumimoji="1" lang="ja-JP" altLang="en-US" sz="1050" dirty="0"/>
              <a:t>　・動画の再撮影及び配信後の無許可での編集や削除、非表示はできません。</a:t>
            </a:r>
            <a:endParaRPr kumimoji="1" lang="en-US" altLang="ja-JP" sz="1050" dirty="0"/>
          </a:p>
          <a:p>
            <a:endParaRPr kumimoji="1" lang="en-US" altLang="ja-JP" sz="1050" dirty="0"/>
          </a:p>
          <a:p>
            <a:r>
              <a:rPr kumimoji="1" lang="ja-JP" altLang="en-US" sz="1050" dirty="0"/>
              <a:t>　・動画データのお渡しはできませんので、ご了承ください。</a:t>
            </a:r>
            <a:endParaRPr kumimoji="1" lang="en-US" altLang="ja-JP" sz="1050" dirty="0"/>
          </a:p>
          <a:p>
            <a:endParaRPr kumimoji="1" lang="en-US" altLang="ja-JP" sz="1050" dirty="0"/>
          </a:p>
          <a:p>
            <a:r>
              <a:rPr kumimoji="1" lang="en-US" altLang="ja-JP" sz="1050" dirty="0"/>
              <a:t>   </a:t>
            </a:r>
            <a:r>
              <a:rPr kumimoji="1" lang="ja-JP" altLang="en-US" sz="1050" dirty="0"/>
              <a:t>・動画撮影時の飲食材等の費用については、ご負担いただけますようお願いいたします。</a:t>
            </a:r>
            <a:endParaRPr kumimoji="1" lang="en-US" altLang="ja-JP" sz="1050" dirty="0"/>
          </a:p>
          <a:p>
            <a:endParaRPr kumimoji="1" lang="en-US" altLang="ja-JP" sz="1050" dirty="0"/>
          </a:p>
          <a:p>
            <a:r>
              <a:rPr kumimoji="1" lang="ja-JP" altLang="en-US" sz="1050" dirty="0">
                <a:solidFill>
                  <a:sysClr val="windowText" lastClr="000000"/>
                </a:solidFill>
              </a:rPr>
              <a:t>　・動画内で発信された情報の商品、類似商品、関連商品の内、ご了解頂いたものについては</a:t>
            </a:r>
            <a:endParaRPr kumimoji="1" lang="en-US" altLang="ja-JP" sz="1050" dirty="0">
              <a:solidFill>
                <a:sysClr val="windowText" lastClr="000000"/>
              </a:solidFill>
            </a:endParaRPr>
          </a:p>
          <a:p>
            <a:r>
              <a:rPr kumimoji="1" lang="ja-JP" altLang="en-US" sz="1050" dirty="0">
                <a:solidFill>
                  <a:sysClr val="windowText" lastClr="000000"/>
                </a:solidFill>
              </a:rPr>
              <a:t>　　弊社提携の通販サイトにて販売させていただきます。</a:t>
            </a:r>
            <a:endParaRPr kumimoji="1" lang="en-US" altLang="ja-JP" sz="1050" dirty="0">
              <a:solidFill>
                <a:sysClr val="windowText" lastClr="000000"/>
              </a:solidFill>
            </a:endParaRPr>
          </a:p>
          <a:p>
            <a:endParaRPr kumimoji="1" lang="en-US" altLang="ja-JP" sz="1100" dirty="0"/>
          </a:p>
          <a:p>
            <a:endParaRPr kumimoji="1" lang="ja-JP" altLang="en-US" sz="1100" dirty="0"/>
          </a:p>
        </p:txBody>
      </p:sp>
      <p:grpSp>
        <p:nvGrpSpPr>
          <p:cNvPr id="25" name="グループ化 24"/>
          <p:cNvGrpSpPr/>
          <p:nvPr/>
        </p:nvGrpSpPr>
        <p:grpSpPr>
          <a:xfrm>
            <a:off x="1819997" y="7953428"/>
            <a:ext cx="4659773" cy="1011061"/>
            <a:chOff x="1819997" y="7953428"/>
            <a:chExt cx="4659773" cy="1011061"/>
          </a:xfrm>
        </p:grpSpPr>
        <p:sp>
          <p:nvSpPr>
            <p:cNvPr id="21" name="テキスト ボックス 14"/>
            <p:cNvSpPr txBox="1"/>
            <p:nvPr/>
          </p:nvSpPr>
          <p:spPr>
            <a:xfrm>
              <a:off x="1829965" y="8182386"/>
              <a:ext cx="4326528" cy="73328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dirty="0"/>
                <a:t>〒１５１－００５３</a:t>
              </a:r>
              <a:endParaRPr kumimoji="1" lang="en-US" altLang="ja-JP" sz="800" dirty="0"/>
            </a:p>
            <a:p>
              <a:r>
                <a:rPr kumimoji="1" lang="ja-JP" altLang="en-US" sz="1050" dirty="0"/>
                <a:t>東京都渋谷区代々木</a:t>
              </a:r>
              <a:r>
                <a:rPr kumimoji="1" lang="en-US" altLang="ja-JP" sz="1050" dirty="0"/>
                <a:t>4</a:t>
              </a:r>
              <a:r>
                <a:rPr kumimoji="1" lang="ja-JP" altLang="en-US" sz="1050" dirty="0"/>
                <a:t>丁目</a:t>
              </a:r>
              <a:r>
                <a:rPr kumimoji="1" lang="en-US" altLang="ja-JP" sz="1050" dirty="0"/>
                <a:t>33-10</a:t>
              </a:r>
              <a:r>
                <a:rPr kumimoji="1" lang="ja-JP" altLang="en-US" sz="1050" dirty="0"/>
                <a:t>　トーシンビル　２Ｆ</a:t>
              </a:r>
              <a:endParaRPr kumimoji="1" lang="en-US" altLang="ja-JP" sz="1050" dirty="0"/>
            </a:p>
            <a:p>
              <a:r>
                <a:rPr kumimoji="1" lang="en-US" altLang="ja-JP" sz="1050" dirty="0"/>
                <a:t>TEL</a:t>
              </a:r>
              <a:r>
                <a:rPr kumimoji="1" lang="en-US" altLang="ja-JP" sz="1050" baseline="0" dirty="0"/>
                <a:t>   03-6869-7828     FAX  03-5354-8682</a:t>
              </a:r>
            </a:p>
            <a:p>
              <a:r>
                <a:rPr kumimoji="1" lang="en-US" altLang="ja-JP" sz="1050" baseline="0" dirty="0"/>
                <a:t>                                                           </a:t>
              </a:r>
              <a:r>
                <a:rPr kumimoji="1" lang="ja-JP" altLang="en-US" sz="1050" baseline="0" dirty="0"/>
                <a:t>　　　　担当：　　寺島</a:t>
              </a:r>
              <a:endParaRPr kumimoji="1" lang="en-US" altLang="ja-JP" sz="1050" baseline="0" dirty="0"/>
            </a:p>
          </p:txBody>
        </p:sp>
        <p:grpSp>
          <p:nvGrpSpPr>
            <p:cNvPr id="22" name="グループ化 21"/>
            <p:cNvGrpSpPr/>
            <p:nvPr/>
          </p:nvGrpSpPr>
          <p:grpSpPr>
            <a:xfrm>
              <a:off x="1819997" y="7953428"/>
              <a:ext cx="4659773" cy="1011061"/>
              <a:chOff x="0" y="71825"/>
              <a:chExt cx="4452255" cy="1051549"/>
            </a:xfrm>
          </p:grpSpPr>
          <p:sp>
            <p:nvSpPr>
              <p:cNvPr id="23" name="テキスト ボックス 13"/>
              <p:cNvSpPr txBox="1"/>
              <p:nvPr/>
            </p:nvSpPr>
            <p:spPr>
              <a:xfrm>
                <a:off x="0" y="71825"/>
                <a:ext cx="1790700" cy="2762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t>東京グルメ</a:t>
                </a:r>
                <a:r>
                  <a:rPr kumimoji="1" lang="en-US" altLang="ja-JP" sz="1200" dirty="0"/>
                  <a:t>TV</a:t>
                </a:r>
                <a:r>
                  <a:rPr kumimoji="1" lang="ja-JP" altLang="en-US" sz="1200" dirty="0"/>
                  <a:t>株式会社</a:t>
                </a:r>
                <a:endParaRPr kumimoji="1" lang="en-US" altLang="ja-JP" sz="1200" dirty="0"/>
              </a:p>
              <a:p>
                <a:r>
                  <a:rPr kumimoji="1" lang="ja-JP" altLang="en-US" sz="1200" dirty="0"/>
                  <a:t>　</a:t>
                </a:r>
              </a:p>
            </p:txBody>
          </p:sp>
          <p:pic>
            <p:nvPicPr>
              <p:cNvPr id="24" name="図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4980" y="89524"/>
                <a:ext cx="1057275" cy="1033850"/>
              </a:xfrm>
              <a:prstGeom prst="rect">
                <a:avLst/>
              </a:prstGeom>
            </p:spPr>
          </p:pic>
        </p:grpSp>
      </p:grpSp>
    </p:spTree>
    <p:extLst>
      <p:ext uri="{BB962C8B-B14F-4D97-AF65-F5344CB8AC3E}">
        <p14:creationId xmlns:p14="http://schemas.microsoft.com/office/powerpoint/2010/main" val="1384803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p:cNvSpPr/>
          <p:nvPr/>
        </p:nvSpPr>
        <p:spPr>
          <a:xfrm>
            <a:off x="260648" y="4067944"/>
            <a:ext cx="6480720" cy="1368152"/>
          </a:xfrm>
          <a:prstGeom prst="ellipse">
            <a:avLst/>
          </a:prstGeom>
          <a:solidFill>
            <a:srgbClr val="FFFF9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404664" y="611560"/>
            <a:ext cx="4824536" cy="369332"/>
          </a:xfrm>
          <a:prstGeom prst="rect">
            <a:avLst/>
          </a:prstGeom>
          <a:noFill/>
        </p:spPr>
        <p:txBody>
          <a:bodyPr wrap="square" rtlCol="0">
            <a:spAutoFit/>
          </a:bodyPr>
          <a:lstStyle/>
          <a:p>
            <a:r>
              <a:rPr kumimoji="1" lang="ja-JP" altLang="en-US" dirty="0"/>
              <a:t>◆東京グルメＴＶ とは</a:t>
            </a:r>
          </a:p>
        </p:txBody>
      </p:sp>
      <p:sp>
        <p:nvSpPr>
          <p:cNvPr id="4" name="テキスト ボックス 3"/>
          <p:cNvSpPr txBox="1"/>
          <p:nvPr/>
        </p:nvSpPr>
        <p:spPr>
          <a:xfrm>
            <a:off x="548680" y="1043608"/>
            <a:ext cx="5976664" cy="7848302"/>
          </a:xfrm>
          <a:prstGeom prst="rect">
            <a:avLst/>
          </a:prstGeom>
          <a:noFill/>
        </p:spPr>
        <p:txBody>
          <a:bodyPr wrap="square" rtlCol="0">
            <a:spAutoFit/>
          </a:bodyPr>
          <a:lstStyle/>
          <a:p>
            <a:pPr>
              <a:lnSpc>
                <a:spcPct val="150000"/>
              </a:lnSpc>
            </a:pPr>
            <a:r>
              <a:rPr kumimoji="1" lang="ja-JP" altLang="en-US" sz="1400" dirty="0"/>
              <a:t>日本には、ソムリエ有資格者が約２３</a:t>
            </a:r>
            <a:r>
              <a:rPr kumimoji="1" lang="en-US" altLang="ja-JP" sz="1400" dirty="0"/>
              <a:t>,</a:t>
            </a:r>
            <a:r>
              <a:rPr kumimoji="1" lang="ja-JP" altLang="en-US" sz="1400" dirty="0"/>
              <a:t>０００人、ワイン全体の有資格者は</a:t>
            </a:r>
            <a:endParaRPr kumimoji="1" lang="en-US" altLang="ja-JP" sz="1400" dirty="0"/>
          </a:p>
          <a:p>
            <a:pPr>
              <a:lnSpc>
                <a:spcPct val="150000"/>
              </a:lnSpc>
            </a:pPr>
            <a:r>
              <a:rPr lang="ja-JP" altLang="en-US" sz="1400" dirty="0"/>
              <a:t>５０</a:t>
            </a:r>
            <a:r>
              <a:rPr lang="en-US" altLang="ja-JP" sz="1400" dirty="0"/>
              <a:t>,</a:t>
            </a:r>
            <a:r>
              <a:rPr lang="ja-JP" altLang="en-US" sz="1400" dirty="0"/>
              <a:t>０００人を超えます。</a:t>
            </a:r>
            <a:endParaRPr lang="en-US" altLang="ja-JP" sz="1400" dirty="0"/>
          </a:p>
          <a:p>
            <a:pPr>
              <a:lnSpc>
                <a:spcPct val="150000"/>
              </a:lnSpc>
            </a:pPr>
            <a:r>
              <a:rPr kumimoji="1" lang="ja-JP" altLang="en-US" sz="1400" dirty="0"/>
              <a:t>日本酒関連の有資格者も約４５</a:t>
            </a:r>
            <a:r>
              <a:rPr kumimoji="1" lang="en-US" altLang="ja-JP" sz="1400" dirty="0"/>
              <a:t>,</a:t>
            </a:r>
            <a:r>
              <a:rPr kumimoji="1" lang="ja-JP" altLang="en-US" sz="1400" dirty="0"/>
              <a:t>０００人。</a:t>
            </a:r>
            <a:endParaRPr kumimoji="1" lang="en-US" altLang="ja-JP" sz="1400" dirty="0"/>
          </a:p>
          <a:p>
            <a:pPr>
              <a:lnSpc>
                <a:spcPct val="150000"/>
              </a:lnSpc>
            </a:pPr>
            <a:r>
              <a:rPr lang="ja-JP" altLang="en-US" sz="1400" dirty="0"/>
              <a:t>ワインや日本酒を体系的に勉強した方は、約１０万人も。</a:t>
            </a:r>
            <a:endParaRPr lang="en-US" altLang="ja-JP" sz="1400" dirty="0"/>
          </a:p>
          <a:p>
            <a:pPr>
              <a:lnSpc>
                <a:spcPct val="150000"/>
              </a:lnSpc>
            </a:pPr>
            <a:r>
              <a:rPr kumimoji="1" lang="ja-JP" altLang="en-US" sz="1400" dirty="0"/>
              <a:t>他にも飲食に関わる資格保持者が多くいらっしゃいます。</a:t>
            </a:r>
            <a:endParaRPr kumimoji="1" lang="en-US" altLang="ja-JP" sz="1400" dirty="0"/>
          </a:p>
          <a:p>
            <a:pPr>
              <a:lnSpc>
                <a:spcPct val="150000"/>
              </a:lnSpc>
            </a:pPr>
            <a:r>
              <a:rPr kumimoji="1" lang="ja-JP" altLang="en-US" sz="1400" dirty="0"/>
              <a:t>また、ミシュランの星の数獲得は、日本が世界最多。</a:t>
            </a:r>
            <a:endParaRPr kumimoji="1" lang="en-US" altLang="ja-JP" sz="1400" dirty="0"/>
          </a:p>
          <a:p>
            <a:pPr>
              <a:lnSpc>
                <a:spcPct val="150000"/>
              </a:lnSpc>
            </a:pPr>
            <a:r>
              <a:rPr lang="ja-JP" altLang="en-US" sz="1400" dirty="0"/>
              <a:t>世界一のグルメ大国といっても過言ではないでしょう。</a:t>
            </a:r>
            <a:endParaRPr lang="en-US" altLang="ja-JP" sz="1400" dirty="0"/>
          </a:p>
          <a:p>
            <a:pPr>
              <a:lnSpc>
                <a:spcPct val="150000"/>
              </a:lnSpc>
            </a:pPr>
            <a:r>
              <a:rPr kumimoji="1" lang="ja-JP" altLang="en-US" sz="1400" dirty="0"/>
              <a:t>しかし、これだけ多くの優秀なプロフェッショナル達が、実際にその知識や</a:t>
            </a:r>
            <a:endParaRPr kumimoji="1" lang="en-US" altLang="ja-JP" sz="1400" dirty="0"/>
          </a:p>
          <a:p>
            <a:pPr>
              <a:lnSpc>
                <a:spcPct val="150000"/>
              </a:lnSpc>
            </a:pPr>
            <a:r>
              <a:rPr lang="ja-JP" altLang="en-US" sz="1400" dirty="0"/>
              <a:t>技術をアウトプットする場が、少ないとのではないかと感じています。</a:t>
            </a:r>
            <a:endParaRPr lang="en-US" altLang="ja-JP" sz="1400" dirty="0"/>
          </a:p>
          <a:p>
            <a:pPr>
              <a:lnSpc>
                <a:spcPct val="150000"/>
              </a:lnSpc>
            </a:pPr>
            <a:endParaRPr kumimoji="1" lang="en-US" altLang="ja-JP" sz="1400" dirty="0"/>
          </a:p>
          <a:p>
            <a:pPr>
              <a:lnSpc>
                <a:spcPct val="150000"/>
              </a:lnSpc>
            </a:pPr>
            <a:r>
              <a:rPr lang="ja-JP" altLang="en-US" sz="1400" b="1" dirty="0"/>
              <a:t>　東京グルメＴＶは、世界に誇る日本の飲食ﾌﾟﾛﾌｪｯｼｮﾅﾙ達にスポットを当て、</a:t>
            </a:r>
            <a:endParaRPr lang="en-US" altLang="ja-JP" sz="1400" b="1" dirty="0"/>
          </a:p>
          <a:p>
            <a:pPr>
              <a:lnSpc>
                <a:spcPct val="150000"/>
              </a:lnSpc>
            </a:pPr>
            <a:r>
              <a:rPr kumimoji="1" lang="ja-JP" altLang="en-US" sz="1400" b="1" dirty="0"/>
              <a:t>　　　　活躍の場を増やし、多くの有益情報を発信してもらうことで、</a:t>
            </a:r>
            <a:endParaRPr kumimoji="1" lang="en-US" altLang="ja-JP" sz="1400" b="1" dirty="0"/>
          </a:p>
          <a:p>
            <a:pPr>
              <a:lnSpc>
                <a:spcPct val="150000"/>
              </a:lnSpc>
            </a:pPr>
            <a:r>
              <a:rPr lang="ja-JP" altLang="en-US" sz="1400" b="1" dirty="0"/>
              <a:t>　　　　日本の食文化の発展に寄与していくことを目的としています。</a:t>
            </a:r>
            <a:endParaRPr lang="en-US" altLang="ja-JP" sz="1400" b="1" dirty="0"/>
          </a:p>
          <a:p>
            <a:pPr>
              <a:lnSpc>
                <a:spcPct val="150000"/>
              </a:lnSpc>
            </a:pPr>
            <a:endParaRPr kumimoji="1" lang="en-US" altLang="ja-JP" sz="1400" b="1" dirty="0"/>
          </a:p>
          <a:p>
            <a:pPr>
              <a:lnSpc>
                <a:spcPct val="150000"/>
              </a:lnSpc>
            </a:pPr>
            <a:r>
              <a:rPr kumimoji="1" lang="ja-JP" altLang="en-US" sz="1400" dirty="0"/>
              <a:t>従来のグルメ情報サイトの多くは、店舗検索サイトでした。</a:t>
            </a:r>
            <a:endParaRPr kumimoji="1" lang="en-US" altLang="ja-JP" sz="1400" dirty="0"/>
          </a:p>
          <a:p>
            <a:pPr>
              <a:lnSpc>
                <a:spcPct val="150000"/>
              </a:lnSpc>
            </a:pPr>
            <a:r>
              <a:rPr lang="ja-JP" altLang="en-US" sz="1400" dirty="0"/>
              <a:t>山村、農村、離島にお住まいの方々は、あまり活用ができません。</a:t>
            </a:r>
            <a:endParaRPr lang="en-US" altLang="ja-JP" sz="1400" dirty="0"/>
          </a:p>
          <a:p>
            <a:pPr>
              <a:lnSpc>
                <a:spcPct val="150000"/>
              </a:lnSpc>
            </a:pPr>
            <a:r>
              <a:rPr kumimoji="1" lang="ja-JP" altLang="en-US" sz="1400" dirty="0"/>
              <a:t>東京グルメＴＶは、番組内でプロが発信した情報（お酒やワイン、食品）を</a:t>
            </a:r>
            <a:endParaRPr kumimoji="1" lang="en-US" altLang="ja-JP" sz="1400" dirty="0"/>
          </a:p>
          <a:p>
            <a:pPr>
              <a:lnSpc>
                <a:spcPct val="150000"/>
              </a:lnSpc>
            </a:pPr>
            <a:r>
              <a:rPr lang="ja-JP" altLang="en-US" sz="1400" dirty="0"/>
              <a:t>ネットショップから購入できるようにご紹介します。</a:t>
            </a:r>
            <a:endParaRPr kumimoji="1" lang="en-US" altLang="ja-JP" sz="1400" dirty="0"/>
          </a:p>
          <a:p>
            <a:pPr>
              <a:lnSpc>
                <a:spcPct val="150000"/>
              </a:lnSpc>
            </a:pPr>
            <a:r>
              <a:rPr lang="ja-JP" altLang="en-US" sz="1400" dirty="0"/>
              <a:t>実際に購入することで、お酒やワインの美味しさやお料理とのマリアージュをご家庭で楽しんでいただけます。</a:t>
            </a:r>
            <a:endParaRPr lang="en-US" altLang="ja-JP" sz="1400" dirty="0"/>
          </a:p>
          <a:p>
            <a:pPr>
              <a:lnSpc>
                <a:spcPct val="150000"/>
              </a:lnSpc>
            </a:pPr>
            <a:r>
              <a:rPr lang="ja-JP" altLang="en-US" sz="1400" dirty="0"/>
              <a:t>これこそが食文化の発展につながると考えます。</a:t>
            </a:r>
            <a:endParaRPr lang="en-US" altLang="ja-JP" sz="1400" dirty="0"/>
          </a:p>
          <a:p>
            <a:pPr>
              <a:lnSpc>
                <a:spcPct val="150000"/>
              </a:lnSpc>
            </a:pPr>
            <a:r>
              <a:rPr kumimoji="1" lang="ja-JP" altLang="en-US" sz="1400" dirty="0"/>
              <a:t>ネットショップ？ ではありません。食卓を豊かにする情報を主体に番組を</a:t>
            </a:r>
            <a:endParaRPr kumimoji="1" lang="en-US" altLang="ja-JP" sz="1400" dirty="0"/>
          </a:p>
          <a:p>
            <a:pPr>
              <a:lnSpc>
                <a:spcPct val="150000"/>
              </a:lnSpc>
            </a:pPr>
            <a:r>
              <a:rPr kumimoji="1" lang="ja-JP" altLang="en-US" sz="1400" dirty="0"/>
              <a:t>作っています。美味しさや楽しさを体験して欲しいから、実購入できる情報まで</a:t>
            </a:r>
            <a:endParaRPr kumimoji="1" lang="en-US" altLang="ja-JP" sz="1400" dirty="0"/>
          </a:p>
          <a:p>
            <a:pPr>
              <a:lnSpc>
                <a:spcPct val="150000"/>
              </a:lnSpc>
            </a:pPr>
            <a:r>
              <a:rPr lang="ja-JP" altLang="en-US" sz="1400" dirty="0"/>
              <a:t>お伝えしています。我々は、物品販売業ではなく、情報発信サービス業です。</a:t>
            </a:r>
            <a:endParaRPr kumimoji="1" lang="ja-JP" alt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476672" y="273006"/>
            <a:ext cx="3744416" cy="338554"/>
          </a:xfrm>
          <a:prstGeom prst="rect">
            <a:avLst/>
          </a:prstGeom>
          <a:noFill/>
        </p:spPr>
        <p:txBody>
          <a:bodyPr wrap="square" rtlCol="0">
            <a:spAutoFit/>
          </a:bodyPr>
          <a:lstStyle/>
          <a:p>
            <a:r>
              <a:rPr kumimoji="1" lang="ja-JP" altLang="en-US" sz="1600"/>
              <a:t>◆撮影</a:t>
            </a:r>
            <a:r>
              <a:rPr kumimoji="1" lang="ja-JP" altLang="en-US" sz="1600" dirty="0"/>
              <a:t>風景</a:t>
            </a:r>
          </a:p>
        </p:txBody>
      </p:sp>
      <p:grpSp>
        <p:nvGrpSpPr>
          <p:cNvPr id="17" name="グループ化 16"/>
          <p:cNvGrpSpPr/>
          <p:nvPr/>
        </p:nvGrpSpPr>
        <p:grpSpPr>
          <a:xfrm>
            <a:off x="548680" y="683568"/>
            <a:ext cx="5986717" cy="3312368"/>
            <a:chOff x="610635" y="5508104"/>
            <a:chExt cx="5986717" cy="3312368"/>
          </a:xfrm>
        </p:grpSpPr>
        <p:pic>
          <p:nvPicPr>
            <p:cNvPr id="4" name="Picture 2"/>
            <p:cNvPicPr>
              <a:picLocks noChangeAspect="1" noChangeArrowheads="1"/>
            </p:cNvPicPr>
            <p:nvPr/>
          </p:nvPicPr>
          <p:blipFill>
            <a:blip r:embed="rId2" cstate="print"/>
            <a:srcRect/>
            <a:stretch>
              <a:fillRect/>
            </a:stretch>
          </p:blipFill>
          <p:spPr bwMode="auto">
            <a:xfrm>
              <a:off x="2575526" y="5527071"/>
              <a:ext cx="2027097" cy="1012168"/>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610635" y="5508104"/>
              <a:ext cx="1819973" cy="1036811"/>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4721543" y="5508104"/>
              <a:ext cx="1825281" cy="1039835"/>
            </a:xfrm>
            <a:prstGeom prst="rect">
              <a:avLst/>
            </a:prstGeom>
            <a:noFill/>
            <a:ln w="9525">
              <a:noFill/>
              <a:miter lim="800000"/>
              <a:headEnd/>
              <a:tailEnd/>
            </a:ln>
          </p:spPr>
        </p:pic>
        <p:pic>
          <p:nvPicPr>
            <p:cNvPr id="8" name="Picture 5"/>
            <p:cNvPicPr>
              <a:picLocks noChangeAspect="1" noChangeArrowheads="1"/>
            </p:cNvPicPr>
            <p:nvPr/>
          </p:nvPicPr>
          <p:blipFill>
            <a:blip r:embed="rId5" cstate="print"/>
            <a:srcRect/>
            <a:stretch>
              <a:fillRect/>
            </a:stretch>
          </p:blipFill>
          <p:spPr bwMode="auto">
            <a:xfrm>
              <a:off x="2586398" y="6588224"/>
              <a:ext cx="2007389" cy="1152128"/>
            </a:xfrm>
            <a:prstGeom prst="rect">
              <a:avLst/>
            </a:prstGeom>
            <a:noFill/>
            <a:ln w="9525">
              <a:noFill/>
              <a:miter lim="800000"/>
              <a:headEnd/>
              <a:tailEnd/>
            </a:ln>
          </p:spPr>
        </p:pic>
        <p:pic>
          <p:nvPicPr>
            <p:cNvPr id="9" name="Picture 6"/>
            <p:cNvPicPr>
              <a:picLocks noChangeAspect="1" noChangeArrowheads="1"/>
            </p:cNvPicPr>
            <p:nvPr/>
          </p:nvPicPr>
          <p:blipFill>
            <a:blip r:embed="rId6" cstate="print"/>
            <a:srcRect/>
            <a:stretch>
              <a:fillRect/>
            </a:stretch>
          </p:blipFill>
          <p:spPr bwMode="auto">
            <a:xfrm>
              <a:off x="610635" y="6603588"/>
              <a:ext cx="1830773" cy="1118830"/>
            </a:xfrm>
            <a:prstGeom prst="rect">
              <a:avLst/>
            </a:prstGeom>
            <a:noFill/>
            <a:ln w="9525">
              <a:noFill/>
              <a:miter lim="800000"/>
              <a:headEnd/>
              <a:tailEnd/>
            </a:ln>
          </p:spPr>
        </p:pic>
        <p:pic>
          <p:nvPicPr>
            <p:cNvPr id="10" name="Picture 7"/>
            <p:cNvPicPr>
              <a:picLocks noChangeAspect="1" noChangeArrowheads="1"/>
            </p:cNvPicPr>
            <p:nvPr/>
          </p:nvPicPr>
          <p:blipFill>
            <a:blip r:embed="rId7" cstate="print"/>
            <a:srcRect/>
            <a:stretch>
              <a:fillRect/>
            </a:stretch>
          </p:blipFill>
          <p:spPr bwMode="auto">
            <a:xfrm>
              <a:off x="4714271" y="6588224"/>
              <a:ext cx="1883081" cy="1152128"/>
            </a:xfrm>
            <a:prstGeom prst="rect">
              <a:avLst/>
            </a:prstGeom>
            <a:noFill/>
            <a:ln w="9525">
              <a:noFill/>
              <a:miter lim="800000"/>
              <a:headEnd/>
              <a:tailEnd/>
            </a:ln>
          </p:spPr>
        </p:pic>
        <p:pic>
          <p:nvPicPr>
            <p:cNvPr id="11" name="Picture 10"/>
            <p:cNvPicPr>
              <a:picLocks noChangeAspect="1" noChangeArrowheads="1"/>
            </p:cNvPicPr>
            <p:nvPr/>
          </p:nvPicPr>
          <p:blipFill>
            <a:blip r:embed="rId8" cstate="print"/>
            <a:srcRect/>
            <a:stretch>
              <a:fillRect/>
            </a:stretch>
          </p:blipFill>
          <p:spPr bwMode="auto">
            <a:xfrm>
              <a:off x="2586399" y="7780637"/>
              <a:ext cx="2016224" cy="1039835"/>
            </a:xfrm>
            <a:prstGeom prst="rect">
              <a:avLst/>
            </a:prstGeom>
            <a:noFill/>
            <a:ln w="9525">
              <a:noFill/>
              <a:miter lim="800000"/>
              <a:headEnd/>
              <a:tailEnd/>
            </a:ln>
          </p:spPr>
        </p:pic>
        <p:pic>
          <p:nvPicPr>
            <p:cNvPr id="12" name="Picture 11"/>
            <p:cNvPicPr>
              <a:picLocks noChangeAspect="1" noChangeArrowheads="1"/>
            </p:cNvPicPr>
            <p:nvPr/>
          </p:nvPicPr>
          <p:blipFill>
            <a:blip r:embed="rId9" cstate="print"/>
            <a:srcRect/>
            <a:stretch>
              <a:fillRect/>
            </a:stretch>
          </p:blipFill>
          <p:spPr bwMode="auto">
            <a:xfrm>
              <a:off x="610635" y="7780637"/>
              <a:ext cx="1872208" cy="1039835"/>
            </a:xfrm>
            <a:prstGeom prst="rect">
              <a:avLst/>
            </a:prstGeom>
            <a:noFill/>
            <a:ln w="9525">
              <a:noFill/>
              <a:miter lim="800000"/>
              <a:headEnd/>
              <a:tailEnd/>
            </a:ln>
          </p:spPr>
        </p:pic>
        <p:pic>
          <p:nvPicPr>
            <p:cNvPr id="13" name="Picture 9"/>
            <p:cNvPicPr>
              <a:picLocks noChangeAspect="1" noChangeArrowheads="1"/>
            </p:cNvPicPr>
            <p:nvPr/>
          </p:nvPicPr>
          <p:blipFill>
            <a:blip r:embed="rId10" cstate="print"/>
            <a:srcRect/>
            <a:stretch>
              <a:fillRect/>
            </a:stretch>
          </p:blipFill>
          <p:spPr bwMode="auto">
            <a:xfrm>
              <a:off x="4737727" y="7794876"/>
              <a:ext cx="1847932" cy="1025596"/>
            </a:xfrm>
            <a:prstGeom prst="rect">
              <a:avLst/>
            </a:prstGeom>
            <a:noFill/>
            <a:ln w="9525">
              <a:noFill/>
              <a:miter lim="800000"/>
              <a:headEnd/>
              <a:tailEnd/>
            </a:ln>
          </p:spPr>
        </p:pic>
      </p:grpSp>
      <p:sp>
        <p:nvSpPr>
          <p:cNvPr id="15" name="テキスト ボックス 14"/>
          <p:cNvSpPr txBox="1"/>
          <p:nvPr/>
        </p:nvSpPr>
        <p:spPr>
          <a:xfrm>
            <a:off x="476672" y="4283968"/>
            <a:ext cx="4824536" cy="338554"/>
          </a:xfrm>
          <a:prstGeom prst="rect">
            <a:avLst/>
          </a:prstGeom>
          <a:noFill/>
        </p:spPr>
        <p:txBody>
          <a:bodyPr wrap="square" rtlCol="0">
            <a:spAutoFit/>
          </a:bodyPr>
          <a:lstStyle/>
          <a:p>
            <a:r>
              <a:rPr kumimoji="1" lang="ja-JP" altLang="en-US" sz="1600" dirty="0"/>
              <a:t>◆東京グルメＴＶ　ポータルサイト　イメージ</a:t>
            </a:r>
          </a:p>
        </p:txBody>
      </p:sp>
      <p:grpSp>
        <p:nvGrpSpPr>
          <p:cNvPr id="16" name="グループ化 15"/>
          <p:cNvGrpSpPr/>
          <p:nvPr/>
        </p:nvGrpSpPr>
        <p:grpSpPr>
          <a:xfrm>
            <a:off x="620688" y="4572000"/>
            <a:ext cx="5544616" cy="4320480"/>
            <a:chOff x="332656" y="1331640"/>
            <a:chExt cx="6264696" cy="5328592"/>
          </a:xfrm>
        </p:grpSpPr>
        <p:pic>
          <p:nvPicPr>
            <p:cNvPr id="18" name="Picture 3"/>
            <p:cNvPicPr>
              <a:picLocks noChangeAspect="1" noChangeArrowheads="1"/>
            </p:cNvPicPr>
            <p:nvPr/>
          </p:nvPicPr>
          <p:blipFill>
            <a:blip r:embed="rId11" cstate="print"/>
            <a:srcRect/>
            <a:stretch>
              <a:fillRect/>
            </a:stretch>
          </p:blipFill>
          <p:spPr bwMode="auto">
            <a:xfrm>
              <a:off x="4552652" y="1602457"/>
              <a:ext cx="2044700" cy="4852988"/>
            </a:xfrm>
            <a:prstGeom prst="rect">
              <a:avLst/>
            </a:prstGeom>
            <a:noFill/>
            <a:ln w="9525">
              <a:noFill/>
              <a:miter lim="800000"/>
              <a:headEnd/>
              <a:tailEnd/>
            </a:ln>
          </p:spPr>
        </p:pic>
        <p:grpSp>
          <p:nvGrpSpPr>
            <p:cNvPr id="19" name="グループ化 7"/>
            <p:cNvGrpSpPr/>
            <p:nvPr/>
          </p:nvGrpSpPr>
          <p:grpSpPr>
            <a:xfrm>
              <a:off x="332656" y="1331640"/>
              <a:ext cx="5976664" cy="5328592"/>
              <a:chOff x="332656" y="1331640"/>
              <a:chExt cx="5976664" cy="5328592"/>
            </a:xfrm>
          </p:grpSpPr>
          <p:pic>
            <p:nvPicPr>
              <p:cNvPr id="20" name="Picture 3"/>
              <p:cNvPicPr>
                <a:picLocks noChangeAspect="1" noChangeArrowheads="1"/>
              </p:cNvPicPr>
              <p:nvPr/>
            </p:nvPicPr>
            <p:blipFill>
              <a:blip r:embed="rId12" cstate="print"/>
              <a:srcRect/>
              <a:stretch>
                <a:fillRect/>
              </a:stretch>
            </p:blipFill>
            <p:spPr bwMode="auto">
              <a:xfrm>
                <a:off x="332656" y="1602457"/>
                <a:ext cx="4019550" cy="5057775"/>
              </a:xfrm>
              <a:prstGeom prst="rect">
                <a:avLst/>
              </a:prstGeom>
              <a:noFill/>
              <a:ln w="9525">
                <a:noFill/>
                <a:miter lim="800000"/>
                <a:headEnd/>
                <a:tailEnd/>
              </a:ln>
            </p:spPr>
          </p:pic>
          <p:sp>
            <p:nvSpPr>
              <p:cNvPr id="21" name="テキスト ボックス 20"/>
              <p:cNvSpPr txBox="1"/>
              <p:nvPr/>
            </p:nvSpPr>
            <p:spPr>
              <a:xfrm>
                <a:off x="1556792" y="1331640"/>
                <a:ext cx="1440160" cy="276999"/>
              </a:xfrm>
              <a:prstGeom prst="rect">
                <a:avLst/>
              </a:prstGeom>
              <a:noFill/>
            </p:spPr>
            <p:txBody>
              <a:bodyPr wrap="square" rtlCol="0">
                <a:spAutoFit/>
              </a:bodyPr>
              <a:lstStyle/>
              <a:p>
                <a:pPr algn="ctr"/>
                <a:r>
                  <a:rPr kumimoji="1" lang="ja-JP" altLang="en-US" sz="1200" dirty="0"/>
                  <a:t>ＰＣサイト</a:t>
                </a:r>
              </a:p>
            </p:txBody>
          </p:sp>
          <p:sp>
            <p:nvSpPr>
              <p:cNvPr id="22" name="テキスト ボックス 21"/>
              <p:cNvSpPr txBox="1"/>
              <p:nvPr/>
            </p:nvSpPr>
            <p:spPr>
              <a:xfrm>
                <a:off x="4869160" y="1331640"/>
                <a:ext cx="1440160" cy="276999"/>
              </a:xfrm>
              <a:prstGeom prst="rect">
                <a:avLst/>
              </a:prstGeom>
              <a:noFill/>
            </p:spPr>
            <p:txBody>
              <a:bodyPr wrap="square" rtlCol="0">
                <a:spAutoFit/>
              </a:bodyPr>
              <a:lstStyle/>
              <a:p>
                <a:pPr algn="ctr"/>
                <a:r>
                  <a:rPr lang="ja-JP" altLang="en-US" sz="1200" dirty="0"/>
                  <a:t>スマホ</a:t>
                </a:r>
                <a:r>
                  <a:rPr kumimoji="1" lang="ja-JP" altLang="en-US" sz="1200" dirty="0"/>
                  <a:t>サイト</a:t>
                </a: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60648" y="395536"/>
            <a:ext cx="5829300" cy="432048"/>
          </a:xfrm>
        </p:spPr>
        <p:txBody>
          <a:bodyPr>
            <a:normAutofit/>
          </a:bodyPr>
          <a:lstStyle/>
          <a:p>
            <a:pPr algn="l"/>
            <a:r>
              <a:rPr lang="ja-JP" altLang="en-US" sz="1600" b="1" dirty="0">
                <a:latin typeface="HG丸ｺﾞｼｯｸM-PRO" pitchFamily="50" charset="-128"/>
                <a:ea typeface="HG丸ｺﾞｼｯｸM-PRO" pitchFamily="50" charset="-128"/>
              </a:rPr>
              <a:t>ご出演者さまへ</a:t>
            </a:r>
            <a:endParaRPr kumimoji="1" lang="ja-JP" altLang="en-US" sz="1600" b="1" dirty="0">
              <a:latin typeface="HG丸ｺﾞｼｯｸM-PRO" pitchFamily="50" charset="-128"/>
              <a:ea typeface="HG丸ｺﾞｼｯｸM-PRO" pitchFamily="50" charset="-128"/>
            </a:endParaRPr>
          </a:p>
        </p:txBody>
      </p:sp>
      <p:grpSp>
        <p:nvGrpSpPr>
          <p:cNvPr id="3" name="グループ化 16"/>
          <p:cNvGrpSpPr/>
          <p:nvPr/>
        </p:nvGrpSpPr>
        <p:grpSpPr>
          <a:xfrm>
            <a:off x="260648" y="970290"/>
            <a:ext cx="6336704" cy="2809622"/>
            <a:chOff x="260648" y="827584"/>
            <a:chExt cx="6336704" cy="2809622"/>
          </a:xfrm>
        </p:grpSpPr>
        <p:sp>
          <p:nvSpPr>
            <p:cNvPr id="8" name="タイトル 1"/>
            <p:cNvSpPr txBox="1">
              <a:spLocks/>
            </p:cNvSpPr>
            <p:nvPr/>
          </p:nvSpPr>
          <p:spPr>
            <a:xfrm>
              <a:off x="260648" y="827584"/>
              <a:ext cx="5829300" cy="43204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j-cs"/>
                </a:rPr>
                <a:t>■撮影でお願いしたいこと</a:t>
              </a:r>
            </a:p>
          </p:txBody>
        </p:sp>
        <p:sp>
          <p:nvSpPr>
            <p:cNvPr id="9" name="テキスト ボックス 8"/>
            <p:cNvSpPr txBox="1"/>
            <p:nvPr/>
          </p:nvSpPr>
          <p:spPr>
            <a:xfrm>
              <a:off x="404664" y="1259632"/>
              <a:ext cx="6192688" cy="2377574"/>
            </a:xfrm>
            <a:prstGeom prst="rect">
              <a:avLst/>
            </a:prstGeom>
            <a:noFill/>
          </p:spPr>
          <p:txBody>
            <a:bodyPr wrap="square" rtlCol="0">
              <a:spAutoFit/>
            </a:bodyPr>
            <a:lstStyle/>
            <a:p>
              <a:pPr>
                <a:lnSpc>
                  <a:spcPct val="150000"/>
                </a:lnSpc>
              </a:pPr>
              <a:r>
                <a:rPr lang="ja-JP" altLang="en-US" sz="1100" dirty="0">
                  <a:latin typeface="HG丸ｺﾞｼｯｸM-PRO" pitchFamily="50" charset="-128"/>
                  <a:ea typeface="HG丸ｺﾞｼｯｸM-PRO" pitchFamily="50" charset="-128"/>
                </a:rPr>
                <a:t>番組</a:t>
              </a:r>
              <a:r>
                <a:rPr lang="en-US" altLang="ja-JP" sz="1100" dirty="0">
                  <a:latin typeface="HG丸ｺﾞｼｯｸM-PRO" pitchFamily="50" charset="-128"/>
                  <a:ea typeface="HG丸ｺﾞｼｯｸM-PRO" pitchFamily="50" charset="-128"/>
                </a:rPr>
                <a:t>MC</a:t>
              </a:r>
              <a:r>
                <a:rPr lang="ja-JP" altLang="en-US" sz="1100" dirty="0">
                  <a:latin typeface="HG丸ｺﾞｼｯｸM-PRO" pitchFamily="50" charset="-128"/>
                  <a:ea typeface="HG丸ｺﾞｼｯｸM-PRO" pitchFamily="50" charset="-128"/>
                </a:rPr>
                <a:t>が、お客としてお店に伺います。普段通りの接客をしてください。</a:t>
              </a:r>
              <a:endParaRPr lang="en-US" altLang="ja-JP" sz="1100" dirty="0">
                <a:latin typeface="HG丸ｺﾞｼｯｸM-PRO" pitchFamily="50" charset="-128"/>
                <a:ea typeface="HG丸ｺﾞｼｯｸM-PRO" pitchFamily="50" charset="-128"/>
              </a:endParaRPr>
            </a:p>
            <a:p>
              <a:pPr>
                <a:lnSpc>
                  <a:spcPct val="150000"/>
                </a:lnSpc>
              </a:pPr>
              <a:r>
                <a:rPr lang="ja-JP" altLang="en-US" sz="1100" dirty="0">
                  <a:latin typeface="HG丸ｺﾞｼｯｸM-PRO" pitchFamily="50" charset="-128"/>
                  <a:ea typeface="HG丸ｺﾞｼｯｸM-PRO" pitchFamily="50" charset="-128"/>
                </a:rPr>
                <a:t>いつもお客様と会話をするようにお話していただき、その中でいろいろなお勧めや</a:t>
              </a:r>
              <a:endParaRPr lang="en-US" altLang="ja-JP" sz="1100" dirty="0">
                <a:latin typeface="HG丸ｺﾞｼｯｸM-PRO" pitchFamily="50" charset="-128"/>
                <a:ea typeface="HG丸ｺﾞｼｯｸM-PRO" pitchFamily="50" charset="-128"/>
              </a:endParaRPr>
            </a:p>
            <a:p>
              <a:pPr>
                <a:lnSpc>
                  <a:spcPct val="150000"/>
                </a:lnSpc>
              </a:pPr>
              <a:r>
                <a:rPr lang="ja-JP" altLang="en-US" sz="1100" dirty="0">
                  <a:latin typeface="HG丸ｺﾞｼｯｸM-PRO" pitchFamily="50" charset="-128"/>
                  <a:ea typeface="HG丸ｺﾞｼｯｸM-PRO" pitchFamily="50" charset="-128"/>
                </a:rPr>
                <a:t>ご説明をしてください。</a:t>
              </a:r>
              <a:endParaRPr lang="en-US" altLang="ja-JP" sz="1100" dirty="0">
                <a:latin typeface="HG丸ｺﾞｼｯｸM-PRO" pitchFamily="50" charset="-128"/>
                <a:ea typeface="HG丸ｺﾞｼｯｸM-PRO" pitchFamily="50" charset="-128"/>
              </a:endParaRPr>
            </a:p>
            <a:p>
              <a:pPr>
                <a:lnSpc>
                  <a:spcPct val="150000"/>
                </a:lnSpc>
              </a:pPr>
              <a:endParaRPr lang="en-US" altLang="ja-JP" sz="1100" dirty="0">
                <a:latin typeface="HG丸ｺﾞｼｯｸM-PRO" pitchFamily="50" charset="-128"/>
                <a:ea typeface="HG丸ｺﾞｼｯｸM-PRO" pitchFamily="50" charset="-128"/>
              </a:endParaRPr>
            </a:p>
            <a:p>
              <a:pPr>
                <a:lnSpc>
                  <a:spcPct val="150000"/>
                </a:lnSpc>
              </a:pPr>
              <a:r>
                <a:rPr lang="ja-JP" altLang="en-US" sz="1100" dirty="0">
                  <a:latin typeface="HG丸ｺﾞｼｯｸM-PRO" pitchFamily="50" charset="-128"/>
                  <a:ea typeface="HG丸ｺﾞｼｯｸM-PRO" pitchFamily="50" charset="-128"/>
                </a:rPr>
                <a:t>ポイントとしては、「へーっ！」「なるほど！」「そうなんだー！」と言ってもらえるお話。</a:t>
              </a:r>
              <a:endParaRPr lang="en-US" altLang="ja-JP" sz="1100" dirty="0">
                <a:latin typeface="HG丸ｺﾞｼｯｸM-PRO" pitchFamily="50" charset="-128"/>
                <a:ea typeface="HG丸ｺﾞｼｯｸM-PRO" pitchFamily="50" charset="-128"/>
              </a:endParaRPr>
            </a:p>
            <a:p>
              <a:pPr>
                <a:lnSpc>
                  <a:spcPct val="150000"/>
                </a:lnSpc>
              </a:pPr>
              <a:r>
                <a:rPr lang="ja-JP" altLang="en-US" sz="1100" dirty="0">
                  <a:latin typeface="HG丸ｺﾞｼｯｸM-PRO" pitchFamily="50" charset="-128"/>
                  <a:ea typeface="HG丸ｺﾞｼｯｸM-PRO" pitchFamily="50" charset="-128"/>
                </a:rPr>
                <a:t>これまでのご経験で、お客様がこのようにおっしゃったご記憶はありませんか？</a:t>
              </a:r>
              <a:endParaRPr lang="en-US" altLang="ja-JP" sz="1100" dirty="0">
                <a:latin typeface="HG丸ｺﾞｼｯｸM-PRO" pitchFamily="50" charset="-128"/>
                <a:ea typeface="HG丸ｺﾞｼｯｸM-PRO" pitchFamily="50" charset="-128"/>
              </a:endParaRPr>
            </a:p>
            <a:p>
              <a:pPr>
                <a:lnSpc>
                  <a:spcPct val="150000"/>
                </a:lnSpc>
              </a:pPr>
              <a:r>
                <a:rPr lang="ja-JP" altLang="en-US" sz="1100" dirty="0">
                  <a:latin typeface="HG丸ｺﾞｼｯｸM-PRO" pitchFamily="50" charset="-128"/>
                  <a:ea typeface="HG丸ｺﾞｼｯｸM-PRO" pitchFamily="50" charset="-128"/>
                </a:rPr>
                <a:t>プロの中では当たり前と思っていたことが、一般の方々には驚くことも多いのです。</a:t>
              </a:r>
              <a:endParaRPr lang="en-US" altLang="ja-JP" sz="1100" dirty="0">
                <a:latin typeface="HG丸ｺﾞｼｯｸM-PRO" pitchFamily="50" charset="-128"/>
                <a:ea typeface="HG丸ｺﾞｼｯｸM-PRO" pitchFamily="50" charset="-128"/>
              </a:endParaRPr>
            </a:p>
            <a:p>
              <a:pPr>
                <a:lnSpc>
                  <a:spcPct val="150000"/>
                </a:lnSpc>
              </a:pPr>
              <a:endParaRPr lang="en-US" altLang="ja-JP" sz="1100" dirty="0">
                <a:latin typeface="HG丸ｺﾞｼｯｸM-PRO" pitchFamily="50" charset="-128"/>
                <a:ea typeface="HG丸ｺﾞｼｯｸM-PRO" pitchFamily="50" charset="-128"/>
              </a:endParaRPr>
            </a:p>
            <a:p>
              <a:pPr>
                <a:lnSpc>
                  <a:spcPct val="150000"/>
                </a:lnSpc>
              </a:pPr>
              <a:r>
                <a:rPr lang="ja-JP" altLang="en-US" sz="1100" dirty="0">
                  <a:latin typeface="HG丸ｺﾞｼｯｸM-PRO" pitchFamily="50" charset="-128"/>
                  <a:ea typeface="HG丸ｺﾞｼｯｸM-PRO" pitchFamily="50" charset="-128"/>
                </a:rPr>
                <a:t>ぜひ、お客様の「へーっ」　「なるほど！」　「そうなんだー」を思い出してみてください。</a:t>
              </a:r>
              <a:endParaRPr lang="en-US" altLang="ja-JP" sz="1100" dirty="0">
                <a:latin typeface="HG丸ｺﾞｼｯｸM-PRO" pitchFamily="50" charset="-128"/>
                <a:ea typeface="HG丸ｺﾞｼｯｸM-PRO" pitchFamily="50" charset="-128"/>
              </a:endParaRPr>
            </a:p>
          </p:txBody>
        </p:sp>
      </p:grpSp>
      <p:grpSp>
        <p:nvGrpSpPr>
          <p:cNvPr id="4" name="グループ化 9"/>
          <p:cNvGrpSpPr/>
          <p:nvPr/>
        </p:nvGrpSpPr>
        <p:grpSpPr>
          <a:xfrm>
            <a:off x="260648" y="4067944"/>
            <a:ext cx="5976664" cy="4587033"/>
            <a:chOff x="476672" y="323528"/>
            <a:chExt cx="5976664" cy="4587033"/>
          </a:xfrm>
        </p:grpSpPr>
        <p:sp>
          <p:nvSpPr>
            <p:cNvPr id="11" name="タイトル 1"/>
            <p:cNvSpPr txBox="1">
              <a:spLocks/>
            </p:cNvSpPr>
            <p:nvPr/>
          </p:nvSpPr>
          <p:spPr>
            <a:xfrm>
              <a:off x="476672" y="323528"/>
              <a:ext cx="5829300" cy="43204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j-cs"/>
                </a:rPr>
                <a:t>■</a:t>
              </a:r>
              <a:r>
                <a:rPr lang="ja-JP" altLang="en-US" sz="1400" b="1" dirty="0">
                  <a:latin typeface="HG丸ｺﾞｼｯｸM-PRO" pitchFamily="50" charset="-128"/>
                  <a:ea typeface="HG丸ｺﾞｼｯｸM-PRO" pitchFamily="50" charset="-128"/>
                  <a:cs typeface="+mj-cs"/>
                </a:rPr>
                <a:t>撮影について</a:t>
              </a:r>
              <a:endParaRPr kumimoji="1" lang="ja-JP" altLang="en-US" sz="14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j-cs"/>
              </a:endParaRPr>
            </a:p>
          </p:txBody>
        </p:sp>
        <p:sp>
          <p:nvSpPr>
            <p:cNvPr id="12" name="テキスト ボックス 11"/>
            <p:cNvSpPr txBox="1"/>
            <p:nvPr/>
          </p:nvSpPr>
          <p:spPr>
            <a:xfrm>
              <a:off x="620688" y="755577"/>
              <a:ext cx="5832648" cy="4154984"/>
            </a:xfrm>
            <a:prstGeom prst="rect">
              <a:avLst/>
            </a:prstGeom>
            <a:noFill/>
          </p:spPr>
          <p:txBody>
            <a:bodyPr wrap="square" rtlCol="0">
              <a:spAutoFit/>
            </a:bodyPr>
            <a:lstStyle/>
            <a:p>
              <a:pPr>
                <a:lnSpc>
                  <a:spcPct val="150000"/>
                </a:lnSpc>
              </a:pPr>
              <a:r>
                <a:rPr lang="ja-JP" altLang="en-US" sz="1100" dirty="0">
                  <a:latin typeface="HG丸ｺﾞｼｯｸM-PRO" pitchFamily="50" charset="-128"/>
                  <a:ea typeface="HG丸ｺﾞｼｯｸM-PRO" pitchFamily="50" charset="-128"/>
                </a:rPr>
                <a:t>撮影時間は、</a:t>
              </a:r>
              <a:r>
                <a:rPr lang="en-US" altLang="ja-JP" sz="1100" dirty="0">
                  <a:latin typeface="HG丸ｺﾞｼｯｸM-PRO" pitchFamily="50" charset="-128"/>
                  <a:ea typeface="HG丸ｺﾞｼｯｸM-PRO" pitchFamily="50" charset="-128"/>
                </a:rPr>
                <a:t>1</a:t>
              </a:r>
              <a:r>
                <a:rPr lang="ja-JP" altLang="en-US" sz="1100" dirty="0">
                  <a:latin typeface="HG丸ｺﾞｼｯｸM-PRO" pitchFamily="50" charset="-128"/>
                  <a:ea typeface="HG丸ｺﾞｼｯｸM-PRO" pitchFamily="50" charset="-128"/>
                </a:rPr>
                <a:t>時間半～２時間です。</a:t>
              </a:r>
              <a:endParaRPr lang="en-US" altLang="ja-JP" sz="1100" dirty="0">
                <a:latin typeface="HG丸ｺﾞｼｯｸM-PRO" pitchFamily="50" charset="-128"/>
                <a:ea typeface="HG丸ｺﾞｼｯｸM-PRO" pitchFamily="50" charset="-128"/>
              </a:endParaRPr>
            </a:p>
            <a:p>
              <a:pPr>
                <a:lnSpc>
                  <a:spcPct val="150000"/>
                </a:lnSpc>
              </a:pPr>
              <a:r>
                <a:rPr lang="ja-JP" altLang="en-US" sz="1100" dirty="0">
                  <a:latin typeface="HG丸ｺﾞｼｯｸM-PRO" pitchFamily="50" charset="-128"/>
                  <a:ea typeface="HG丸ｺﾞｼｯｸM-PRO" pitchFamily="50" charset="-128"/>
                </a:rPr>
                <a:t>事前にお打ち合わせの上、大まかなシナリオはお作りします。</a:t>
              </a:r>
              <a:endParaRPr lang="en-US" altLang="ja-JP" sz="1100" dirty="0">
                <a:latin typeface="HG丸ｺﾞｼｯｸM-PRO" pitchFamily="50" charset="-128"/>
                <a:ea typeface="HG丸ｺﾞｼｯｸM-PRO" pitchFamily="50" charset="-128"/>
              </a:endParaRPr>
            </a:p>
            <a:p>
              <a:pPr>
                <a:lnSpc>
                  <a:spcPct val="150000"/>
                </a:lnSpc>
              </a:pPr>
              <a:endParaRPr lang="en-US" altLang="ja-JP" sz="1100" dirty="0">
                <a:latin typeface="HG丸ｺﾞｼｯｸM-PRO" pitchFamily="50" charset="-128"/>
                <a:ea typeface="HG丸ｺﾞｼｯｸM-PRO" pitchFamily="50" charset="-128"/>
              </a:endParaRPr>
            </a:p>
            <a:p>
              <a:pPr>
                <a:lnSpc>
                  <a:spcPct val="150000"/>
                </a:lnSpc>
              </a:pPr>
              <a:r>
                <a:rPr kumimoji="1" lang="ja-JP" altLang="en-US" sz="1100" dirty="0">
                  <a:latin typeface="HG丸ｺﾞｼｯｸM-PRO" pitchFamily="50" charset="-128"/>
                  <a:ea typeface="HG丸ｺﾞｼｯｸM-PRO" pitchFamily="50" charset="-128"/>
                </a:rPr>
                <a:t>基本的に、３つの飲み物とそれぞれに合うお料理</a:t>
              </a:r>
              <a:r>
                <a:rPr lang="ja-JP" altLang="en-US" sz="1100" dirty="0">
                  <a:latin typeface="HG丸ｺﾞｼｯｸM-PRO" pitchFamily="50" charset="-128"/>
                  <a:ea typeface="HG丸ｺﾞｼｯｸM-PRO" pitchFamily="50" charset="-128"/>
                </a:rPr>
                <a:t>の</a:t>
              </a:r>
              <a:r>
                <a:rPr kumimoji="1" lang="ja-JP" altLang="en-US" sz="1100" dirty="0">
                  <a:latin typeface="HG丸ｺﾞｼｯｸM-PRO" pitchFamily="50" charset="-128"/>
                  <a:ea typeface="HG丸ｺﾞｼｯｸM-PRO" pitchFamily="50" charset="-128"/>
                </a:rPr>
                <a:t>マリアージュに</a:t>
              </a:r>
              <a:r>
                <a:rPr lang="ja-JP" altLang="en-US" sz="1100" dirty="0">
                  <a:latin typeface="HG丸ｺﾞｼｯｸM-PRO" pitchFamily="50" charset="-128"/>
                  <a:ea typeface="HG丸ｺﾞｼｯｸM-PRO" pitchFamily="50" charset="-128"/>
                </a:rPr>
                <a:t>ついてご紹介いただき</a:t>
              </a:r>
              <a:r>
                <a:rPr kumimoji="1" lang="ja-JP" altLang="en-US" sz="1100" dirty="0">
                  <a:latin typeface="HG丸ｺﾞｼｯｸM-PRO" pitchFamily="50" charset="-128"/>
                  <a:ea typeface="HG丸ｺﾞｼｯｸM-PRO" pitchFamily="50" charset="-128"/>
                </a:rPr>
                <a:t>、</a:t>
              </a:r>
              <a:endParaRPr kumimoji="1" lang="en-US" altLang="ja-JP" sz="1100" dirty="0">
                <a:latin typeface="HG丸ｺﾞｼｯｸM-PRO" pitchFamily="50" charset="-128"/>
                <a:ea typeface="HG丸ｺﾞｼｯｸM-PRO" pitchFamily="50" charset="-128"/>
              </a:endParaRPr>
            </a:p>
            <a:p>
              <a:pPr>
                <a:lnSpc>
                  <a:spcPct val="150000"/>
                </a:lnSpc>
              </a:pPr>
              <a:r>
                <a:rPr lang="ja-JP" altLang="en-US" sz="1100" u="sng" dirty="0">
                  <a:latin typeface="HG丸ｺﾞｼｯｸM-PRO" pitchFamily="50" charset="-128"/>
                  <a:ea typeface="HG丸ｺﾞｼｯｸM-PRO" pitchFamily="50" charset="-128"/>
                </a:rPr>
                <a:t>なぜこの組み合わせがよいのかをお話ください。ここが肝です。</a:t>
              </a:r>
              <a:endParaRPr lang="en-US" altLang="ja-JP" sz="1100" u="sng" dirty="0">
                <a:latin typeface="HG丸ｺﾞｼｯｸM-PRO" pitchFamily="50" charset="-128"/>
                <a:ea typeface="HG丸ｺﾞｼｯｸM-PRO" pitchFamily="50" charset="-128"/>
              </a:endParaRPr>
            </a:p>
            <a:p>
              <a:pPr>
                <a:lnSpc>
                  <a:spcPct val="150000"/>
                </a:lnSpc>
              </a:pPr>
              <a:endParaRPr lang="en-US" altLang="ja-JP" sz="1100" u="sng" dirty="0">
                <a:latin typeface="HG丸ｺﾞｼｯｸM-PRO" pitchFamily="50" charset="-128"/>
                <a:ea typeface="HG丸ｺﾞｼｯｸM-PRO" pitchFamily="50" charset="-128"/>
              </a:endParaRPr>
            </a:p>
            <a:p>
              <a:pPr>
                <a:lnSpc>
                  <a:spcPct val="150000"/>
                </a:lnSpc>
              </a:pPr>
              <a:r>
                <a:rPr kumimoji="1" lang="ja-JP" altLang="en-US" sz="1100" dirty="0">
                  <a:latin typeface="HG丸ｺﾞｼｯｸM-PRO" pitchFamily="50" charset="-128"/>
                  <a:ea typeface="HG丸ｺﾞｼｯｸM-PRO" pitchFamily="50" charset="-128"/>
                </a:rPr>
                <a:t>また、それぞれの</a:t>
              </a:r>
              <a:r>
                <a:rPr lang="ja-JP" altLang="en-US" sz="1100" dirty="0">
                  <a:latin typeface="HG丸ｺﾞｼｯｸM-PRO" pitchFamily="50" charset="-128"/>
                  <a:ea typeface="HG丸ｺﾞｼｯｸM-PRO" pitchFamily="50" charset="-128"/>
                </a:rPr>
                <a:t>お酒</a:t>
              </a:r>
              <a:r>
                <a:rPr kumimoji="1" lang="ja-JP" altLang="en-US" sz="1100" dirty="0">
                  <a:latin typeface="HG丸ｺﾞｼｯｸM-PRO" pitchFamily="50" charset="-128"/>
                  <a:ea typeface="HG丸ｺﾞｼｯｸM-PRO" pitchFamily="50" charset="-128"/>
                </a:rPr>
                <a:t>の飲み方（グラスの形やサイズ、温度や飲むタイミング）なども</a:t>
              </a:r>
              <a:endParaRPr kumimoji="1" lang="en-US" altLang="ja-JP" sz="1100" dirty="0">
                <a:latin typeface="HG丸ｺﾞｼｯｸM-PRO" pitchFamily="50" charset="-128"/>
                <a:ea typeface="HG丸ｺﾞｼｯｸM-PRO" pitchFamily="50" charset="-128"/>
              </a:endParaRPr>
            </a:p>
            <a:p>
              <a:pPr>
                <a:lnSpc>
                  <a:spcPct val="150000"/>
                </a:lnSpc>
              </a:pPr>
              <a:r>
                <a:rPr lang="ja-JP" altLang="en-US" sz="1100" dirty="0">
                  <a:latin typeface="HG丸ｺﾞｼｯｸM-PRO" pitchFamily="50" charset="-128"/>
                  <a:ea typeface="HG丸ｺﾞｼｯｸM-PRO" pitchFamily="50" charset="-128"/>
                </a:rPr>
                <a:t>教えてください。これらも、「なぜならば・・・」　が重要な情報となります。</a:t>
              </a:r>
              <a:endParaRPr lang="en-US" altLang="ja-JP" sz="1100" dirty="0">
                <a:latin typeface="HG丸ｺﾞｼｯｸM-PRO" pitchFamily="50" charset="-128"/>
                <a:ea typeface="HG丸ｺﾞｼｯｸM-PRO" pitchFamily="50" charset="-128"/>
              </a:endParaRPr>
            </a:p>
            <a:p>
              <a:pPr>
                <a:lnSpc>
                  <a:spcPct val="150000"/>
                </a:lnSpc>
              </a:pPr>
              <a:endParaRPr lang="en-US" altLang="ja-JP" sz="1100" dirty="0">
                <a:latin typeface="HG丸ｺﾞｼｯｸM-PRO" pitchFamily="50" charset="-128"/>
                <a:ea typeface="HG丸ｺﾞｼｯｸM-PRO" pitchFamily="50" charset="-128"/>
              </a:endParaRPr>
            </a:p>
            <a:p>
              <a:pPr>
                <a:lnSpc>
                  <a:spcPct val="150000"/>
                </a:lnSpc>
              </a:pPr>
              <a:r>
                <a:rPr lang="ja-JP" altLang="en-US" sz="1100" dirty="0">
                  <a:latin typeface="HG丸ｺﾞｼｯｸM-PRO" pitchFamily="50" charset="-128"/>
                  <a:ea typeface="HG丸ｺﾞｼｯｸM-PRO" pitchFamily="50" charset="-128"/>
                </a:rPr>
                <a:t>以上３杯は、</a:t>
              </a:r>
              <a:r>
                <a:rPr lang="en-US" altLang="ja-JP" sz="1100" dirty="0">
                  <a:latin typeface="HG丸ｺﾞｼｯｸM-PRO" pitchFamily="50" charset="-128"/>
                  <a:ea typeface="HG丸ｺﾞｼｯｸM-PRO" pitchFamily="50" charset="-128"/>
                </a:rPr>
                <a:t>【</a:t>
              </a:r>
              <a:r>
                <a:rPr lang="ja-JP" altLang="en-US" sz="1100" dirty="0">
                  <a:latin typeface="HG丸ｺﾞｼｯｸM-PRO" pitchFamily="50" charset="-128"/>
                  <a:ea typeface="HG丸ｺﾞｼｯｸM-PRO" pitchFamily="50" charset="-128"/>
                </a:rPr>
                <a:t>酒と料理とお侍ちゃん</a:t>
              </a:r>
              <a:r>
                <a:rPr lang="en-US" altLang="ja-JP" sz="1100" dirty="0">
                  <a:latin typeface="HG丸ｺﾞｼｯｸM-PRO" pitchFamily="50" charset="-128"/>
                  <a:ea typeface="HG丸ｺﾞｼｯｸM-PRO" pitchFamily="50" charset="-128"/>
                </a:rPr>
                <a:t>】</a:t>
              </a:r>
              <a:r>
                <a:rPr lang="ja-JP" altLang="en-US" sz="1100" dirty="0">
                  <a:latin typeface="HG丸ｺﾞｼｯｸM-PRO" pitchFamily="50" charset="-128"/>
                  <a:ea typeface="HG丸ｺﾞｼｯｸM-PRO" pitchFamily="50" charset="-128"/>
                </a:rPr>
                <a:t>という番組で、</a:t>
              </a:r>
              <a:r>
                <a:rPr lang="en-US" altLang="ja-JP" sz="1100" dirty="0">
                  <a:latin typeface="HG丸ｺﾞｼｯｸM-PRO" pitchFamily="50" charset="-128"/>
                  <a:ea typeface="HG丸ｺﾞｼｯｸM-PRO" pitchFamily="50" charset="-128"/>
                </a:rPr>
                <a:t>MC</a:t>
              </a:r>
              <a:r>
                <a:rPr lang="ja-JP" altLang="en-US" sz="1100" dirty="0">
                  <a:latin typeface="HG丸ｺﾞｼｯｸM-PRO" pitchFamily="50" charset="-128"/>
                  <a:ea typeface="HG丸ｺﾞｼｯｸM-PRO" pitchFamily="50" charset="-128"/>
                </a:rPr>
                <a:t>のお侍ちゃんと</a:t>
              </a:r>
              <a:r>
                <a:rPr lang="en-US" altLang="ja-JP" sz="1100" dirty="0">
                  <a:latin typeface="HG丸ｺﾞｼｯｸM-PRO" pitchFamily="50" charset="-128"/>
                  <a:ea typeface="HG丸ｺﾞｼｯｸM-PRO" pitchFamily="50" charset="-128"/>
                </a:rPr>
                <a:t>2</a:t>
              </a:r>
              <a:r>
                <a:rPr lang="ja-JP" altLang="en-US" sz="1100" dirty="0">
                  <a:latin typeface="HG丸ｺﾞｼｯｸM-PRO" pitchFamily="50" charset="-128"/>
                  <a:ea typeface="HG丸ｺﾞｼｯｸM-PRO" pitchFamily="50" charset="-128"/>
                </a:rPr>
                <a:t>人での</a:t>
              </a:r>
              <a:endParaRPr lang="en-US" altLang="ja-JP" sz="1100" dirty="0">
                <a:latin typeface="HG丸ｺﾞｼｯｸM-PRO" pitchFamily="50" charset="-128"/>
                <a:ea typeface="HG丸ｺﾞｼｯｸM-PRO" pitchFamily="50" charset="-128"/>
              </a:endParaRPr>
            </a:p>
            <a:p>
              <a:pPr>
                <a:lnSpc>
                  <a:spcPct val="150000"/>
                </a:lnSpc>
              </a:pPr>
              <a:r>
                <a:rPr lang="ja-JP" altLang="en-US" sz="1100" dirty="0">
                  <a:latin typeface="HG丸ｺﾞｼｯｸM-PRO" pitchFamily="50" charset="-128"/>
                  <a:ea typeface="HG丸ｺﾞｼｯｸM-PRO" pitchFamily="50" charset="-128"/>
                </a:rPr>
                <a:t>撮影となります。</a:t>
              </a:r>
              <a:endParaRPr lang="en-US" altLang="ja-JP" sz="1100" dirty="0">
                <a:latin typeface="HG丸ｺﾞｼｯｸM-PRO" pitchFamily="50" charset="-128"/>
                <a:ea typeface="HG丸ｺﾞｼｯｸM-PRO" pitchFamily="50" charset="-128"/>
              </a:endParaRPr>
            </a:p>
            <a:p>
              <a:pPr>
                <a:lnSpc>
                  <a:spcPct val="150000"/>
                </a:lnSpc>
              </a:pPr>
              <a:endParaRPr lang="en-US" altLang="ja-JP" sz="1100" dirty="0">
                <a:latin typeface="HG丸ｺﾞｼｯｸM-PRO" pitchFamily="50" charset="-128"/>
                <a:ea typeface="HG丸ｺﾞｼｯｸM-PRO" pitchFamily="50" charset="-128"/>
              </a:endParaRPr>
            </a:p>
            <a:p>
              <a:pPr>
                <a:lnSpc>
                  <a:spcPct val="150000"/>
                </a:lnSpc>
              </a:pPr>
              <a:r>
                <a:rPr lang="ja-JP" altLang="en-US" sz="1100" dirty="0">
                  <a:latin typeface="HG丸ｺﾞｼｯｸM-PRO" pitchFamily="50" charset="-128"/>
                  <a:ea typeface="HG丸ｺﾞｼｯｸM-PRO" pitchFamily="50" charset="-128"/>
                </a:rPr>
                <a:t>最後に、</a:t>
              </a:r>
              <a:r>
                <a:rPr lang="en-US" altLang="ja-JP" sz="1100" dirty="0">
                  <a:latin typeface="HG丸ｺﾞｼｯｸM-PRO" pitchFamily="50" charset="-128"/>
                  <a:ea typeface="HG丸ｺﾞｼｯｸM-PRO" pitchFamily="50" charset="-128"/>
                </a:rPr>
                <a:t>【</a:t>
              </a:r>
              <a:r>
                <a:rPr lang="ja-JP" altLang="en-US" sz="1100" dirty="0">
                  <a:latin typeface="HG丸ｺﾞｼｯｸM-PRO" pitchFamily="50" charset="-128"/>
                  <a:ea typeface="HG丸ｺﾞｼｯｸM-PRO" pitchFamily="50" charset="-128"/>
                </a:rPr>
                <a:t>酒ペシャリスト至福の一杯</a:t>
              </a:r>
              <a:r>
                <a:rPr lang="en-US" altLang="ja-JP" sz="1100" dirty="0">
                  <a:latin typeface="HG丸ｺﾞｼｯｸM-PRO" pitchFamily="50" charset="-128"/>
                  <a:ea typeface="HG丸ｺﾞｼｯｸM-PRO" pitchFamily="50" charset="-128"/>
                </a:rPr>
                <a:t>】</a:t>
              </a:r>
              <a:r>
                <a:rPr lang="ja-JP" altLang="en-US" sz="1100" dirty="0">
                  <a:latin typeface="HG丸ｺﾞｼｯｸM-PRO" pitchFamily="50" charset="-128"/>
                  <a:ea typeface="HG丸ｺﾞｼｯｸM-PRO" pitchFamily="50" charset="-128"/>
                </a:rPr>
                <a:t>という番組の収録をお願いします。</a:t>
              </a:r>
              <a:endParaRPr lang="en-US" altLang="ja-JP" sz="1100" dirty="0">
                <a:latin typeface="HG丸ｺﾞｼｯｸM-PRO" pitchFamily="50" charset="-128"/>
                <a:ea typeface="HG丸ｺﾞｼｯｸM-PRO" pitchFamily="50" charset="-128"/>
              </a:endParaRPr>
            </a:p>
            <a:p>
              <a:pPr>
                <a:lnSpc>
                  <a:spcPct val="150000"/>
                </a:lnSpc>
              </a:pPr>
              <a:r>
                <a:rPr lang="ja-JP" altLang="en-US" sz="1100" dirty="0">
                  <a:latin typeface="HG丸ｺﾞｼｯｸM-PRO" pitchFamily="50" charset="-128"/>
                  <a:ea typeface="HG丸ｺﾞｼｯｸM-PRO" pitchFamily="50" charset="-128"/>
                </a:rPr>
                <a:t>お好きなお酒（</a:t>
              </a:r>
              <a:r>
                <a:rPr lang="en-US" altLang="ja-JP" sz="1100" dirty="0">
                  <a:latin typeface="HG丸ｺﾞｼｯｸM-PRO" pitchFamily="50" charset="-128"/>
                  <a:ea typeface="HG丸ｺﾞｼｯｸM-PRO" pitchFamily="50" charset="-128"/>
                </a:rPr>
                <a:t>1</a:t>
              </a:r>
              <a:r>
                <a:rPr lang="ja-JP" altLang="en-US" sz="1100" dirty="0">
                  <a:latin typeface="HG丸ｺﾞｼｯｸM-PRO" pitchFamily="50" charset="-128"/>
                  <a:ea typeface="HG丸ｺﾞｼｯｸM-PRO" pitchFamily="50" charset="-128"/>
                </a:rPr>
                <a:t>種類）について、インタビュー形式でお伺いします。</a:t>
              </a:r>
              <a:endParaRPr lang="en-US" altLang="ja-JP" sz="1100" dirty="0">
                <a:latin typeface="HG丸ｺﾞｼｯｸM-PRO" pitchFamily="50" charset="-128"/>
                <a:ea typeface="HG丸ｺﾞｼｯｸM-PRO" pitchFamily="50" charset="-128"/>
              </a:endParaRPr>
            </a:p>
            <a:p>
              <a:pPr>
                <a:lnSpc>
                  <a:spcPct val="150000"/>
                </a:lnSpc>
              </a:pPr>
              <a:r>
                <a:rPr lang="ja-JP" altLang="en-US" sz="1100" dirty="0">
                  <a:latin typeface="HG丸ｺﾞｼｯｸM-PRO" pitchFamily="50" charset="-128"/>
                  <a:ea typeface="HG丸ｺﾞｼｯｸM-PRO" pitchFamily="50" charset="-128"/>
                </a:rPr>
                <a:t>どんなお酒？　どんな時に？　なぜお好き？　飲み方にこだわりは？　などなど</a:t>
              </a:r>
              <a:endParaRPr lang="en-US" altLang="ja-JP" sz="1100" dirty="0">
                <a:latin typeface="HG丸ｺﾞｼｯｸM-PRO" pitchFamily="50" charset="-128"/>
                <a:ea typeface="HG丸ｺﾞｼｯｸM-PRO" pitchFamily="50" charset="-128"/>
              </a:endParaRPr>
            </a:p>
            <a:p>
              <a:pPr>
                <a:lnSpc>
                  <a:spcPct val="150000"/>
                </a:lnSpc>
              </a:pPr>
              <a:r>
                <a:rPr lang="ja-JP" altLang="en-US" sz="1100" dirty="0">
                  <a:latin typeface="HG丸ｺﾞｼｯｸM-PRO" pitchFamily="50" charset="-128"/>
                  <a:ea typeface="HG丸ｺﾞｼｯｸM-PRO" pitchFamily="50" charset="-128"/>
                </a:rPr>
                <a:t>をお話し頂き、最後に一口飲んで至福の笑顔で終了。約１～</a:t>
              </a:r>
              <a:r>
                <a:rPr lang="en-US" altLang="ja-JP" sz="1100" dirty="0">
                  <a:latin typeface="HG丸ｺﾞｼｯｸM-PRO" pitchFamily="50" charset="-128"/>
                  <a:ea typeface="HG丸ｺﾞｼｯｸM-PRO" pitchFamily="50" charset="-128"/>
                </a:rPr>
                <a:t>2</a:t>
              </a:r>
              <a:r>
                <a:rPr lang="ja-JP" altLang="en-US" sz="1100" dirty="0">
                  <a:latin typeface="HG丸ｺﾞｼｯｸM-PRO" pitchFamily="50" charset="-128"/>
                  <a:ea typeface="HG丸ｺﾞｼｯｸM-PRO" pitchFamily="50" charset="-128"/>
                </a:rPr>
                <a:t>分の撮影です。</a:t>
              </a:r>
              <a:endParaRPr lang="en-US" altLang="ja-JP" sz="1100" dirty="0">
                <a:latin typeface="HG丸ｺﾞｼｯｸM-PRO" pitchFamily="50" charset="-128"/>
                <a:ea typeface="HG丸ｺﾞｼｯｸM-PRO" pitchFamily="50" charset="-128"/>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8"/>
          <p:cNvGrpSpPr/>
          <p:nvPr/>
        </p:nvGrpSpPr>
        <p:grpSpPr>
          <a:xfrm>
            <a:off x="408012" y="856615"/>
            <a:ext cx="6189340" cy="5348779"/>
            <a:chOff x="480020" y="3635896"/>
            <a:chExt cx="6189340" cy="5348779"/>
          </a:xfrm>
        </p:grpSpPr>
        <p:sp>
          <p:nvSpPr>
            <p:cNvPr id="10" name="タイトル 1"/>
            <p:cNvSpPr txBox="1">
              <a:spLocks/>
            </p:cNvSpPr>
            <p:nvPr/>
          </p:nvSpPr>
          <p:spPr>
            <a:xfrm>
              <a:off x="480020" y="3635896"/>
              <a:ext cx="5829300" cy="43204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j-cs"/>
                </a:rPr>
                <a:t>■</a:t>
              </a:r>
              <a:r>
                <a:rPr lang="ja-JP" altLang="en-US" sz="1400" b="1" dirty="0">
                  <a:latin typeface="HG丸ｺﾞｼｯｸM-PRO" pitchFamily="50" charset="-128"/>
                  <a:ea typeface="HG丸ｺﾞｼｯｸM-PRO" pitchFamily="50" charset="-128"/>
                  <a:cs typeface="+mj-cs"/>
                </a:rPr>
                <a:t>セルフブランディングに</a:t>
              </a:r>
              <a:endParaRPr lang="en-US" altLang="ja-JP" sz="1400" b="1" dirty="0">
                <a:latin typeface="HG丸ｺﾞｼｯｸM-PRO" pitchFamily="50" charset="-128"/>
                <a:ea typeface="HG丸ｺﾞｼｯｸM-PRO" pitchFamily="50" charset="-128"/>
                <a:cs typeface="+mj-cs"/>
              </a:endParaRPr>
            </a:p>
          </p:txBody>
        </p:sp>
        <p:sp>
          <p:nvSpPr>
            <p:cNvPr id="11" name="テキスト ボックス 10"/>
            <p:cNvSpPr txBox="1"/>
            <p:nvPr/>
          </p:nvSpPr>
          <p:spPr>
            <a:xfrm>
              <a:off x="620688" y="4067944"/>
              <a:ext cx="6048672" cy="4916731"/>
            </a:xfrm>
            <a:prstGeom prst="rect">
              <a:avLst/>
            </a:prstGeom>
            <a:noFill/>
          </p:spPr>
          <p:txBody>
            <a:bodyPr wrap="square" rtlCol="0">
              <a:spAutoFit/>
            </a:bodyPr>
            <a:lstStyle/>
            <a:p>
              <a:pPr>
                <a:lnSpc>
                  <a:spcPct val="150000"/>
                </a:lnSpc>
              </a:pPr>
              <a:r>
                <a:rPr lang="ja-JP" altLang="en-US" sz="1100" dirty="0">
                  <a:latin typeface="HG丸ｺﾞｼｯｸM-PRO" pitchFamily="50" charset="-128"/>
                  <a:ea typeface="HG丸ｺﾞｼｯｸM-PRO" pitchFamily="50" charset="-128"/>
                </a:rPr>
                <a:t>完成した動画は、</a:t>
              </a:r>
              <a:r>
                <a:rPr lang="en-US" altLang="ja-JP" sz="1100" dirty="0">
                  <a:latin typeface="HG丸ｺﾞｼｯｸM-PRO" pitchFamily="50" charset="-128"/>
                  <a:ea typeface="HG丸ｺﾞｼｯｸM-PRO" pitchFamily="50" charset="-128"/>
                </a:rPr>
                <a:t>YouTube</a:t>
              </a:r>
              <a:r>
                <a:rPr lang="ja-JP" altLang="en-US" sz="1100" dirty="0">
                  <a:latin typeface="HG丸ｺﾞｼｯｸM-PRO" pitchFamily="50" charset="-128"/>
                  <a:ea typeface="HG丸ｺﾞｼｯｸM-PRO" pitchFamily="50" charset="-128"/>
                </a:rPr>
                <a:t>によって世界に発信していきます。</a:t>
              </a:r>
              <a:endParaRPr lang="en-US" altLang="ja-JP" sz="1100" dirty="0">
                <a:latin typeface="HG丸ｺﾞｼｯｸM-PRO" pitchFamily="50" charset="-128"/>
                <a:ea typeface="HG丸ｺﾞｼｯｸM-PRO" pitchFamily="50" charset="-128"/>
              </a:endParaRPr>
            </a:p>
            <a:p>
              <a:pPr>
                <a:lnSpc>
                  <a:spcPct val="150000"/>
                </a:lnSpc>
              </a:pPr>
              <a:endParaRPr lang="en-US" altLang="ja-JP" sz="1100" dirty="0">
                <a:latin typeface="HG丸ｺﾞｼｯｸM-PRO" pitchFamily="50" charset="-128"/>
                <a:ea typeface="HG丸ｺﾞｼｯｸM-PRO" pitchFamily="50" charset="-128"/>
              </a:endParaRPr>
            </a:p>
            <a:p>
              <a:pPr>
                <a:lnSpc>
                  <a:spcPct val="150000"/>
                </a:lnSpc>
              </a:pPr>
              <a:r>
                <a:rPr lang="ja-JP" altLang="en-US" sz="1100" dirty="0">
                  <a:latin typeface="HG丸ｺﾞｼｯｸM-PRO" pitchFamily="50" charset="-128"/>
                  <a:ea typeface="HG丸ｺﾞｼｯｸM-PRO" pitchFamily="50" charset="-128"/>
                </a:rPr>
                <a:t>グルメ大国日本のプロとして、ご自身のブランディングにご活用ください。</a:t>
              </a:r>
              <a:endParaRPr lang="en-US" altLang="ja-JP" sz="1100" dirty="0">
                <a:latin typeface="HG丸ｺﾞｼｯｸM-PRO" pitchFamily="50" charset="-128"/>
                <a:ea typeface="HG丸ｺﾞｼｯｸM-PRO" pitchFamily="50" charset="-128"/>
              </a:endParaRPr>
            </a:p>
            <a:p>
              <a:pPr>
                <a:lnSpc>
                  <a:spcPct val="150000"/>
                </a:lnSpc>
              </a:pPr>
              <a:endParaRPr lang="en-US" altLang="ja-JP" sz="1100" dirty="0">
                <a:latin typeface="HG丸ｺﾞｼｯｸM-PRO" pitchFamily="50" charset="-128"/>
                <a:ea typeface="HG丸ｺﾞｼｯｸM-PRO" pitchFamily="50" charset="-128"/>
              </a:endParaRPr>
            </a:p>
            <a:p>
              <a:pPr>
                <a:lnSpc>
                  <a:spcPct val="150000"/>
                </a:lnSpc>
              </a:pPr>
              <a:r>
                <a:rPr lang="ja-JP" altLang="en-US" sz="1100" dirty="0">
                  <a:latin typeface="HG丸ｺﾞｼｯｸM-PRO" pitchFamily="50" charset="-128"/>
                  <a:ea typeface="HG丸ｺﾞｼｯｸM-PRO" pitchFamily="50" charset="-128"/>
                </a:rPr>
                <a:t>店舗の集客にも寄与できると思います。</a:t>
              </a:r>
              <a:endParaRPr lang="en-US" altLang="ja-JP" sz="1100" dirty="0">
                <a:latin typeface="HG丸ｺﾞｼｯｸM-PRO" pitchFamily="50" charset="-128"/>
                <a:ea typeface="HG丸ｺﾞｼｯｸM-PRO" pitchFamily="50" charset="-128"/>
              </a:endParaRPr>
            </a:p>
            <a:p>
              <a:pPr>
                <a:lnSpc>
                  <a:spcPct val="150000"/>
                </a:lnSpc>
              </a:pPr>
              <a:r>
                <a:rPr lang="ja-JP" altLang="en-US" sz="1100" dirty="0">
                  <a:latin typeface="HG丸ｺﾞｼｯｸM-PRO" pitchFamily="50" charset="-128"/>
                  <a:ea typeface="HG丸ｺﾞｼｯｸM-PRO" pitchFamily="50" charset="-128"/>
                </a:rPr>
                <a:t>なぜならば、始めていくお店なのに顔と名前を知っている人（あなた）がいるから、</a:t>
              </a:r>
              <a:endParaRPr lang="en-US" altLang="ja-JP" sz="1100" dirty="0">
                <a:latin typeface="HG丸ｺﾞｼｯｸM-PRO" pitchFamily="50" charset="-128"/>
                <a:ea typeface="HG丸ｺﾞｼｯｸM-PRO" pitchFamily="50" charset="-128"/>
              </a:endParaRPr>
            </a:p>
            <a:p>
              <a:pPr>
                <a:lnSpc>
                  <a:spcPct val="150000"/>
                </a:lnSpc>
              </a:pPr>
              <a:r>
                <a:rPr lang="ja-JP" altLang="en-US" sz="1100" dirty="0">
                  <a:latin typeface="HG丸ｺﾞｼｯｸM-PRO" pitchFamily="50" charset="-128"/>
                  <a:ea typeface="HG丸ｺﾞｼｯｸM-PRO" pitchFamily="50" charset="-128"/>
                </a:rPr>
                <a:t>初回から常連の気分で来店のハードルが低くなるはずです。</a:t>
              </a:r>
              <a:endParaRPr lang="en-US" altLang="ja-JP" sz="1100" dirty="0">
                <a:latin typeface="HG丸ｺﾞｼｯｸM-PRO" pitchFamily="50" charset="-128"/>
                <a:ea typeface="HG丸ｺﾞｼｯｸM-PRO" pitchFamily="50" charset="-128"/>
              </a:endParaRPr>
            </a:p>
            <a:p>
              <a:pPr>
                <a:lnSpc>
                  <a:spcPct val="150000"/>
                </a:lnSpc>
              </a:pPr>
              <a:endParaRPr lang="en-US" altLang="ja-JP" sz="1100" dirty="0">
                <a:latin typeface="HG丸ｺﾞｼｯｸM-PRO" pitchFamily="50" charset="-128"/>
                <a:ea typeface="HG丸ｺﾞｼｯｸM-PRO" pitchFamily="50" charset="-128"/>
              </a:endParaRPr>
            </a:p>
            <a:p>
              <a:pPr>
                <a:lnSpc>
                  <a:spcPct val="150000"/>
                </a:lnSpc>
              </a:pPr>
              <a:r>
                <a:rPr lang="ja-JP" altLang="en-US" sz="1100" dirty="0">
                  <a:latin typeface="HG丸ｺﾞｼｯｸM-PRO" pitchFamily="50" charset="-128"/>
                  <a:ea typeface="HG丸ｺﾞｼｯｸM-PRO" pitchFamily="50" charset="-128"/>
                </a:rPr>
                <a:t>東京グルメ</a:t>
              </a:r>
              <a:r>
                <a:rPr lang="en-US" altLang="ja-JP" sz="1100" dirty="0">
                  <a:latin typeface="HG丸ｺﾞｼｯｸM-PRO" pitchFamily="50" charset="-128"/>
                  <a:ea typeface="HG丸ｺﾞｼｯｸM-PRO" pitchFamily="50" charset="-128"/>
                </a:rPr>
                <a:t>TV</a:t>
              </a:r>
              <a:r>
                <a:rPr lang="ja-JP" altLang="en-US" sz="1100" dirty="0">
                  <a:latin typeface="HG丸ｺﾞｼｯｸM-PRO" pitchFamily="50" charset="-128"/>
                  <a:ea typeface="HG丸ｺﾞｼｯｸM-PRO" pitchFamily="50" charset="-128"/>
                </a:rPr>
                <a:t>は、店舗検索サイトではなく、グルメ情報発信サイトなので、</a:t>
              </a:r>
              <a:endParaRPr lang="en-US" altLang="ja-JP" sz="1100" dirty="0">
                <a:latin typeface="HG丸ｺﾞｼｯｸM-PRO" pitchFamily="50" charset="-128"/>
                <a:ea typeface="HG丸ｺﾞｼｯｸM-PRO" pitchFamily="50" charset="-128"/>
              </a:endParaRPr>
            </a:p>
            <a:p>
              <a:pPr>
                <a:lnSpc>
                  <a:spcPct val="150000"/>
                </a:lnSpc>
              </a:pPr>
              <a:r>
                <a:rPr lang="ja-JP" altLang="en-US" sz="1100" dirty="0">
                  <a:latin typeface="HG丸ｺﾞｼｯｸM-PRO" pitchFamily="50" charset="-128"/>
                  <a:ea typeface="HG丸ｺﾞｼｯｸM-PRO" pitchFamily="50" charset="-128"/>
                </a:rPr>
                <a:t>有益なお話をしていただける方には、何度も出演していただきたいと思っています。</a:t>
              </a:r>
              <a:endParaRPr lang="en-US" altLang="ja-JP" sz="1100" dirty="0">
                <a:latin typeface="HG丸ｺﾞｼｯｸM-PRO" pitchFamily="50" charset="-128"/>
                <a:ea typeface="HG丸ｺﾞｼｯｸM-PRO" pitchFamily="50" charset="-128"/>
              </a:endParaRPr>
            </a:p>
            <a:p>
              <a:pPr>
                <a:lnSpc>
                  <a:spcPct val="150000"/>
                </a:lnSpc>
              </a:pPr>
              <a:r>
                <a:rPr lang="ja-JP" altLang="en-US" sz="1100" dirty="0">
                  <a:latin typeface="HG丸ｺﾞｼｯｸM-PRO" pitchFamily="50" charset="-128"/>
                  <a:ea typeface="HG丸ｺﾞｼｯｸM-PRO" pitchFamily="50" charset="-128"/>
                </a:rPr>
                <a:t>それにより、日本中にあなたのファンを作れる可能性があります。</a:t>
              </a:r>
              <a:endParaRPr lang="en-US" altLang="ja-JP" sz="1100" dirty="0">
                <a:latin typeface="HG丸ｺﾞｼｯｸM-PRO" pitchFamily="50" charset="-128"/>
                <a:ea typeface="HG丸ｺﾞｼｯｸM-PRO" pitchFamily="50" charset="-128"/>
              </a:endParaRPr>
            </a:p>
            <a:p>
              <a:pPr>
                <a:lnSpc>
                  <a:spcPct val="150000"/>
                </a:lnSpc>
              </a:pPr>
              <a:r>
                <a:rPr lang="ja-JP" altLang="en-US" sz="1100" dirty="0">
                  <a:latin typeface="HG丸ｺﾞｼｯｸM-PRO" pitchFamily="50" charset="-128"/>
                  <a:ea typeface="HG丸ｺﾞｼｯｸM-PRO" pitchFamily="50" charset="-128"/>
                </a:rPr>
                <a:t>ファンができれば、お店でのワイン会や食事会等のイベント開催が容易になり、</a:t>
              </a:r>
              <a:endParaRPr lang="en-US" altLang="ja-JP" sz="1100" dirty="0">
                <a:latin typeface="HG丸ｺﾞｼｯｸM-PRO" pitchFamily="50" charset="-128"/>
                <a:ea typeface="HG丸ｺﾞｼｯｸM-PRO" pitchFamily="50" charset="-128"/>
              </a:endParaRPr>
            </a:p>
            <a:p>
              <a:pPr>
                <a:lnSpc>
                  <a:spcPct val="150000"/>
                </a:lnSpc>
              </a:pPr>
              <a:r>
                <a:rPr lang="ja-JP" altLang="en-US" sz="1100" dirty="0">
                  <a:latin typeface="HG丸ｺﾞｼｯｸM-PRO" pitchFamily="50" charset="-128"/>
                  <a:ea typeface="HG丸ｺﾞｼｯｸM-PRO" pitchFamily="50" charset="-128"/>
                </a:rPr>
                <a:t>より一層お店への貢献も期待できるのではないでしょうか。</a:t>
              </a:r>
              <a:endParaRPr lang="en-US" altLang="ja-JP" sz="1100" dirty="0">
                <a:latin typeface="HG丸ｺﾞｼｯｸM-PRO" pitchFamily="50" charset="-128"/>
                <a:ea typeface="HG丸ｺﾞｼｯｸM-PRO" pitchFamily="50" charset="-128"/>
              </a:endParaRPr>
            </a:p>
            <a:p>
              <a:pPr>
                <a:lnSpc>
                  <a:spcPct val="150000"/>
                </a:lnSpc>
              </a:pPr>
              <a:endParaRPr lang="en-US" altLang="ja-JP" sz="1100" dirty="0">
                <a:latin typeface="HG丸ｺﾞｼｯｸM-PRO" pitchFamily="50" charset="-128"/>
                <a:ea typeface="HG丸ｺﾞｼｯｸM-PRO" pitchFamily="50" charset="-128"/>
              </a:endParaRPr>
            </a:p>
            <a:p>
              <a:pPr>
                <a:lnSpc>
                  <a:spcPct val="150000"/>
                </a:lnSpc>
              </a:pPr>
              <a:r>
                <a:rPr lang="ja-JP" altLang="en-US" sz="1100" dirty="0">
                  <a:latin typeface="HG丸ｺﾞｼｯｸM-PRO" pitchFamily="50" charset="-128"/>
                  <a:ea typeface="HG丸ｺﾞｼｯｸM-PRO" pitchFamily="50" charset="-128"/>
                </a:rPr>
                <a:t>飲食業界から、「今でしょ！」の林先生のような有名人が一人でも多く登場することが、</a:t>
              </a:r>
              <a:endParaRPr lang="en-US" altLang="ja-JP" sz="1100" dirty="0">
                <a:latin typeface="HG丸ｺﾞｼｯｸM-PRO" pitchFamily="50" charset="-128"/>
                <a:ea typeface="HG丸ｺﾞｼｯｸM-PRO" pitchFamily="50" charset="-128"/>
              </a:endParaRPr>
            </a:p>
            <a:p>
              <a:pPr>
                <a:lnSpc>
                  <a:spcPct val="150000"/>
                </a:lnSpc>
              </a:pPr>
              <a:r>
                <a:rPr lang="ja-JP" altLang="en-US" sz="1100" dirty="0">
                  <a:latin typeface="HG丸ｺﾞｼｯｸM-PRO" pitchFamily="50" charset="-128"/>
                  <a:ea typeface="HG丸ｺﾞｼｯｸM-PRO" pitchFamily="50" charset="-128"/>
                </a:rPr>
                <a:t>日本の食文化発展に寄与することと信じております。</a:t>
              </a:r>
              <a:endParaRPr lang="en-US" altLang="ja-JP" sz="1100" dirty="0">
                <a:latin typeface="HG丸ｺﾞｼｯｸM-PRO" pitchFamily="50" charset="-128"/>
                <a:ea typeface="HG丸ｺﾞｼｯｸM-PRO" pitchFamily="50" charset="-128"/>
              </a:endParaRPr>
            </a:p>
            <a:p>
              <a:pPr>
                <a:lnSpc>
                  <a:spcPct val="150000"/>
                </a:lnSpc>
              </a:pPr>
              <a:endParaRPr lang="en-US" altLang="ja-JP" sz="1100" dirty="0">
                <a:latin typeface="HG丸ｺﾞｼｯｸM-PRO" pitchFamily="50" charset="-128"/>
                <a:ea typeface="HG丸ｺﾞｼｯｸM-PRO" pitchFamily="50" charset="-128"/>
              </a:endParaRPr>
            </a:p>
            <a:p>
              <a:pPr>
                <a:lnSpc>
                  <a:spcPct val="150000"/>
                </a:lnSpc>
              </a:pPr>
              <a:r>
                <a:rPr lang="ja-JP" altLang="en-US" sz="1100" dirty="0">
                  <a:latin typeface="HG丸ｺﾞｼｯｸM-PRO" pitchFamily="50" charset="-128"/>
                  <a:ea typeface="HG丸ｺﾞｼｯｸM-PRO" pitchFamily="50" charset="-128"/>
                </a:rPr>
                <a:t>飲食のプロフェッショナルであるあなたのご活躍によって、日本の食卓が少しでも</a:t>
              </a:r>
              <a:endParaRPr lang="en-US" altLang="ja-JP" sz="1100" dirty="0">
                <a:latin typeface="HG丸ｺﾞｼｯｸM-PRO" pitchFamily="50" charset="-128"/>
                <a:ea typeface="HG丸ｺﾞｼｯｸM-PRO" pitchFamily="50" charset="-128"/>
              </a:endParaRPr>
            </a:p>
            <a:p>
              <a:pPr>
                <a:lnSpc>
                  <a:spcPct val="150000"/>
                </a:lnSpc>
              </a:pPr>
              <a:r>
                <a:rPr lang="ja-JP" altLang="en-US" sz="1100" dirty="0">
                  <a:latin typeface="HG丸ｺﾞｼｯｸM-PRO" pitchFamily="50" charset="-128"/>
                  <a:ea typeface="HG丸ｺﾞｼｯｸM-PRO" pitchFamily="50" charset="-128"/>
                </a:rPr>
                <a:t>楽しくなることを期待しております。</a:t>
              </a:r>
              <a:endParaRPr lang="en-US" altLang="ja-JP" sz="1100" dirty="0">
                <a:latin typeface="HG丸ｺﾞｼｯｸM-PRO" pitchFamily="50" charset="-128"/>
                <a:ea typeface="HG丸ｺﾞｼｯｸM-PRO" pitchFamily="50" charset="-128"/>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60648" y="35496"/>
            <a:ext cx="5760640" cy="432048"/>
          </a:xfrm>
        </p:spPr>
        <p:txBody>
          <a:bodyPr>
            <a:normAutofit/>
          </a:bodyPr>
          <a:lstStyle/>
          <a:p>
            <a:pPr algn="l"/>
            <a:r>
              <a:rPr kumimoji="1" lang="ja-JP" altLang="en-US" sz="1600" dirty="0"/>
              <a:t>事前アンケートのお願い</a:t>
            </a:r>
          </a:p>
        </p:txBody>
      </p:sp>
      <p:sp>
        <p:nvSpPr>
          <p:cNvPr id="5" name="テキスト ボックス 4"/>
          <p:cNvSpPr txBox="1"/>
          <p:nvPr/>
        </p:nvSpPr>
        <p:spPr>
          <a:xfrm>
            <a:off x="476672" y="395536"/>
            <a:ext cx="6192688" cy="1118255"/>
          </a:xfrm>
          <a:prstGeom prst="rect">
            <a:avLst/>
          </a:prstGeom>
          <a:noFill/>
        </p:spPr>
        <p:txBody>
          <a:bodyPr wrap="square" rtlCol="0">
            <a:spAutoFit/>
          </a:bodyPr>
          <a:lstStyle/>
          <a:p>
            <a:pPr>
              <a:lnSpc>
                <a:spcPts val="1600"/>
              </a:lnSpc>
            </a:pPr>
            <a:r>
              <a:rPr kumimoji="1" lang="ja-JP" altLang="en-US" sz="1200" dirty="0"/>
              <a:t>東京グルメ</a:t>
            </a:r>
            <a:r>
              <a:rPr kumimoji="1" lang="en-US" altLang="ja-JP" sz="1200" dirty="0"/>
              <a:t>TV </a:t>
            </a:r>
            <a:r>
              <a:rPr kumimoji="1" lang="ja-JP" altLang="en-US" sz="1200" dirty="0"/>
              <a:t>ご出演にあたり、番組構成のための事前アンケートをお願いいたします。</a:t>
            </a:r>
            <a:endParaRPr kumimoji="1" lang="en-US" altLang="ja-JP" sz="1200" dirty="0"/>
          </a:p>
          <a:p>
            <a:pPr>
              <a:lnSpc>
                <a:spcPts val="1600"/>
              </a:lnSpc>
            </a:pPr>
            <a:r>
              <a:rPr lang="ja-JP" altLang="en-US" sz="1200" dirty="0"/>
              <a:t>番組の主旨は、</a:t>
            </a:r>
            <a:r>
              <a:rPr lang="en-US" altLang="ja-JP" sz="1200" dirty="0"/>
              <a:t>【</a:t>
            </a:r>
            <a:r>
              <a:rPr lang="ja-JP" altLang="en-US" sz="1200" dirty="0"/>
              <a:t>飲食のプロが発信する有益なグルメ情報番組</a:t>
            </a:r>
            <a:r>
              <a:rPr lang="en-US" altLang="ja-JP" sz="1200" dirty="0"/>
              <a:t>】  </a:t>
            </a:r>
            <a:r>
              <a:rPr lang="ja-JP" altLang="en-US" sz="1200" dirty="0"/>
              <a:t>です。</a:t>
            </a:r>
            <a:endParaRPr lang="en-US" altLang="ja-JP" sz="1200" dirty="0"/>
          </a:p>
          <a:p>
            <a:pPr>
              <a:lnSpc>
                <a:spcPts val="1600"/>
              </a:lnSpc>
            </a:pPr>
            <a:r>
              <a:rPr lang="ja-JP" altLang="en-US" sz="1200" dirty="0"/>
              <a:t>例えば、商品の美味しさを伝えるだけではテレビショッピングになってしまいますが、</a:t>
            </a:r>
            <a:endParaRPr lang="en-US" altLang="ja-JP" sz="1200" dirty="0"/>
          </a:p>
          <a:p>
            <a:pPr>
              <a:lnSpc>
                <a:spcPts val="1600"/>
              </a:lnSpc>
            </a:pPr>
            <a:r>
              <a:rPr kumimoji="1" lang="ja-JP" altLang="en-US" sz="1200" dirty="0"/>
              <a:t>相性の良いお料理とそれがなぜか？を合わせてお伝えすることで有益な情報となります。</a:t>
            </a:r>
            <a:endParaRPr kumimoji="1" lang="en-US" altLang="ja-JP" sz="1200" dirty="0"/>
          </a:p>
          <a:p>
            <a:pPr>
              <a:lnSpc>
                <a:spcPts val="1600"/>
              </a:lnSpc>
            </a:pPr>
            <a:r>
              <a:rPr lang="ja-JP" altLang="en-US" sz="1200" dirty="0"/>
              <a:t>また、お客様から　「へー！」　「なるほど！」と言われたお話も有益な情報です。</a:t>
            </a:r>
            <a:endParaRPr kumimoji="1" lang="en-US" altLang="ja-JP" sz="1200" dirty="0"/>
          </a:p>
        </p:txBody>
      </p:sp>
      <p:grpSp>
        <p:nvGrpSpPr>
          <p:cNvPr id="21" name="グループ化 20"/>
          <p:cNvGrpSpPr/>
          <p:nvPr/>
        </p:nvGrpSpPr>
        <p:grpSpPr>
          <a:xfrm>
            <a:off x="620688" y="1547664"/>
            <a:ext cx="5472608" cy="3785066"/>
            <a:chOff x="404664" y="1907704"/>
            <a:chExt cx="5472608" cy="3785066"/>
          </a:xfrm>
        </p:grpSpPr>
        <p:sp>
          <p:nvSpPr>
            <p:cNvPr id="6" name="テキスト ボックス 5"/>
            <p:cNvSpPr txBox="1"/>
            <p:nvPr/>
          </p:nvSpPr>
          <p:spPr>
            <a:xfrm>
              <a:off x="404664" y="1907704"/>
              <a:ext cx="2736304" cy="276999"/>
            </a:xfrm>
            <a:prstGeom prst="rect">
              <a:avLst/>
            </a:prstGeom>
            <a:noFill/>
          </p:spPr>
          <p:txBody>
            <a:bodyPr wrap="square" rtlCol="0">
              <a:spAutoFit/>
            </a:bodyPr>
            <a:lstStyle/>
            <a:p>
              <a:r>
                <a:rPr kumimoji="1" lang="ja-JP" altLang="en-US" sz="1200" dirty="0"/>
                <a:t>■</a:t>
              </a:r>
              <a:r>
                <a:rPr lang="ja-JP" altLang="en-US" sz="1200" dirty="0"/>
                <a:t>１杯</a:t>
              </a:r>
              <a:r>
                <a:rPr kumimoji="1" lang="ja-JP" altLang="en-US" sz="1200" dirty="0"/>
                <a:t>目にお勧めしていただくお飲み物</a:t>
              </a:r>
            </a:p>
          </p:txBody>
        </p:sp>
        <p:sp>
          <p:nvSpPr>
            <p:cNvPr id="7" name="正方形/長方形 6"/>
            <p:cNvSpPr/>
            <p:nvPr/>
          </p:nvSpPr>
          <p:spPr>
            <a:xfrm>
              <a:off x="764704" y="2195735"/>
              <a:ext cx="5040560" cy="3600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100" b="1" dirty="0">
                <a:solidFill>
                  <a:schemeClr val="tx1"/>
                </a:solidFill>
              </a:endParaRPr>
            </a:p>
          </p:txBody>
        </p:sp>
        <p:sp>
          <p:nvSpPr>
            <p:cNvPr id="8" name="テキスト ボックス 7"/>
            <p:cNvSpPr txBox="1"/>
            <p:nvPr/>
          </p:nvSpPr>
          <p:spPr>
            <a:xfrm>
              <a:off x="764704" y="2699791"/>
              <a:ext cx="5112568" cy="830997"/>
            </a:xfrm>
            <a:prstGeom prst="rect">
              <a:avLst/>
            </a:prstGeom>
            <a:noFill/>
            <a:ln>
              <a:solidFill>
                <a:schemeClr val="accent1">
                  <a:lumMod val="60000"/>
                  <a:lumOff val="40000"/>
                </a:schemeClr>
              </a:solidFill>
            </a:ln>
          </p:spPr>
          <p:txBody>
            <a:bodyPr wrap="square" rtlCol="0">
              <a:spAutoFit/>
            </a:bodyPr>
            <a:lstStyle/>
            <a:p>
              <a:r>
                <a:rPr lang="ja-JP" altLang="en-US" sz="1200" dirty="0"/>
                <a:t>特徴は何ですか？（味の特徴や造り手のこだわりなど、お客様への説明）</a:t>
              </a:r>
              <a:endParaRPr lang="en-US" altLang="ja-JP" sz="1200" dirty="0"/>
            </a:p>
            <a:p>
              <a:endParaRPr lang="en-US" altLang="ja-JP" sz="1200" dirty="0"/>
            </a:p>
            <a:p>
              <a:endParaRPr lang="en-US" altLang="ja-JP" sz="1200" dirty="0"/>
            </a:p>
            <a:p>
              <a:r>
                <a:rPr lang="ja-JP" altLang="en-US" sz="1200" dirty="0"/>
                <a:t>　</a:t>
              </a:r>
              <a:endParaRPr kumimoji="1" lang="ja-JP" altLang="en-US" sz="1200" b="1" dirty="0"/>
            </a:p>
          </p:txBody>
        </p:sp>
        <p:sp>
          <p:nvSpPr>
            <p:cNvPr id="9" name="テキスト ボックス 8"/>
            <p:cNvSpPr txBox="1"/>
            <p:nvPr/>
          </p:nvSpPr>
          <p:spPr>
            <a:xfrm>
              <a:off x="764704" y="3598869"/>
              <a:ext cx="5112568" cy="1200329"/>
            </a:xfrm>
            <a:prstGeom prst="rect">
              <a:avLst/>
            </a:prstGeom>
            <a:noFill/>
            <a:ln>
              <a:solidFill>
                <a:schemeClr val="accent1">
                  <a:lumMod val="60000"/>
                  <a:lumOff val="40000"/>
                </a:schemeClr>
              </a:solidFill>
            </a:ln>
          </p:spPr>
          <p:txBody>
            <a:bodyPr wrap="square" rtlCol="0">
              <a:spAutoFit/>
            </a:bodyPr>
            <a:lstStyle/>
            <a:p>
              <a:r>
                <a:rPr lang="ja-JP" altLang="en-US" sz="1200" dirty="0"/>
                <a:t>上記の飲み物と相性の良いお店のメニューは何ですか？</a:t>
              </a:r>
              <a:endParaRPr kumimoji="1" lang="en-US" altLang="ja-JP" sz="1200" dirty="0"/>
            </a:p>
            <a:p>
              <a:r>
                <a:rPr lang="en-US" altLang="ja-JP" sz="1200" dirty="0"/>
                <a:t> </a:t>
              </a:r>
              <a:r>
                <a:rPr lang="ja-JP" altLang="en-US" sz="1200" dirty="0"/>
                <a:t>◆メニュー名　　　　                            　                        ◆価格　</a:t>
              </a:r>
              <a:endParaRPr lang="en-US" altLang="ja-JP" sz="1200" b="1" dirty="0"/>
            </a:p>
            <a:p>
              <a:endParaRPr lang="en-US" altLang="ja-JP" sz="1200" b="1" dirty="0"/>
            </a:p>
            <a:p>
              <a:r>
                <a:rPr kumimoji="1" lang="ja-JP" altLang="en-US" sz="1200" dirty="0"/>
                <a:t>◆メニューの説明（産地や調理のこだわり＆上記飲み物と相性が良い理由）</a:t>
              </a:r>
              <a:endParaRPr kumimoji="1" lang="en-US" altLang="ja-JP" sz="1200" dirty="0"/>
            </a:p>
            <a:p>
              <a:endParaRPr kumimoji="1" lang="en-US" altLang="ja-JP" sz="1200" dirty="0"/>
            </a:p>
            <a:p>
              <a:r>
                <a:rPr kumimoji="1" lang="ja-JP" altLang="en-US" sz="1200" dirty="0"/>
                <a:t>　　</a:t>
              </a:r>
              <a:endParaRPr kumimoji="1" lang="ja-JP" altLang="en-US" sz="1200" b="1" dirty="0"/>
            </a:p>
          </p:txBody>
        </p:sp>
        <p:sp>
          <p:nvSpPr>
            <p:cNvPr id="10" name="テキスト ボックス 9"/>
            <p:cNvSpPr txBox="1"/>
            <p:nvPr/>
          </p:nvSpPr>
          <p:spPr>
            <a:xfrm>
              <a:off x="764704" y="4861773"/>
              <a:ext cx="5112568" cy="830997"/>
            </a:xfrm>
            <a:prstGeom prst="rect">
              <a:avLst/>
            </a:prstGeom>
            <a:noFill/>
            <a:ln>
              <a:solidFill>
                <a:schemeClr val="accent1">
                  <a:lumMod val="60000"/>
                  <a:lumOff val="40000"/>
                </a:schemeClr>
              </a:solidFill>
            </a:ln>
          </p:spPr>
          <p:txBody>
            <a:bodyPr wrap="square" rtlCol="0">
              <a:spAutoFit/>
            </a:bodyPr>
            <a:lstStyle/>
            <a:p>
              <a:r>
                <a:rPr lang="ja-JP" altLang="en-US" sz="1200" dirty="0"/>
                <a:t>家庭で楽しむとしたら、どんなもの（料理）が良いですか？　理由は？</a:t>
              </a:r>
              <a:endParaRPr lang="en-US" altLang="ja-JP" sz="1200" dirty="0"/>
            </a:p>
            <a:p>
              <a:endParaRPr lang="en-US" altLang="ja-JP" sz="1200" dirty="0"/>
            </a:p>
            <a:p>
              <a:endParaRPr lang="en-US" altLang="ja-JP" sz="1200" dirty="0"/>
            </a:p>
            <a:p>
              <a:r>
                <a:rPr lang="ja-JP" altLang="en-US" sz="1200" dirty="0"/>
                <a:t>　　</a:t>
              </a:r>
              <a:endParaRPr kumimoji="1" lang="ja-JP" altLang="en-US" sz="1200" b="1" dirty="0"/>
            </a:p>
          </p:txBody>
        </p:sp>
      </p:grpSp>
      <p:sp>
        <p:nvSpPr>
          <p:cNvPr id="3" name="テキスト ボックス 2"/>
          <p:cNvSpPr txBox="1"/>
          <p:nvPr/>
        </p:nvSpPr>
        <p:spPr>
          <a:xfrm>
            <a:off x="2564904" y="94305"/>
            <a:ext cx="2088232" cy="246221"/>
          </a:xfrm>
          <a:prstGeom prst="rect">
            <a:avLst/>
          </a:prstGeom>
          <a:noFill/>
          <a:ln>
            <a:solidFill>
              <a:schemeClr val="tx2"/>
            </a:solidFill>
          </a:ln>
        </p:spPr>
        <p:txBody>
          <a:bodyPr wrap="square" rtlCol="0">
            <a:spAutoFit/>
          </a:bodyPr>
          <a:lstStyle/>
          <a:p>
            <a:r>
              <a:rPr kumimoji="1" lang="ja-JP" altLang="en-US" sz="1000" dirty="0"/>
              <a:t>店名： </a:t>
            </a:r>
          </a:p>
        </p:txBody>
      </p:sp>
      <p:sp>
        <p:nvSpPr>
          <p:cNvPr id="19" name="テキスト ボックス 18"/>
          <p:cNvSpPr txBox="1"/>
          <p:nvPr/>
        </p:nvSpPr>
        <p:spPr>
          <a:xfrm>
            <a:off x="4653136" y="94305"/>
            <a:ext cx="1656184" cy="246221"/>
          </a:xfrm>
          <a:prstGeom prst="rect">
            <a:avLst/>
          </a:prstGeom>
          <a:noFill/>
          <a:ln>
            <a:solidFill>
              <a:schemeClr val="tx2"/>
            </a:solidFill>
          </a:ln>
        </p:spPr>
        <p:txBody>
          <a:bodyPr wrap="square" rtlCol="0">
            <a:spAutoFit/>
          </a:bodyPr>
          <a:lstStyle/>
          <a:p>
            <a:r>
              <a:rPr lang="ja-JP" altLang="en-US" sz="1000" dirty="0"/>
              <a:t>お名前</a:t>
            </a:r>
            <a:r>
              <a:rPr kumimoji="1" lang="ja-JP" altLang="en-US" sz="1000" dirty="0"/>
              <a:t>：　</a:t>
            </a:r>
          </a:p>
        </p:txBody>
      </p:sp>
      <p:grpSp>
        <p:nvGrpSpPr>
          <p:cNvPr id="20" name="グループ化 19"/>
          <p:cNvGrpSpPr/>
          <p:nvPr/>
        </p:nvGrpSpPr>
        <p:grpSpPr>
          <a:xfrm>
            <a:off x="620688" y="5364089"/>
            <a:ext cx="5472608" cy="3528391"/>
            <a:chOff x="620688" y="5364089"/>
            <a:chExt cx="5472608" cy="3528391"/>
          </a:xfrm>
        </p:grpSpPr>
        <p:sp>
          <p:nvSpPr>
            <p:cNvPr id="23" name="テキスト ボックス 22"/>
            <p:cNvSpPr txBox="1"/>
            <p:nvPr/>
          </p:nvSpPr>
          <p:spPr>
            <a:xfrm>
              <a:off x="620688" y="5364089"/>
              <a:ext cx="2736304" cy="276999"/>
            </a:xfrm>
            <a:prstGeom prst="rect">
              <a:avLst/>
            </a:prstGeom>
            <a:noFill/>
          </p:spPr>
          <p:txBody>
            <a:bodyPr wrap="square" rtlCol="0">
              <a:spAutoFit/>
            </a:bodyPr>
            <a:lstStyle/>
            <a:p>
              <a:r>
                <a:rPr kumimoji="1" lang="ja-JP" altLang="en-US" sz="1200" dirty="0"/>
                <a:t>■</a:t>
              </a:r>
              <a:r>
                <a:rPr lang="ja-JP" altLang="en-US" sz="1200" dirty="0"/>
                <a:t>２杯</a:t>
              </a:r>
              <a:r>
                <a:rPr kumimoji="1" lang="ja-JP" altLang="en-US" sz="1200" dirty="0"/>
                <a:t>目にお勧めしていただくお飲み物</a:t>
              </a:r>
            </a:p>
          </p:txBody>
        </p:sp>
        <p:sp>
          <p:nvSpPr>
            <p:cNvPr id="24" name="正方形/長方形 23"/>
            <p:cNvSpPr/>
            <p:nvPr/>
          </p:nvSpPr>
          <p:spPr>
            <a:xfrm>
              <a:off x="980728" y="5652120"/>
              <a:ext cx="5040560" cy="3600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100" b="1" dirty="0">
                <a:solidFill>
                  <a:schemeClr val="tx1"/>
                </a:solidFill>
              </a:endParaRPr>
            </a:p>
          </p:txBody>
        </p:sp>
        <p:sp>
          <p:nvSpPr>
            <p:cNvPr id="25" name="テキスト ボックス 24"/>
            <p:cNvSpPr txBox="1"/>
            <p:nvPr/>
          </p:nvSpPr>
          <p:spPr>
            <a:xfrm>
              <a:off x="980728" y="6084167"/>
              <a:ext cx="5112568" cy="646331"/>
            </a:xfrm>
            <a:prstGeom prst="rect">
              <a:avLst/>
            </a:prstGeom>
            <a:noFill/>
            <a:ln>
              <a:solidFill>
                <a:schemeClr val="accent1">
                  <a:lumMod val="60000"/>
                  <a:lumOff val="40000"/>
                </a:schemeClr>
              </a:solidFill>
            </a:ln>
          </p:spPr>
          <p:txBody>
            <a:bodyPr wrap="square" rtlCol="0">
              <a:spAutoFit/>
            </a:bodyPr>
            <a:lstStyle/>
            <a:p>
              <a:r>
                <a:rPr lang="ja-JP" altLang="en-US" sz="1200" dirty="0"/>
                <a:t>特徴は何ですか？（味の特徴や造り手のこだわりなど、お客様への説明）</a:t>
              </a:r>
              <a:endParaRPr lang="en-US" altLang="ja-JP" sz="1200" dirty="0"/>
            </a:p>
            <a:p>
              <a:endParaRPr lang="en-US" altLang="ja-JP" sz="1200" dirty="0"/>
            </a:p>
            <a:p>
              <a:r>
                <a:rPr lang="ja-JP" altLang="en-US" sz="1200" dirty="0"/>
                <a:t>　</a:t>
              </a:r>
              <a:endParaRPr kumimoji="1" lang="ja-JP" altLang="en-US" sz="1200" b="1" dirty="0"/>
            </a:p>
          </p:txBody>
        </p:sp>
        <p:sp>
          <p:nvSpPr>
            <p:cNvPr id="26" name="テキスト ボックス 25"/>
            <p:cNvSpPr txBox="1"/>
            <p:nvPr/>
          </p:nvSpPr>
          <p:spPr>
            <a:xfrm>
              <a:off x="980728" y="6790600"/>
              <a:ext cx="5112568" cy="1200329"/>
            </a:xfrm>
            <a:prstGeom prst="rect">
              <a:avLst/>
            </a:prstGeom>
            <a:noFill/>
            <a:ln>
              <a:solidFill>
                <a:schemeClr val="accent1">
                  <a:lumMod val="60000"/>
                  <a:lumOff val="40000"/>
                </a:schemeClr>
              </a:solidFill>
            </a:ln>
          </p:spPr>
          <p:txBody>
            <a:bodyPr wrap="square" rtlCol="0">
              <a:spAutoFit/>
            </a:bodyPr>
            <a:lstStyle/>
            <a:p>
              <a:r>
                <a:rPr lang="ja-JP" altLang="en-US" sz="1200" dirty="0"/>
                <a:t>上記の飲み物と相性の良いお店のメニューは何ですか？</a:t>
              </a:r>
              <a:endParaRPr kumimoji="1" lang="en-US" altLang="ja-JP" sz="1200" dirty="0"/>
            </a:p>
            <a:p>
              <a:r>
                <a:rPr lang="en-US" altLang="ja-JP" sz="1200" dirty="0"/>
                <a:t> </a:t>
              </a:r>
              <a:r>
                <a:rPr lang="ja-JP" altLang="en-US" sz="1200" dirty="0"/>
                <a:t>◆メニュー名　                                                               ◆価      格</a:t>
              </a:r>
              <a:r>
                <a:rPr lang="en-US" altLang="ja-JP" sz="1200" dirty="0"/>
                <a:t> </a:t>
              </a:r>
            </a:p>
            <a:p>
              <a:r>
                <a:rPr lang="en-US" altLang="ja-JP" sz="1200" dirty="0"/>
                <a:t>        </a:t>
              </a:r>
              <a:r>
                <a:rPr lang="en-US" altLang="ja-JP" sz="1200" b="1" dirty="0"/>
                <a:t>     </a:t>
              </a:r>
              <a:endParaRPr lang="en-US" altLang="ja-JP" sz="1200" dirty="0"/>
            </a:p>
            <a:p>
              <a:r>
                <a:rPr kumimoji="1" lang="ja-JP" altLang="en-US" sz="1200" dirty="0"/>
                <a:t>◆メニューの説明（産地や調理のこだわり＆上記飲み物と相性が良い理由）</a:t>
              </a:r>
              <a:endParaRPr kumimoji="1" lang="en-US" altLang="ja-JP" sz="1200" dirty="0"/>
            </a:p>
            <a:p>
              <a:r>
                <a:rPr kumimoji="1" lang="en-US" altLang="ja-JP" sz="1200" dirty="0"/>
                <a:t>    </a:t>
              </a:r>
            </a:p>
            <a:p>
              <a:endParaRPr kumimoji="1" lang="ja-JP" altLang="en-US" sz="1200" b="1" dirty="0"/>
            </a:p>
          </p:txBody>
        </p:sp>
        <p:sp>
          <p:nvSpPr>
            <p:cNvPr id="27" name="テキスト ボックス 26"/>
            <p:cNvSpPr txBox="1"/>
            <p:nvPr/>
          </p:nvSpPr>
          <p:spPr>
            <a:xfrm>
              <a:off x="980728" y="8061483"/>
              <a:ext cx="5112568" cy="830997"/>
            </a:xfrm>
            <a:prstGeom prst="rect">
              <a:avLst/>
            </a:prstGeom>
            <a:noFill/>
            <a:ln>
              <a:solidFill>
                <a:schemeClr val="accent1">
                  <a:lumMod val="60000"/>
                  <a:lumOff val="40000"/>
                </a:schemeClr>
              </a:solidFill>
            </a:ln>
          </p:spPr>
          <p:txBody>
            <a:bodyPr wrap="square" rtlCol="0">
              <a:spAutoFit/>
            </a:bodyPr>
            <a:lstStyle/>
            <a:p>
              <a:r>
                <a:rPr lang="ja-JP" altLang="en-US" sz="1200" dirty="0"/>
                <a:t>家庭で楽しむとしたら、どんなもの（料理）が良いですか？　理由は？</a:t>
              </a:r>
              <a:r>
                <a:rPr kumimoji="1" lang="ja-JP" altLang="en-US" sz="1200" dirty="0"/>
                <a:t>　　</a:t>
              </a:r>
              <a:endParaRPr kumimoji="1" lang="en-US" altLang="ja-JP" sz="1200" dirty="0"/>
            </a:p>
            <a:p>
              <a:endParaRPr kumimoji="1" lang="en-US" altLang="ja-JP" sz="1200" b="1" dirty="0"/>
            </a:p>
            <a:p>
              <a:endParaRPr lang="en-US" altLang="ja-JP" sz="1200" dirty="0"/>
            </a:p>
            <a:p>
              <a:endParaRPr kumimoji="1" lang="ja-JP" altLang="en-US" sz="1200" dirty="0"/>
            </a:p>
          </p:txBody>
        </p:sp>
      </p:grpSp>
    </p:spTree>
    <p:extLst>
      <p:ext uri="{BB962C8B-B14F-4D97-AF65-F5344CB8AC3E}">
        <p14:creationId xmlns:p14="http://schemas.microsoft.com/office/powerpoint/2010/main" val="4292674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620688" y="7031305"/>
            <a:ext cx="5904656" cy="276999"/>
          </a:xfrm>
          <a:prstGeom prst="rect">
            <a:avLst/>
          </a:prstGeom>
          <a:noFill/>
          <a:ln>
            <a:noFill/>
          </a:ln>
        </p:spPr>
        <p:txBody>
          <a:bodyPr wrap="square" rtlCol="0">
            <a:spAutoFit/>
          </a:bodyPr>
          <a:lstStyle/>
          <a:p>
            <a:r>
              <a:rPr lang="ja-JP" altLang="en-US" sz="1200" dirty="0"/>
              <a:t>■あなたのプロとしてのこだわりや、仕事に対する考え方など。　　　</a:t>
            </a:r>
            <a:r>
              <a:rPr kumimoji="1" lang="ja-JP" altLang="en-US" sz="1200" dirty="0"/>
              <a:t>　　　</a:t>
            </a:r>
          </a:p>
        </p:txBody>
      </p:sp>
      <p:sp>
        <p:nvSpPr>
          <p:cNvPr id="13" name="テキスト ボックス 12"/>
          <p:cNvSpPr txBox="1"/>
          <p:nvPr/>
        </p:nvSpPr>
        <p:spPr>
          <a:xfrm>
            <a:off x="620688" y="5838527"/>
            <a:ext cx="6192688" cy="461665"/>
          </a:xfrm>
          <a:prstGeom prst="rect">
            <a:avLst/>
          </a:prstGeom>
          <a:noFill/>
          <a:ln>
            <a:noFill/>
          </a:ln>
        </p:spPr>
        <p:txBody>
          <a:bodyPr wrap="square" rtlCol="0">
            <a:spAutoFit/>
          </a:bodyPr>
          <a:lstStyle/>
          <a:p>
            <a:r>
              <a:rPr lang="ja-JP" altLang="en-US" sz="1200" dirty="0"/>
              <a:t>■よくお客様とお話をする会話のネタや、 「へー！」　「なるほど！」 話し 、何かありますか？　　　　</a:t>
            </a:r>
            <a:endParaRPr lang="en-US" altLang="ja-JP" sz="1200" dirty="0"/>
          </a:p>
          <a:p>
            <a:r>
              <a:rPr lang="ja-JP" altLang="en-US" sz="1200" dirty="0"/>
              <a:t>　　雑学、うんちく等々　　　</a:t>
            </a:r>
            <a:endParaRPr lang="en-US" altLang="ja-JP" sz="1200" b="1" dirty="0"/>
          </a:p>
        </p:txBody>
      </p:sp>
      <p:sp>
        <p:nvSpPr>
          <p:cNvPr id="14" name="テキスト ボックス 13"/>
          <p:cNvSpPr txBox="1"/>
          <p:nvPr/>
        </p:nvSpPr>
        <p:spPr>
          <a:xfrm>
            <a:off x="620688" y="8028384"/>
            <a:ext cx="5904656" cy="276999"/>
          </a:xfrm>
          <a:prstGeom prst="rect">
            <a:avLst/>
          </a:prstGeom>
          <a:noFill/>
          <a:ln>
            <a:noFill/>
          </a:ln>
        </p:spPr>
        <p:txBody>
          <a:bodyPr wrap="square" rtlCol="0">
            <a:spAutoFit/>
          </a:bodyPr>
          <a:lstStyle/>
          <a:p>
            <a:r>
              <a:rPr lang="ja-JP" altLang="en-US" sz="1200" dirty="0"/>
              <a:t>■お店の情報を教えてください。（オープン日、お店のコンセプト、ウリメニュー等）</a:t>
            </a:r>
            <a:endParaRPr kumimoji="1" lang="ja-JP" altLang="en-US" sz="1200" dirty="0"/>
          </a:p>
        </p:txBody>
      </p:sp>
      <p:grpSp>
        <p:nvGrpSpPr>
          <p:cNvPr id="15" name="グループ化 14"/>
          <p:cNvGrpSpPr/>
          <p:nvPr/>
        </p:nvGrpSpPr>
        <p:grpSpPr>
          <a:xfrm>
            <a:off x="548680" y="323528"/>
            <a:ext cx="5472608" cy="3596632"/>
            <a:chOff x="404664" y="1907704"/>
            <a:chExt cx="5472608" cy="3596632"/>
          </a:xfrm>
        </p:grpSpPr>
        <p:sp>
          <p:nvSpPr>
            <p:cNvPr id="16" name="テキスト ボックス 15"/>
            <p:cNvSpPr txBox="1"/>
            <p:nvPr/>
          </p:nvSpPr>
          <p:spPr>
            <a:xfrm>
              <a:off x="404664" y="1907704"/>
              <a:ext cx="2736304" cy="276999"/>
            </a:xfrm>
            <a:prstGeom prst="rect">
              <a:avLst/>
            </a:prstGeom>
            <a:noFill/>
          </p:spPr>
          <p:txBody>
            <a:bodyPr wrap="square" rtlCol="0">
              <a:spAutoFit/>
            </a:bodyPr>
            <a:lstStyle/>
            <a:p>
              <a:r>
                <a:rPr kumimoji="1" lang="ja-JP" altLang="en-US" sz="1200"/>
                <a:t>■</a:t>
              </a:r>
              <a:r>
                <a:rPr lang="ja-JP" altLang="en-US" sz="1200"/>
                <a:t>３</a:t>
              </a:r>
              <a:r>
                <a:rPr lang="ja-JP" altLang="en-US" sz="1200" dirty="0"/>
                <a:t>杯</a:t>
              </a:r>
              <a:r>
                <a:rPr kumimoji="1" lang="ja-JP" altLang="en-US" sz="1200"/>
                <a:t>目</a:t>
              </a:r>
              <a:r>
                <a:rPr kumimoji="1" lang="ja-JP" altLang="en-US" sz="1200" dirty="0"/>
                <a:t>にお勧めしていただくお飲み物</a:t>
              </a:r>
            </a:p>
          </p:txBody>
        </p:sp>
        <p:sp>
          <p:nvSpPr>
            <p:cNvPr id="17" name="正方形/長方形 16"/>
            <p:cNvSpPr/>
            <p:nvPr/>
          </p:nvSpPr>
          <p:spPr>
            <a:xfrm>
              <a:off x="764704" y="2195735"/>
              <a:ext cx="5040560" cy="3600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solidFill>
                  <a:schemeClr val="tx1"/>
                </a:solidFill>
              </a:endParaRPr>
            </a:p>
          </p:txBody>
        </p:sp>
        <p:sp>
          <p:nvSpPr>
            <p:cNvPr id="18" name="テキスト ボックス 17"/>
            <p:cNvSpPr txBox="1"/>
            <p:nvPr/>
          </p:nvSpPr>
          <p:spPr>
            <a:xfrm>
              <a:off x="764704" y="2699791"/>
              <a:ext cx="5112568" cy="830997"/>
            </a:xfrm>
            <a:prstGeom prst="rect">
              <a:avLst/>
            </a:prstGeom>
            <a:noFill/>
            <a:ln>
              <a:solidFill>
                <a:schemeClr val="accent1">
                  <a:lumMod val="60000"/>
                  <a:lumOff val="40000"/>
                </a:schemeClr>
              </a:solidFill>
            </a:ln>
          </p:spPr>
          <p:txBody>
            <a:bodyPr wrap="square" rtlCol="0">
              <a:spAutoFit/>
            </a:bodyPr>
            <a:lstStyle/>
            <a:p>
              <a:r>
                <a:rPr lang="ja-JP" altLang="en-US" sz="1200" dirty="0"/>
                <a:t>特徴は何ですか？（味の特徴や造り手のこだわりなど、お客様への説明）</a:t>
              </a:r>
              <a:endParaRPr lang="en-US" altLang="ja-JP" sz="1200" dirty="0"/>
            </a:p>
            <a:p>
              <a:endParaRPr lang="en-US" altLang="ja-JP" sz="1200" dirty="0"/>
            </a:p>
            <a:p>
              <a:endParaRPr lang="en-US" altLang="ja-JP" sz="1200" dirty="0"/>
            </a:p>
            <a:p>
              <a:r>
                <a:rPr lang="ja-JP" altLang="en-US" sz="1200" dirty="0"/>
                <a:t>　　</a:t>
              </a:r>
              <a:endParaRPr kumimoji="1" lang="ja-JP" altLang="en-US" sz="1200" b="1" dirty="0"/>
            </a:p>
          </p:txBody>
        </p:sp>
        <p:sp>
          <p:nvSpPr>
            <p:cNvPr id="19" name="テキスト ボックス 18"/>
            <p:cNvSpPr txBox="1"/>
            <p:nvPr/>
          </p:nvSpPr>
          <p:spPr>
            <a:xfrm>
              <a:off x="764704" y="3628345"/>
              <a:ext cx="5112568" cy="1015663"/>
            </a:xfrm>
            <a:prstGeom prst="rect">
              <a:avLst/>
            </a:prstGeom>
            <a:noFill/>
            <a:ln>
              <a:solidFill>
                <a:schemeClr val="accent1">
                  <a:lumMod val="60000"/>
                  <a:lumOff val="40000"/>
                </a:schemeClr>
              </a:solidFill>
            </a:ln>
          </p:spPr>
          <p:txBody>
            <a:bodyPr wrap="square" rtlCol="0">
              <a:spAutoFit/>
            </a:bodyPr>
            <a:lstStyle/>
            <a:p>
              <a:r>
                <a:rPr lang="ja-JP" altLang="en-US" sz="1200" dirty="0"/>
                <a:t>上記の飲み物と相性の良いお店のメニューは何ですか？</a:t>
              </a:r>
              <a:endParaRPr kumimoji="1" lang="en-US" altLang="ja-JP" sz="1200" dirty="0"/>
            </a:p>
            <a:p>
              <a:r>
                <a:rPr lang="en-US" altLang="ja-JP" sz="1200" dirty="0"/>
                <a:t> </a:t>
              </a:r>
              <a:r>
                <a:rPr lang="ja-JP" altLang="en-US" sz="1200" dirty="0"/>
                <a:t>◆メニュー名　　　                                                                  　◆価格　</a:t>
              </a:r>
              <a:endParaRPr lang="en-US" altLang="ja-JP" sz="1200" b="1" dirty="0"/>
            </a:p>
            <a:p>
              <a:endParaRPr lang="en-US" altLang="ja-JP" sz="1200" dirty="0"/>
            </a:p>
            <a:p>
              <a:r>
                <a:rPr kumimoji="1" lang="ja-JP" altLang="en-US" sz="1200" dirty="0"/>
                <a:t>◆メニューの説明（産地や調理のこだわり＆上記飲み物と相性が良い理由）</a:t>
              </a:r>
              <a:endParaRPr kumimoji="1" lang="en-US" altLang="ja-JP" sz="1200" dirty="0"/>
            </a:p>
            <a:p>
              <a:r>
                <a:rPr kumimoji="1" lang="ja-JP" altLang="en-US" sz="1200" dirty="0"/>
                <a:t>　</a:t>
              </a:r>
            </a:p>
          </p:txBody>
        </p:sp>
        <p:sp>
          <p:nvSpPr>
            <p:cNvPr id="20" name="テキスト ボックス 19"/>
            <p:cNvSpPr txBox="1"/>
            <p:nvPr/>
          </p:nvSpPr>
          <p:spPr>
            <a:xfrm>
              <a:off x="764704" y="4673339"/>
              <a:ext cx="5112568" cy="830997"/>
            </a:xfrm>
            <a:prstGeom prst="rect">
              <a:avLst/>
            </a:prstGeom>
            <a:noFill/>
            <a:ln>
              <a:solidFill>
                <a:schemeClr val="accent1">
                  <a:lumMod val="60000"/>
                  <a:lumOff val="40000"/>
                </a:schemeClr>
              </a:solidFill>
            </a:ln>
          </p:spPr>
          <p:txBody>
            <a:bodyPr wrap="square" rtlCol="0">
              <a:spAutoFit/>
            </a:bodyPr>
            <a:lstStyle/>
            <a:p>
              <a:r>
                <a:rPr lang="ja-JP" altLang="en-US" sz="1200" dirty="0"/>
                <a:t>家庭で楽しむとしたら、どんなもの（料理）が良いですか？　理由は？</a:t>
              </a:r>
              <a:endParaRPr lang="en-US" altLang="ja-JP" sz="1200" dirty="0"/>
            </a:p>
            <a:p>
              <a:endParaRPr lang="en-US" altLang="ja-JP" sz="1200" dirty="0"/>
            </a:p>
            <a:p>
              <a:r>
                <a:rPr kumimoji="1" lang="ja-JP" altLang="en-US" sz="1200" dirty="0"/>
                <a:t>　　</a:t>
              </a:r>
              <a:endParaRPr lang="en-US" altLang="ja-JP" sz="1200" dirty="0"/>
            </a:p>
            <a:p>
              <a:endParaRPr kumimoji="1" lang="ja-JP" altLang="en-US" sz="1200" dirty="0"/>
            </a:p>
          </p:txBody>
        </p:sp>
      </p:grpSp>
      <p:grpSp>
        <p:nvGrpSpPr>
          <p:cNvPr id="23" name="グループ化 22"/>
          <p:cNvGrpSpPr/>
          <p:nvPr/>
        </p:nvGrpSpPr>
        <p:grpSpPr>
          <a:xfrm>
            <a:off x="620688" y="4173051"/>
            <a:ext cx="5976664" cy="648071"/>
            <a:chOff x="620688" y="3995936"/>
            <a:chExt cx="5472608" cy="648071"/>
          </a:xfrm>
        </p:grpSpPr>
        <p:sp>
          <p:nvSpPr>
            <p:cNvPr id="21" name="テキスト ボックス 20"/>
            <p:cNvSpPr txBox="1"/>
            <p:nvPr/>
          </p:nvSpPr>
          <p:spPr>
            <a:xfrm>
              <a:off x="620688" y="3995936"/>
              <a:ext cx="5472608" cy="461665"/>
            </a:xfrm>
            <a:prstGeom prst="rect">
              <a:avLst/>
            </a:prstGeom>
            <a:noFill/>
          </p:spPr>
          <p:txBody>
            <a:bodyPr wrap="square" rtlCol="0">
              <a:spAutoFit/>
            </a:bodyPr>
            <a:lstStyle/>
            <a:p>
              <a:r>
                <a:rPr kumimoji="1" lang="ja-JP" altLang="en-US" sz="1200" dirty="0"/>
                <a:t>■</a:t>
              </a:r>
              <a:r>
                <a:rPr lang="ja-JP" altLang="en-US" sz="1200" dirty="0"/>
                <a:t>最後に、あなたがプライベートで良く飲む、大好きな飲み物をひとつ教えてください。</a:t>
              </a:r>
              <a:endParaRPr kumimoji="1" lang="ja-JP" altLang="en-US" sz="1200" dirty="0"/>
            </a:p>
          </p:txBody>
        </p:sp>
        <p:sp>
          <p:nvSpPr>
            <p:cNvPr id="22" name="正方形/長方形 21"/>
            <p:cNvSpPr/>
            <p:nvPr/>
          </p:nvSpPr>
          <p:spPr>
            <a:xfrm>
              <a:off x="884428" y="4283967"/>
              <a:ext cx="4681388" cy="3600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100" b="1" dirty="0">
                <a:solidFill>
                  <a:schemeClr val="tx1"/>
                </a:solidFill>
              </a:endParaRPr>
            </a:p>
          </p:txBody>
        </p:sp>
      </p:grpSp>
      <p:sp>
        <p:nvSpPr>
          <p:cNvPr id="24" name="テキスト ボックス 23"/>
          <p:cNvSpPr txBox="1"/>
          <p:nvPr/>
        </p:nvSpPr>
        <p:spPr>
          <a:xfrm>
            <a:off x="908720" y="4893131"/>
            <a:ext cx="5112568" cy="830997"/>
          </a:xfrm>
          <a:prstGeom prst="rect">
            <a:avLst/>
          </a:prstGeom>
          <a:noFill/>
          <a:ln>
            <a:solidFill>
              <a:schemeClr val="accent1">
                <a:lumMod val="60000"/>
                <a:lumOff val="40000"/>
              </a:schemeClr>
            </a:solidFill>
          </a:ln>
        </p:spPr>
        <p:txBody>
          <a:bodyPr wrap="square" rtlCol="0">
            <a:spAutoFit/>
          </a:bodyPr>
          <a:lstStyle/>
          <a:p>
            <a:r>
              <a:rPr lang="ja-JP" altLang="en-US" sz="1200" dirty="0"/>
              <a:t>どんな時にお飲みになりますか？　なぜこれがお好きなのですか？</a:t>
            </a:r>
            <a:endParaRPr lang="en-US" altLang="ja-JP" sz="1200" dirty="0"/>
          </a:p>
          <a:p>
            <a:endParaRPr lang="en-US" altLang="ja-JP" sz="1200" dirty="0"/>
          </a:p>
          <a:p>
            <a:r>
              <a:rPr kumimoji="1" lang="ja-JP" altLang="en-US" sz="1200" dirty="0"/>
              <a:t>　　</a:t>
            </a:r>
            <a:endParaRPr lang="en-US" altLang="ja-JP" sz="1200" dirty="0"/>
          </a:p>
          <a:p>
            <a:endParaRPr kumimoji="1" lang="ja-JP" altLang="en-US" sz="1200" dirty="0"/>
          </a:p>
        </p:txBody>
      </p:sp>
    </p:spTree>
    <p:extLst>
      <p:ext uri="{BB962C8B-B14F-4D97-AF65-F5344CB8AC3E}">
        <p14:creationId xmlns:p14="http://schemas.microsoft.com/office/powerpoint/2010/main" val="1571851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04664" y="179512"/>
            <a:ext cx="3744416" cy="792087"/>
          </a:xfrm>
        </p:spPr>
        <p:txBody>
          <a:bodyPr>
            <a:normAutofit/>
          </a:bodyPr>
          <a:lstStyle/>
          <a:p>
            <a:pPr algn="l">
              <a:lnSpc>
                <a:spcPct val="150000"/>
              </a:lnSpc>
            </a:pPr>
            <a:r>
              <a:rPr lang="ja-JP" altLang="en-US" sz="1200" dirty="0"/>
              <a:t>東京グルメ</a:t>
            </a:r>
            <a:r>
              <a:rPr lang="en-US" altLang="ja-JP" sz="1200" dirty="0"/>
              <a:t>TV</a:t>
            </a:r>
            <a:r>
              <a:rPr lang="ja-JP" altLang="en-US" sz="1200" dirty="0"/>
              <a:t>　放送作家</a:t>
            </a:r>
            <a:br>
              <a:rPr lang="en-US" altLang="ja-JP" sz="1600" dirty="0"/>
            </a:br>
            <a:r>
              <a:rPr lang="ja-JP" altLang="en-US" sz="1600" dirty="0"/>
              <a:t>遠藤英明　プロフィール</a:t>
            </a:r>
            <a:endParaRPr kumimoji="1" lang="ja-JP" altLang="en-US" sz="1600" dirty="0"/>
          </a:p>
        </p:txBody>
      </p:sp>
      <p:sp>
        <p:nvSpPr>
          <p:cNvPr id="4" name="テキスト ボックス 3"/>
          <p:cNvSpPr txBox="1"/>
          <p:nvPr/>
        </p:nvSpPr>
        <p:spPr>
          <a:xfrm>
            <a:off x="2996952" y="622593"/>
            <a:ext cx="2160240" cy="276999"/>
          </a:xfrm>
          <a:prstGeom prst="rect">
            <a:avLst/>
          </a:prstGeom>
          <a:noFill/>
        </p:spPr>
        <p:txBody>
          <a:bodyPr wrap="square" rtlCol="0">
            <a:spAutoFit/>
          </a:bodyPr>
          <a:lstStyle/>
          <a:p>
            <a:r>
              <a:rPr kumimoji="1" lang="en-US" altLang="ja-JP" sz="1200" dirty="0"/>
              <a:t>1975</a:t>
            </a:r>
            <a:r>
              <a:rPr kumimoji="1" lang="ja-JP" altLang="en-US" sz="1200" dirty="0"/>
              <a:t>年　　千葉県旭市出身</a:t>
            </a:r>
            <a:endParaRPr kumimoji="1" lang="ja-JP" altLang="en-US" dirty="0"/>
          </a:p>
        </p:txBody>
      </p:sp>
      <p:sp>
        <p:nvSpPr>
          <p:cNvPr id="5" name="テキスト ボックス 4"/>
          <p:cNvSpPr txBox="1"/>
          <p:nvPr/>
        </p:nvSpPr>
        <p:spPr>
          <a:xfrm>
            <a:off x="476672" y="1835696"/>
            <a:ext cx="1584176" cy="307777"/>
          </a:xfrm>
          <a:prstGeom prst="rect">
            <a:avLst/>
          </a:prstGeom>
          <a:noFill/>
        </p:spPr>
        <p:txBody>
          <a:bodyPr wrap="square" rtlCol="0">
            <a:spAutoFit/>
          </a:bodyPr>
          <a:lstStyle/>
          <a:p>
            <a:r>
              <a:rPr lang="ja-JP" altLang="en-US" sz="1400" dirty="0"/>
              <a:t>作品歴</a:t>
            </a:r>
            <a:endParaRPr kumimoji="1" lang="ja-JP" altLang="en-US" sz="1400" dirty="0"/>
          </a:p>
        </p:txBody>
      </p:sp>
      <p:sp>
        <p:nvSpPr>
          <p:cNvPr id="6" name="テキスト ボックス 5"/>
          <p:cNvSpPr txBox="1"/>
          <p:nvPr/>
        </p:nvSpPr>
        <p:spPr>
          <a:xfrm>
            <a:off x="620688" y="2123728"/>
            <a:ext cx="5904656" cy="5632311"/>
          </a:xfrm>
          <a:prstGeom prst="rect">
            <a:avLst/>
          </a:prstGeom>
          <a:noFill/>
        </p:spPr>
        <p:txBody>
          <a:bodyPr wrap="square" rtlCol="0">
            <a:spAutoFit/>
          </a:bodyPr>
          <a:lstStyle/>
          <a:p>
            <a:pPr>
              <a:lnSpc>
                <a:spcPct val="150000"/>
              </a:lnSpc>
            </a:pPr>
            <a:r>
              <a:rPr lang="ja-JP" altLang="en-US" sz="1200" dirty="0"/>
              <a:t>フジテレビ　　「超潜入！　リアルスコープハイパー」</a:t>
            </a:r>
            <a:endParaRPr lang="en-US" altLang="ja-JP" sz="1200" dirty="0"/>
          </a:p>
          <a:p>
            <a:pPr>
              <a:lnSpc>
                <a:spcPct val="150000"/>
              </a:lnSpc>
            </a:pPr>
            <a:r>
              <a:rPr kumimoji="1" lang="ja-JP" altLang="en-US" sz="1200" dirty="0"/>
              <a:t>　　　　　　　　 </a:t>
            </a:r>
            <a:r>
              <a:rPr lang="en-US" altLang="ja-JP" sz="1200" dirty="0"/>
              <a:t> </a:t>
            </a:r>
            <a:r>
              <a:rPr lang="ja-JP" altLang="en-US" sz="1200" dirty="0"/>
              <a:t>「みみたこ　職業別よく聞かれる質問バラエティー」</a:t>
            </a:r>
            <a:endParaRPr lang="en-US" altLang="ja-JP" sz="1200" dirty="0"/>
          </a:p>
          <a:p>
            <a:pPr>
              <a:lnSpc>
                <a:spcPct val="150000"/>
              </a:lnSpc>
            </a:pPr>
            <a:r>
              <a:rPr kumimoji="1" lang="ja-JP" altLang="en-US" sz="1200" dirty="0"/>
              <a:t>　　　　　　　　　「あなたの知るかもしれない世界」</a:t>
            </a:r>
            <a:endParaRPr kumimoji="1" lang="en-US" altLang="ja-JP" sz="1200" dirty="0"/>
          </a:p>
          <a:p>
            <a:pPr>
              <a:lnSpc>
                <a:spcPct val="150000"/>
              </a:lnSpc>
            </a:pPr>
            <a:r>
              <a:rPr lang="ja-JP" altLang="en-US" sz="1200" dirty="0"/>
              <a:t>　　　　　　　　　「新春　鶴瓶　大新年会」</a:t>
            </a:r>
            <a:r>
              <a:rPr kumimoji="1" lang="ja-JP" altLang="en-US" sz="1200" dirty="0"/>
              <a:t>　　　「ネプ大リーグ」　</a:t>
            </a:r>
            <a:r>
              <a:rPr lang="ja-JP" altLang="en-US" sz="1200" dirty="0"/>
              <a:t>　　　「カトパン」</a:t>
            </a:r>
            <a:endParaRPr lang="en-US" altLang="ja-JP" sz="1200" dirty="0"/>
          </a:p>
          <a:p>
            <a:pPr>
              <a:lnSpc>
                <a:spcPct val="150000"/>
              </a:lnSpc>
            </a:pPr>
            <a:r>
              <a:rPr kumimoji="1" lang="ja-JP" altLang="en-US" sz="1200" dirty="0"/>
              <a:t>　　　　　　　　　「ドリームオファー　一流アスリートに無茶なお願いしちゃいました！</a:t>
            </a:r>
            <a:r>
              <a:rPr kumimoji="1" lang="en-US" altLang="ja-JP" sz="1200" dirty="0"/>
              <a:t>SP</a:t>
            </a:r>
            <a:r>
              <a:rPr kumimoji="1" lang="ja-JP" altLang="en-US" sz="1200" dirty="0"/>
              <a:t>」</a:t>
            </a:r>
            <a:endParaRPr kumimoji="1" lang="en-US" altLang="ja-JP" sz="1200" dirty="0"/>
          </a:p>
          <a:p>
            <a:pPr>
              <a:lnSpc>
                <a:spcPct val="150000"/>
              </a:lnSpc>
            </a:pPr>
            <a:r>
              <a:rPr lang="ja-JP" altLang="en-US" sz="1200" dirty="0"/>
              <a:t>テレビ朝日　　「全力坂」　</a:t>
            </a:r>
            <a:r>
              <a:rPr kumimoji="1" lang="ja-JP" altLang="en-US" sz="1200" dirty="0"/>
              <a:t>　　　「ゆうゆう散歩」　　　「隠れ家ごはん」　　「そんな所で・・・」</a:t>
            </a:r>
            <a:endParaRPr kumimoji="1" lang="en-US" altLang="ja-JP" sz="1200" dirty="0"/>
          </a:p>
          <a:p>
            <a:pPr>
              <a:lnSpc>
                <a:spcPct val="150000"/>
              </a:lnSpc>
            </a:pPr>
            <a:r>
              <a:rPr lang="ja-JP" altLang="en-US" sz="1200" dirty="0"/>
              <a:t>ＮＨＫ　　　　 　「中学校理科」　　　「</a:t>
            </a:r>
            <a:r>
              <a:rPr lang="en-US" altLang="ja-JP" sz="1200" dirty="0"/>
              <a:t>ETV  Café</a:t>
            </a:r>
            <a:r>
              <a:rPr lang="ja-JP" altLang="en-US" sz="1200" dirty="0"/>
              <a:t>」　　　「社会のトビラ」</a:t>
            </a:r>
            <a:endParaRPr lang="en-US" altLang="ja-JP" sz="1200" dirty="0"/>
          </a:p>
          <a:p>
            <a:pPr>
              <a:lnSpc>
                <a:spcPct val="150000"/>
              </a:lnSpc>
            </a:pPr>
            <a:r>
              <a:rPr kumimoji="1" lang="ja-JP" altLang="en-US" sz="1200" dirty="0"/>
              <a:t>日本テレビ　　「エンタの神様」　　「ウンナン・マチャミの日本一素敵なサイテー大賞」　</a:t>
            </a:r>
            <a:endParaRPr kumimoji="1" lang="en-US" altLang="ja-JP" sz="1200" dirty="0"/>
          </a:p>
          <a:p>
            <a:pPr>
              <a:lnSpc>
                <a:spcPct val="150000"/>
              </a:lnSpc>
            </a:pPr>
            <a:r>
              <a:rPr lang="ja-JP" altLang="en-US" sz="1200" dirty="0"/>
              <a:t>ＴＢＳ　　　　　　「ドラナビ　</a:t>
            </a:r>
            <a:r>
              <a:rPr lang="en-US" altLang="ja-JP" sz="1200" dirty="0"/>
              <a:t>『</a:t>
            </a:r>
            <a:r>
              <a:rPr lang="ja-JP" altLang="en-US" sz="1200" dirty="0"/>
              <a:t>ＪＩＮ</a:t>
            </a:r>
            <a:r>
              <a:rPr lang="en-US" altLang="ja-JP" sz="1200" dirty="0"/>
              <a:t>』</a:t>
            </a:r>
            <a:r>
              <a:rPr lang="ja-JP" altLang="en-US" sz="1200" dirty="0"/>
              <a:t>」　　　「ドラナビ</a:t>
            </a:r>
            <a:r>
              <a:rPr lang="en-US" altLang="ja-JP" sz="1200" dirty="0"/>
              <a:t>『</a:t>
            </a:r>
            <a:r>
              <a:rPr lang="ja-JP" altLang="en-US" sz="1200" dirty="0"/>
              <a:t>流星の絆</a:t>
            </a:r>
            <a:r>
              <a:rPr lang="en-US" altLang="ja-JP" sz="1200" dirty="0"/>
              <a:t>』</a:t>
            </a:r>
            <a:r>
              <a:rPr lang="ja-JP" altLang="en-US" sz="1200" dirty="0"/>
              <a:t>」</a:t>
            </a:r>
            <a:endParaRPr lang="en-US" altLang="ja-JP" sz="1200" dirty="0"/>
          </a:p>
          <a:p>
            <a:pPr>
              <a:lnSpc>
                <a:spcPct val="150000"/>
              </a:lnSpc>
            </a:pPr>
            <a:r>
              <a:rPr lang="ja-JP" altLang="en-US" sz="1200" dirty="0"/>
              <a:t>テレビ東京　　「ロンドンオリンピック中継」　　　「クエスファイブ」　　　「</a:t>
            </a:r>
            <a:r>
              <a:rPr lang="en-US" altLang="ja-JP" sz="1200" dirty="0" err="1"/>
              <a:t>Ya</a:t>
            </a:r>
            <a:r>
              <a:rPr lang="en-US" altLang="ja-JP" sz="1200" dirty="0"/>
              <a:t>-</a:t>
            </a:r>
            <a:r>
              <a:rPr lang="en-US" altLang="ja-JP" sz="1200" dirty="0" err="1"/>
              <a:t>Ya</a:t>
            </a:r>
            <a:r>
              <a:rPr lang="en-US" altLang="ja-JP" sz="1200" dirty="0"/>
              <a:t>-yah</a:t>
            </a:r>
            <a:r>
              <a:rPr lang="ja-JP" altLang="en-US" sz="1200" dirty="0"/>
              <a:t>」</a:t>
            </a:r>
            <a:endParaRPr lang="en-US" altLang="ja-JP" sz="1200" dirty="0"/>
          </a:p>
          <a:p>
            <a:pPr>
              <a:lnSpc>
                <a:spcPct val="150000"/>
              </a:lnSpc>
            </a:pPr>
            <a:r>
              <a:rPr lang="ja-JP" altLang="en-US" sz="1200" dirty="0"/>
              <a:t>ニッポン放送　「小久保淳平のオールナイトニッポン・アール」</a:t>
            </a:r>
            <a:endParaRPr lang="en-US" altLang="ja-JP" sz="1200" dirty="0"/>
          </a:p>
          <a:p>
            <a:pPr>
              <a:lnSpc>
                <a:spcPct val="150000"/>
              </a:lnSpc>
            </a:pPr>
            <a:r>
              <a:rPr lang="ja-JP" altLang="en-US" sz="1200" dirty="0"/>
              <a:t>　　　　　　　　　「リュシフェルのオールナイトニッポン・アール」</a:t>
            </a:r>
            <a:endParaRPr lang="en-US" altLang="ja-JP" sz="1200" dirty="0"/>
          </a:p>
          <a:p>
            <a:pPr>
              <a:lnSpc>
                <a:spcPct val="150000"/>
              </a:lnSpc>
            </a:pPr>
            <a:r>
              <a:rPr lang="ja-JP" altLang="en-US" sz="1200" dirty="0"/>
              <a:t>　　　　　　　　　「ＬＦ＋Ｒ　ＳＨＩＢＵＹＡ　ｍｕｓｉｃ　ｔｏｗｅｒ」</a:t>
            </a:r>
            <a:endParaRPr lang="en-US" altLang="ja-JP" sz="1200" dirty="0"/>
          </a:p>
          <a:p>
            <a:pPr>
              <a:lnSpc>
                <a:spcPct val="150000"/>
              </a:lnSpc>
            </a:pPr>
            <a:endParaRPr lang="en-US" altLang="ja-JP" sz="1200" dirty="0"/>
          </a:p>
          <a:p>
            <a:pPr>
              <a:lnSpc>
                <a:spcPct val="150000"/>
              </a:lnSpc>
            </a:pPr>
            <a:r>
              <a:rPr lang="ja-JP" altLang="en-US" sz="1200" dirty="0"/>
              <a:t>ニコ生　　　　　「拓フェス　テレビじゃ言えない炎上トークショー！」　出演：鈴木拓</a:t>
            </a:r>
            <a:endParaRPr lang="en-US" altLang="ja-JP" sz="1200" dirty="0"/>
          </a:p>
          <a:p>
            <a:pPr>
              <a:lnSpc>
                <a:spcPct val="150000"/>
              </a:lnSpc>
            </a:pPr>
            <a:r>
              <a:rPr lang="ja-JP" altLang="en-US" sz="1200" dirty="0"/>
              <a:t>　　　　　　　　　「でんぱとゲームと鈴木拓」　出演：鈴木拓、でんぱ組</a:t>
            </a:r>
            <a:r>
              <a:rPr lang="en-US" altLang="ja-JP" sz="1200" dirty="0"/>
              <a:t>.inc </a:t>
            </a:r>
            <a:r>
              <a:rPr lang="ja-JP" altLang="en-US" sz="1200" dirty="0"/>
              <a:t>古川未鈴</a:t>
            </a:r>
            <a:endParaRPr lang="en-US" altLang="ja-JP" sz="1200" dirty="0"/>
          </a:p>
          <a:p>
            <a:pPr>
              <a:lnSpc>
                <a:spcPct val="150000"/>
              </a:lnSpc>
            </a:pPr>
            <a:endParaRPr lang="en-US" altLang="ja-JP" sz="1200" dirty="0"/>
          </a:p>
          <a:p>
            <a:pPr>
              <a:lnSpc>
                <a:spcPct val="150000"/>
              </a:lnSpc>
            </a:pPr>
            <a:r>
              <a:rPr lang="ja-JP" altLang="en-US" sz="1200" dirty="0"/>
              <a:t>Ｖ  Ｐ　　　　　　マクドナルド、</a:t>
            </a:r>
            <a:r>
              <a:rPr lang="en-US" altLang="ja-JP" sz="1200" dirty="0"/>
              <a:t>NEC</a:t>
            </a:r>
            <a:r>
              <a:rPr lang="ja-JP" altLang="en-US" sz="1200" dirty="0" err="1"/>
              <a:t>、</a:t>
            </a:r>
            <a:r>
              <a:rPr lang="ja-JP" altLang="en-US" sz="1200" dirty="0"/>
              <a:t>全日空、オートバックス、</a:t>
            </a:r>
            <a:r>
              <a:rPr lang="en-US" altLang="ja-JP" sz="1200" dirty="0"/>
              <a:t>JA</a:t>
            </a:r>
            <a:r>
              <a:rPr lang="ja-JP" altLang="en-US" sz="1200" dirty="0"/>
              <a:t>共済、大日本印刷</a:t>
            </a:r>
            <a:endParaRPr lang="en-US" altLang="ja-JP" sz="1200" dirty="0"/>
          </a:p>
          <a:p>
            <a:pPr>
              <a:lnSpc>
                <a:spcPct val="150000"/>
              </a:lnSpc>
            </a:pPr>
            <a:r>
              <a:rPr lang="ja-JP" altLang="en-US" sz="1200" dirty="0"/>
              <a:t>　　　　　　　　　三菱エレベーター　　　　</a:t>
            </a:r>
            <a:r>
              <a:rPr kumimoji="1" lang="ja-JP" altLang="en-US" sz="1200" dirty="0"/>
              <a:t>　　　　　　　　　　　　　　　　　　　　　　　</a:t>
            </a:r>
            <a:endParaRPr kumimoji="1" lang="en-US" altLang="ja-JP" sz="1200" dirty="0"/>
          </a:p>
          <a:p>
            <a:pPr>
              <a:lnSpc>
                <a:spcPct val="150000"/>
              </a:lnSpc>
            </a:pPr>
            <a:r>
              <a:rPr kumimoji="1" lang="ja-JP" altLang="en-US" sz="1200" dirty="0"/>
              <a:t>　　　　　　　　　　　　　　　　　　　　　　　　　　　　　　　　　　　　　　　　　　　　　　　　　　　他多数</a:t>
            </a:r>
          </a:p>
        </p:txBody>
      </p:sp>
      <p:sp>
        <p:nvSpPr>
          <p:cNvPr id="7" name="テキスト ボックス 6"/>
          <p:cNvSpPr txBox="1"/>
          <p:nvPr/>
        </p:nvSpPr>
        <p:spPr>
          <a:xfrm>
            <a:off x="548680" y="971600"/>
            <a:ext cx="5976664" cy="646331"/>
          </a:xfrm>
          <a:prstGeom prst="rect">
            <a:avLst/>
          </a:prstGeom>
          <a:noFill/>
        </p:spPr>
        <p:txBody>
          <a:bodyPr wrap="square" rtlCol="0">
            <a:spAutoFit/>
          </a:bodyPr>
          <a:lstStyle/>
          <a:p>
            <a:r>
              <a:rPr kumimoji="1" lang="en-US" altLang="ja-JP" sz="1200" dirty="0"/>
              <a:t>1998</a:t>
            </a:r>
            <a:r>
              <a:rPr kumimoji="1" lang="ja-JP" altLang="en-US" sz="1200" dirty="0"/>
              <a:t>年　　立命館大学卒業後、㈱ハウフルス入社</a:t>
            </a:r>
            <a:endParaRPr kumimoji="1" lang="en-US" altLang="ja-JP" sz="1200" dirty="0"/>
          </a:p>
          <a:p>
            <a:r>
              <a:rPr lang="ja-JP" altLang="en-US" sz="1200" dirty="0"/>
              <a:t>　　　　　　　</a:t>
            </a:r>
            <a:r>
              <a:rPr lang="en-US" altLang="ja-JP" sz="1200" dirty="0"/>
              <a:t>AD</a:t>
            </a:r>
            <a:r>
              <a:rPr lang="ja-JP" altLang="en-US" sz="1200" dirty="0"/>
              <a:t>として「ボキャブラ天国」　「タモリ倶楽部」　「チュウボーですよ！」　を担当。</a:t>
            </a:r>
            <a:endParaRPr lang="en-US" altLang="ja-JP" sz="1200" dirty="0"/>
          </a:p>
          <a:p>
            <a:r>
              <a:rPr kumimoji="1" lang="en-US" altLang="ja-JP" sz="1200" dirty="0"/>
              <a:t>2005</a:t>
            </a:r>
            <a:r>
              <a:rPr kumimoji="1" lang="ja-JP" altLang="en-US" sz="1200" dirty="0"/>
              <a:t>年　　独立し、フリー放送作家</a:t>
            </a:r>
          </a:p>
        </p:txBody>
      </p:sp>
      <p:sp>
        <p:nvSpPr>
          <p:cNvPr id="8" name="テキスト ボックス 7"/>
          <p:cNvSpPr txBox="1"/>
          <p:nvPr/>
        </p:nvSpPr>
        <p:spPr>
          <a:xfrm>
            <a:off x="476672" y="7762998"/>
            <a:ext cx="1584176" cy="307777"/>
          </a:xfrm>
          <a:prstGeom prst="rect">
            <a:avLst/>
          </a:prstGeom>
          <a:noFill/>
        </p:spPr>
        <p:txBody>
          <a:bodyPr wrap="square" rtlCol="0">
            <a:spAutoFit/>
          </a:bodyPr>
          <a:lstStyle/>
          <a:p>
            <a:r>
              <a:rPr lang="ja-JP" altLang="en-US" sz="1400" dirty="0"/>
              <a:t>その他</a:t>
            </a:r>
            <a:endParaRPr kumimoji="1" lang="ja-JP" altLang="en-US" sz="1400" dirty="0"/>
          </a:p>
        </p:txBody>
      </p:sp>
      <p:sp>
        <p:nvSpPr>
          <p:cNvPr id="9" name="テキスト ボックス 8"/>
          <p:cNvSpPr txBox="1"/>
          <p:nvPr/>
        </p:nvSpPr>
        <p:spPr>
          <a:xfrm>
            <a:off x="764704" y="8070775"/>
            <a:ext cx="5472608" cy="461665"/>
          </a:xfrm>
          <a:prstGeom prst="rect">
            <a:avLst/>
          </a:prstGeom>
          <a:noFill/>
        </p:spPr>
        <p:txBody>
          <a:bodyPr wrap="square" rtlCol="0">
            <a:spAutoFit/>
          </a:bodyPr>
          <a:lstStyle/>
          <a:p>
            <a:r>
              <a:rPr kumimoji="1" lang="ja-JP" altLang="en-US" sz="1200" dirty="0"/>
              <a:t>松竹芸能タレントコーススクール（お笑い）講師</a:t>
            </a:r>
            <a:endParaRPr kumimoji="1" lang="en-US" altLang="ja-JP" sz="1200" dirty="0"/>
          </a:p>
          <a:p>
            <a:r>
              <a:rPr lang="ja-JP" altLang="en-US" sz="1200" dirty="0"/>
              <a:t>ツキイチお笑い　</a:t>
            </a:r>
            <a:r>
              <a:rPr lang="en-US" altLang="ja-JP" sz="1200" dirty="0"/>
              <a:t>RPG</a:t>
            </a:r>
            <a:r>
              <a:rPr lang="ja-JP" altLang="en-US" sz="1200" dirty="0"/>
              <a:t>「登猿門」審査員</a:t>
            </a:r>
            <a:endParaRPr kumimoji="1" lang="ja-JP" altLang="en-US" sz="1200" dirty="0"/>
          </a:p>
        </p:txBody>
      </p:sp>
    </p:spTree>
    <p:extLst>
      <p:ext uri="{BB962C8B-B14F-4D97-AF65-F5344CB8AC3E}">
        <p14:creationId xmlns:p14="http://schemas.microsoft.com/office/powerpoint/2010/main" val="614226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4179419213"/>
              </p:ext>
            </p:extLst>
          </p:nvPr>
        </p:nvGraphicFramePr>
        <p:xfrm>
          <a:off x="332656" y="1115616"/>
          <a:ext cx="3290233" cy="6552728"/>
        </p:xfrm>
        <a:graphic>
          <a:graphicData uri="http://schemas.openxmlformats.org/drawingml/2006/table">
            <a:tbl>
              <a:tblPr firstRow="1" firstCol="1" bandRow="1">
                <a:tableStyleId>{5C22544A-7EE6-4342-B048-85BDC9FD1C3A}</a:tableStyleId>
              </a:tblPr>
              <a:tblGrid>
                <a:gridCol w="1096521">
                  <a:extLst>
                    <a:ext uri="{9D8B030D-6E8A-4147-A177-3AD203B41FA5}">
                      <a16:colId xmlns:a16="http://schemas.microsoft.com/office/drawing/2014/main" val="599348316"/>
                    </a:ext>
                  </a:extLst>
                </a:gridCol>
                <a:gridCol w="125107">
                  <a:extLst>
                    <a:ext uri="{9D8B030D-6E8A-4147-A177-3AD203B41FA5}">
                      <a16:colId xmlns:a16="http://schemas.microsoft.com/office/drawing/2014/main" val="2897882434"/>
                    </a:ext>
                  </a:extLst>
                </a:gridCol>
                <a:gridCol w="2068605">
                  <a:extLst>
                    <a:ext uri="{9D8B030D-6E8A-4147-A177-3AD203B41FA5}">
                      <a16:colId xmlns:a16="http://schemas.microsoft.com/office/drawing/2014/main" val="4098020881"/>
                    </a:ext>
                  </a:extLst>
                </a:gridCol>
              </a:tblGrid>
              <a:tr h="288315">
                <a:tc gridSpan="3">
                  <a:txBody>
                    <a:bodyPr/>
                    <a:lstStyle/>
                    <a:p>
                      <a:pPr algn="ctr">
                        <a:spcAft>
                          <a:spcPts val="0"/>
                        </a:spcAft>
                      </a:pPr>
                      <a:r>
                        <a:rPr lang="ja-JP" sz="900" kern="100">
                          <a:effectLst/>
                        </a:rPr>
                        <a:t>酒と料理とお侍ちゃん</a:t>
                      </a:r>
                      <a:endParaRPr lang="ja-JP" sz="600" kern="100">
                        <a:effectLst/>
                      </a:endParaRPr>
                    </a:p>
                    <a:p>
                      <a:pPr algn="ctr">
                        <a:spcAft>
                          <a:spcPts val="0"/>
                        </a:spcAft>
                      </a:pPr>
                      <a:r>
                        <a:rPr lang="ja-JP" sz="900" kern="100">
                          <a:effectLst/>
                        </a:rPr>
                        <a:t>～</a:t>
                      </a:r>
                      <a:r>
                        <a:rPr lang="en-US" sz="900" kern="100">
                          <a:effectLst/>
                        </a:rPr>
                        <a:t>TOKYO KITCHEN</a:t>
                      </a:r>
                      <a:r>
                        <a:rPr lang="ja-JP" sz="900" kern="100">
                          <a:effectLst/>
                        </a:rPr>
                        <a:t>（新宿）編　①～</a:t>
                      </a:r>
                      <a:endParaRPr lang="ja-JP" sz="600" kern="100">
                        <a:effectLst/>
                        <a:latin typeface="Century" panose="02040604050505020304" pitchFamily="18" charset="0"/>
                        <a:ea typeface="HG丸ｺﾞｼｯｸM-PRO" panose="020F0600000000000000" pitchFamily="50" charset="-128"/>
                        <a:cs typeface="Times New Roman" panose="02020603050405020304" pitchFamily="18" charset="0"/>
                      </a:endParaRPr>
                    </a:p>
                  </a:txBody>
                  <a:tcPr marL="31721" marR="31721" marT="0" marB="0"/>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39036228"/>
                  </a:ext>
                </a:extLst>
              </a:tr>
              <a:tr h="373995">
                <a:tc>
                  <a:txBody>
                    <a:bodyPr/>
                    <a:lstStyle/>
                    <a:p>
                      <a:pPr algn="just">
                        <a:spcAft>
                          <a:spcPts val="0"/>
                        </a:spcAft>
                      </a:pPr>
                      <a:r>
                        <a:rPr lang="ja-JP" sz="600" kern="100">
                          <a:effectLst/>
                        </a:rPr>
                        <a:t>【オープニング】</a:t>
                      </a:r>
                    </a:p>
                    <a:p>
                      <a:pPr algn="just">
                        <a:spcAft>
                          <a:spcPts val="0"/>
                        </a:spcAft>
                      </a:pPr>
                      <a:r>
                        <a:rPr lang="ja-JP" sz="600" kern="100">
                          <a:effectLst/>
                        </a:rPr>
                        <a:t>●共通オープニング　タイトル</a:t>
                      </a:r>
                    </a:p>
                    <a:p>
                      <a:pPr algn="just">
                        <a:spcAft>
                          <a:spcPts val="0"/>
                        </a:spcAft>
                      </a:pPr>
                      <a:r>
                        <a:rPr lang="en-US" sz="600" kern="100">
                          <a:effectLst/>
                        </a:rPr>
                        <a:t> </a:t>
                      </a:r>
                      <a:endParaRPr lang="ja-JP" sz="600" kern="100">
                        <a:effectLst/>
                        <a:latin typeface="Century" panose="02040604050505020304" pitchFamily="18" charset="0"/>
                        <a:ea typeface="HG丸ｺﾞｼｯｸM-PRO" panose="020F0600000000000000" pitchFamily="50" charset="-128"/>
                        <a:cs typeface="Times New Roman" panose="02020603050405020304" pitchFamily="18" charset="0"/>
                      </a:endParaRPr>
                    </a:p>
                  </a:txBody>
                  <a:tcPr marL="31721" marR="31721" marT="0" marB="0"/>
                </a:tc>
                <a:tc>
                  <a:txBody>
                    <a:bodyPr/>
                    <a:lstStyle/>
                    <a:p>
                      <a:pPr algn="just">
                        <a:spcAft>
                          <a:spcPts val="0"/>
                        </a:spcAft>
                      </a:pPr>
                      <a:r>
                        <a:rPr lang="en-US" sz="600" kern="100">
                          <a:effectLst/>
                        </a:rPr>
                        <a:t> </a:t>
                      </a:r>
                      <a:endParaRPr lang="ja-JP" sz="600" kern="100">
                        <a:effectLst/>
                        <a:latin typeface="Century" panose="02040604050505020304" pitchFamily="18" charset="0"/>
                        <a:ea typeface="HG丸ｺﾞｼｯｸM-PRO" panose="020F0600000000000000" pitchFamily="50" charset="-128"/>
                        <a:cs typeface="Times New Roman" panose="02020603050405020304" pitchFamily="18" charset="0"/>
                      </a:endParaRPr>
                    </a:p>
                  </a:txBody>
                  <a:tcPr marL="31721" marR="31721" marT="0" marB="0"/>
                </a:tc>
                <a:tc>
                  <a:txBody>
                    <a:bodyPr/>
                    <a:lstStyle/>
                    <a:p>
                      <a:pPr algn="just">
                        <a:spcAft>
                          <a:spcPts val="0"/>
                        </a:spcAft>
                      </a:pPr>
                      <a:r>
                        <a:rPr lang="en-US" sz="600" kern="100">
                          <a:effectLst/>
                        </a:rPr>
                        <a:t> </a:t>
                      </a:r>
                      <a:endParaRPr lang="ja-JP" sz="600" kern="100">
                        <a:effectLst/>
                      </a:endParaRPr>
                    </a:p>
                    <a:p>
                      <a:pPr algn="just">
                        <a:spcAft>
                          <a:spcPts val="0"/>
                        </a:spcAft>
                      </a:pPr>
                      <a:r>
                        <a:rPr lang="ja-JP" sz="600" kern="100">
                          <a:effectLst/>
                        </a:rPr>
                        <a:t>　タイトル</a:t>
                      </a:r>
                    </a:p>
                    <a:p>
                      <a:pPr algn="just">
                        <a:spcAft>
                          <a:spcPts val="0"/>
                        </a:spcAft>
                      </a:pPr>
                      <a:r>
                        <a:rPr lang="ja-JP" sz="600" kern="100">
                          <a:effectLst/>
                        </a:rPr>
                        <a:t>　　酒と料理とお侍ちゃん</a:t>
                      </a:r>
                    </a:p>
                    <a:p>
                      <a:pPr algn="just">
                        <a:spcAft>
                          <a:spcPts val="0"/>
                        </a:spcAft>
                      </a:pPr>
                      <a:r>
                        <a:rPr lang="en-US" sz="600" kern="100">
                          <a:effectLst/>
                        </a:rPr>
                        <a:t> </a:t>
                      </a:r>
                      <a:endParaRPr lang="ja-JP" sz="600" kern="100">
                        <a:effectLst/>
                        <a:latin typeface="Century" panose="02040604050505020304" pitchFamily="18" charset="0"/>
                        <a:ea typeface="HG丸ｺﾞｼｯｸM-PRO" panose="020F0600000000000000" pitchFamily="50" charset="-128"/>
                        <a:cs typeface="Times New Roman" panose="02020603050405020304" pitchFamily="18" charset="0"/>
                      </a:endParaRPr>
                    </a:p>
                  </a:txBody>
                  <a:tcPr marL="31721" marR="31721" marT="0" marB="0"/>
                </a:tc>
                <a:extLst>
                  <a:ext uri="{0D108BD9-81ED-4DB2-BD59-A6C34878D82A}">
                    <a16:rowId xmlns:a16="http://schemas.microsoft.com/office/drawing/2014/main" val="3922704024"/>
                  </a:ext>
                </a:extLst>
              </a:tr>
              <a:tr h="841488">
                <a:tc>
                  <a:txBody>
                    <a:bodyPr/>
                    <a:lstStyle/>
                    <a:p>
                      <a:pPr algn="just">
                        <a:spcAft>
                          <a:spcPts val="0"/>
                        </a:spcAft>
                      </a:pPr>
                      <a:r>
                        <a:rPr lang="en-US" sz="600" kern="100">
                          <a:effectLst/>
                        </a:rPr>
                        <a:t> </a:t>
                      </a:r>
                      <a:endParaRPr lang="ja-JP" sz="600" kern="100">
                        <a:effectLst/>
                      </a:endParaRPr>
                    </a:p>
                    <a:p>
                      <a:pPr algn="just">
                        <a:spcAft>
                          <a:spcPts val="0"/>
                        </a:spcAft>
                      </a:pPr>
                      <a:r>
                        <a:rPr lang="ja-JP" sz="600" kern="100">
                          <a:effectLst/>
                        </a:rPr>
                        <a:t>●</a:t>
                      </a:r>
                      <a:r>
                        <a:rPr lang="en-US" sz="600" kern="100">
                          <a:effectLst/>
                        </a:rPr>
                        <a:t>TOKYO KITCHEN </a:t>
                      </a:r>
                      <a:r>
                        <a:rPr lang="ja-JP" sz="600" kern="100">
                          <a:effectLst/>
                        </a:rPr>
                        <a:t>入り口前</a:t>
                      </a:r>
                    </a:p>
                    <a:p>
                      <a:pPr algn="just">
                        <a:spcAft>
                          <a:spcPts val="0"/>
                        </a:spcAft>
                      </a:pPr>
                      <a:r>
                        <a:rPr lang="ja-JP" sz="600" kern="100">
                          <a:effectLst/>
                        </a:rPr>
                        <a:t>●お侍ちゃん　板付き</a:t>
                      </a:r>
                    </a:p>
                    <a:p>
                      <a:pPr algn="just">
                        <a:spcAft>
                          <a:spcPts val="0"/>
                        </a:spcAft>
                      </a:pPr>
                      <a:r>
                        <a:rPr lang="en-US" sz="600" kern="100">
                          <a:effectLst/>
                        </a:rPr>
                        <a:t> </a:t>
                      </a:r>
                      <a:endParaRPr lang="ja-JP" sz="600" kern="100">
                        <a:effectLst/>
                      </a:endParaRPr>
                    </a:p>
                    <a:p>
                      <a:pPr algn="just">
                        <a:spcAft>
                          <a:spcPts val="0"/>
                        </a:spcAft>
                      </a:pPr>
                      <a:r>
                        <a:rPr lang="en-US" sz="600" kern="100">
                          <a:effectLst/>
                        </a:rPr>
                        <a:t> </a:t>
                      </a:r>
                      <a:endParaRPr lang="ja-JP" sz="600" kern="100">
                        <a:effectLst/>
                      </a:endParaRPr>
                    </a:p>
                    <a:p>
                      <a:pPr algn="just">
                        <a:spcAft>
                          <a:spcPts val="0"/>
                        </a:spcAft>
                      </a:pPr>
                      <a:r>
                        <a:rPr lang="en-US" sz="600" kern="100">
                          <a:effectLst/>
                        </a:rPr>
                        <a:t> </a:t>
                      </a:r>
                      <a:endParaRPr lang="ja-JP" sz="600" kern="100">
                        <a:effectLst/>
                      </a:endParaRPr>
                    </a:p>
                    <a:p>
                      <a:pPr algn="just">
                        <a:spcAft>
                          <a:spcPts val="0"/>
                        </a:spcAft>
                      </a:pPr>
                      <a:r>
                        <a:rPr lang="en-US" sz="600" kern="100">
                          <a:effectLst/>
                        </a:rPr>
                        <a:t> </a:t>
                      </a:r>
                      <a:endParaRPr lang="ja-JP" sz="600" kern="100">
                        <a:effectLst/>
                        <a:latin typeface="Century" panose="02040604050505020304" pitchFamily="18" charset="0"/>
                        <a:ea typeface="HG丸ｺﾞｼｯｸM-PRO" panose="020F0600000000000000" pitchFamily="50" charset="-128"/>
                        <a:cs typeface="Times New Roman" panose="02020603050405020304" pitchFamily="18" charset="0"/>
                      </a:endParaRPr>
                    </a:p>
                  </a:txBody>
                  <a:tcPr marL="31721" marR="31721" marT="0" marB="0"/>
                </a:tc>
                <a:tc>
                  <a:txBody>
                    <a:bodyPr/>
                    <a:lstStyle/>
                    <a:p>
                      <a:pPr algn="just">
                        <a:spcAft>
                          <a:spcPts val="0"/>
                        </a:spcAft>
                      </a:pPr>
                      <a:r>
                        <a:rPr lang="en-US" sz="600" kern="100">
                          <a:effectLst/>
                        </a:rPr>
                        <a:t> </a:t>
                      </a:r>
                      <a:endParaRPr lang="ja-JP" sz="600" kern="100">
                        <a:effectLst/>
                        <a:latin typeface="Century" panose="02040604050505020304" pitchFamily="18" charset="0"/>
                        <a:ea typeface="HG丸ｺﾞｼｯｸM-PRO" panose="020F0600000000000000" pitchFamily="50" charset="-128"/>
                        <a:cs typeface="Times New Roman" panose="02020603050405020304" pitchFamily="18" charset="0"/>
                      </a:endParaRPr>
                    </a:p>
                  </a:txBody>
                  <a:tcPr marL="31721" marR="31721" marT="0" marB="0"/>
                </a:tc>
                <a:tc>
                  <a:txBody>
                    <a:bodyPr/>
                    <a:lstStyle/>
                    <a:p>
                      <a:pPr algn="just">
                        <a:spcAft>
                          <a:spcPts val="0"/>
                        </a:spcAft>
                      </a:pPr>
                      <a:r>
                        <a:rPr lang="en-US" sz="600" kern="100">
                          <a:effectLst/>
                        </a:rPr>
                        <a:t> </a:t>
                      </a:r>
                      <a:endParaRPr lang="ja-JP" sz="600" kern="100">
                        <a:effectLst/>
                      </a:endParaRPr>
                    </a:p>
                    <a:p>
                      <a:pPr algn="just">
                        <a:spcAft>
                          <a:spcPts val="0"/>
                        </a:spcAft>
                      </a:pPr>
                      <a:r>
                        <a:rPr lang="ja-JP" sz="600" kern="100">
                          <a:effectLst/>
                        </a:rPr>
                        <a:t>お侍　腹が減っては戦が出来ぬ！</a:t>
                      </a:r>
                    </a:p>
                    <a:p>
                      <a:pPr algn="just">
                        <a:spcAft>
                          <a:spcPts val="0"/>
                        </a:spcAft>
                      </a:pPr>
                      <a:r>
                        <a:rPr lang="ja-JP" sz="600" kern="100">
                          <a:effectLst/>
                        </a:rPr>
                        <a:t>　　　ども、お侍ちゃんです！</a:t>
                      </a:r>
                    </a:p>
                    <a:p>
                      <a:pPr algn="just">
                        <a:spcAft>
                          <a:spcPts val="0"/>
                        </a:spcAft>
                      </a:pPr>
                      <a:r>
                        <a:rPr lang="ja-JP" sz="600" kern="100">
                          <a:effectLst/>
                        </a:rPr>
                        <a:t>　　　本日はこちらの</a:t>
                      </a:r>
                    </a:p>
                    <a:p>
                      <a:pPr algn="just">
                        <a:spcAft>
                          <a:spcPts val="0"/>
                        </a:spcAft>
                      </a:pPr>
                      <a:r>
                        <a:rPr lang="ja-JP" sz="600" kern="100">
                          <a:effectLst/>
                        </a:rPr>
                        <a:t>　　　「</a:t>
                      </a:r>
                      <a:r>
                        <a:rPr lang="en-US" sz="600" kern="100">
                          <a:effectLst/>
                        </a:rPr>
                        <a:t>TOKYO KITCHEN</a:t>
                      </a:r>
                      <a:r>
                        <a:rPr lang="ja-JP" sz="600" kern="100">
                          <a:effectLst/>
                        </a:rPr>
                        <a:t>」にお邪魔するで</a:t>
                      </a:r>
                    </a:p>
                    <a:p>
                      <a:pPr algn="just">
                        <a:spcAft>
                          <a:spcPts val="0"/>
                        </a:spcAft>
                      </a:pPr>
                      <a:r>
                        <a:rPr lang="ja-JP" sz="600" kern="100">
                          <a:effectLst/>
                        </a:rPr>
                        <a:t>　　　ござる！さっそく参ろう！</a:t>
                      </a:r>
                    </a:p>
                    <a:p>
                      <a:pPr algn="just">
                        <a:spcAft>
                          <a:spcPts val="0"/>
                        </a:spcAft>
                      </a:pPr>
                      <a:r>
                        <a:rPr lang="ja-JP" sz="600" kern="100">
                          <a:effectLst/>
                        </a:rPr>
                        <a:t>　　　（扉を開けて）</a:t>
                      </a:r>
                    </a:p>
                    <a:p>
                      <a:pPr algn="just">
                        <a:spcAft>
                          <a:spcPts val="0"/>
                        </a:spcAft>
                      </a:pPr>
                      <a:r>
                        <a:rPr lang="ja-JP" sz="600" kern="100">
                          <a:effectLst/>
                        </a:rPr>
                        <a:t>　　　たのもー</a:t>
                      </a:r>
                    </a:p>
                    <a:p>
                      <a:pPr algn="just">
                        <a:spcAft>
                          <a:spcPts val="0"/>
                        </a:spcAft>
                      </a:pPr>
                      <a:r>
                        <a:rPr lang="en-US" sz="600" kern="100">
                          <a:effectLst/>
                        </a:rPr>
                        <a:t> </a:t>
                      </a:r>
                      <a:endParaRPr lang="ja-JP" sz="600" kern="100">
                        <a:effectLst/>
                        <a:latin typeface="Century" panose="02040604050505020304" pitchFamily="18" charset="0"/>
                        <a:ea typeface="HG丸ｺﾞｼｯｸM-PRO" panose="020F0600000000000000" pitchFamily="50" charset="-128"/>
                        <a:cs typeface="Times New Roman" panose="02020603050405020304" pitchFamily="18" charset="0"/>
                      </a:endParaRPr>
                    </a:p>
                  </a:txBody>
                  <a:tcPr marL="31721" marR="31721" marT="0" marB="0"/>
                </a:tc>
                <a:extLst>
                  <a:ext uri="{0D108BD9-81ED-4DB2-BD59-A6C34878D82A}">
                    <a16:rowId xmlns:a16="http://schemas.microsoft.com/office/drawing/2014/main" val="1445891052"/>
                  </a:ext>
                </a:extLst>
              </a:tr>
              <a:tr h="654491">
                <a:tc>
                  <a:txBody>
                    <a:bodyPr/>
                    <a:lstStyle/>
                    <a:p>
                      <a:pPr algn="just">
                        <a:spcAft>
                          <a:spcPts val="0"/>
                        </a:spcAft>
                      </a:pPr>
                      <a:r>
                        <a:rPr lang="ja-JP" sz="600" kern="100">
                          <a:effectLst/>
                        </a:rPr>
                        <a:t>【お店紹介】</a:t>
                      </a:r>
                    </a:p>
                    <a:p>
                      <a:pPr algn="just">
                        <a:spcAft>
                          <a:spcPts val="0"/>
                        </a:spcAft>
                      </a:pPr>
                      <a:r>
                        <a:rPr lang="ja-JP" sz="600" kern="100">
                          <a:effectLst/>
                        </a:rPr>
                        <a:t>●店内の雰囲気など</a:t>
                      </a:r>
                    </a:p>
                    <a:p>
                      <a:pPr algn="just">
                        <a:spcAft>
                          <a:spcPts val="0"/>
                        </a:spcAft>
                      </a:pPr>
                      <a:r>
                        <a:rPr lang="en-US" sz="600" kern="100">
                          <a:effectLst/>
                        </a:rPr>
                        <a:t> </a:t>
                      </a:r>
                      <a:endParaRPr lang="ja-JP" sz="600" kern="100">
                        <a:effectLst/>
                      </a:endParaRPr>
                    </a:p>
                    <a:p>
                      <a:pPr algn="just">
                        <a:spcAft>
                          <a:spcPts val="0"/>
                        </a:spcAft>
                      </a:pPr>
                      <a:r>
                        <a:rPr lang="en-US" sz="600" kern="100">
                          <a:effectLst/>
                        </a:rPr>
                        <a:t> </a:t>
                      </a:r>
                      <a:endParaRPr lang="ja-JP" sz="600" kern="100">
                        <a:effectLst/>
                        <a:latin typeface="Century" panose="02040604050505020304" pitchFamily="18" charset="0"/>
                        <a:ea typeface="HG丸ｺﾞｼｯｸM-PRO" panose="020F0600000000000000" pitchFamily="50" charset="-128"/>
                        <a:cs typeface="Times New Roman" panose="02020603050405020304" pitchFamily="18" charset="0"/>
                      </a:endParaRPr>
                    </a:p>
                  </a:txBody>
                  <a:tcPr marL="31721" marR="31721" marT="0" marB="0"/>
                </a:tc>
                <a:tc>
                  <a:txBody>
                    <a:bodyPr/>
                    <a:lstStyle/>
                    <a:p>
                      <a:pPr algn="just">
                        <a:spcAft>
                          <a:spcPts val="0"/>
                        </a:spcAft>
                      </a:pPr>
                      <a:r>
                        <a:rPr lang="en-US" sz="600" kern="100">
                          <a:effectLst/>
                        </a:rPr>
                        <a:t> </a:t>
                      </a:r>
                      <a:endParaRPr lang="ja-JP" sz="600" kern="100">
                        <a:effectLst/>
                        <a:latin typeface="Century" panose="02040604050505020304" pitchFamily="18" charset="0"/>
                        <a:ea typeface="HG丸ｺﾞｼｯｸM-PRO" panose="020F0600000000000000" pitchFamily="50" charset="-128"/>
                        <a:cs typeface="Times New Roman" panose="02020603050405020304" pitchFamily="18" charset="0"/>
                      </a:endParaRPr>
                    </a:p>
                  </a:txBody>
                  <a:tcPr marL="31721" marR="31721" marT="0" marB="0"/>
                </a:tc>
                <a:tc>
                  <a:txBody>
                    <a:bodyPr/>
                    <a:lstStyle/>
                    <a:p>
                      <a:pPr algn="just">
                        <a:spcAft>
                          <a:spcPts val="0"/>
                        </a:spcAft>
                      </a:pPr>
                      <a:r>
                        <a:rPr lang="en-US" sz="600" kern="100">
                          <a:effectLst/>
                        </a:rPr>
                        <a:t> </a:t>
                      </a:r>
                      <a:endParaRPr lang="ja-JP" sz="600" kern="100">
                        <a:effectLst/>
                      </a:endParaRPr>
                    </a:p>
                    <a:p>
                      <a:pPr algn="just">
                        <a:spcAft>
                          <a:spcPts val="0"/>
                        </a:spcAft>
                      </a:pPr>
                      <a:r>
                        <a:rPr lang="ja-JP" sz="600" kern="100">
                          <a:effectLst/>
                        </a:rPr>
                        <a:t>ＮＡ　今回拙者が訪れたのは</a:t>
                      </a:r>
                    </a:p>
                    <a:p>
                      <a:pPr algn="just">
                        <a:spcAft>
                          <a:spcPts val="0"/>
                        </a:spcAft>
                      </a:pPr>
                      <a:r>
                        <a:rPr lang="ja-JP" sz="600" kern="100">
                          <a:effectLst/>
                        </a:rPr>
                        <a:t>　　　新宿三丁目駅から徒歩２分、</a:t>
                      </a:r>
                    </a:p>
                    <a:p>
                      <a:pPr algn="just">
                        <a:spcAft>
                          <a:spcPts val="0"/>
                        </a:spcAft>
                      </a:pPr>
                      <a:r>
                        <a:rPr lang="ja-JP" sz="600" kern="100">
                          <a:effectLst/>
                        </a:rPr>
                        <a:t>　　　厳選したハーブとスパイスで漬け込んだ</a:t>
                      </a:r>
                    </a:p>
                    <a:p>
                      <a:pPr algn="just">
                        <a:spcAft>
                          <a:spcPts val="0"/>
                        </a:spcAft>
                      </a:pPr>
                      <a:r>
                        <a:rPr lang="ja-JP" sz="600" kern="100">
                          <a:effectLst/>
                        </a:rPr>
                        <a:t>　　　グリル料理のお店「</a:t>
                      </a:r>
                      <a:r>
                        <a:rPr lang="en-US" sz="600" kern="100">
                          <a:effectLst/>
                        </a:rPr>
                        <a:t>TOKYO KITCHEN</a:t>
                      </a:r>
                      <a:r>
                        <a:rPr lang="ja-JP" sz="600" kern="100">
                          <a:effectLst/>
                        </a:rPr>
                        <a:t>」。</a:t>
                      </a:r>
                    </a:p>
                    <a:p>
                      <a:pPr algn="just">
                        <a:spcAft>
                          <a:spcPts val="0"/>
                        </a:spcAft>
                      </a:pPr>
                      <a:r>
                        <a:rPr lang="ja-JP" sz="600" kern="100">
                          <a:effectLst/>
                        </a:rPr>
                        <a:t>　　　さてどんなお酒と料理に出会えるかな？</a:t>
                      </a:r>
                    </a:p>
                    <a:p>
                      <a:pPr algn="just">
                        <a:spcAft>
                          <a:spcPts val="0"/>
                        </a:spcAft>
                      </a:pPr>
                      <a:r>
                        <a:rPr lang="en-US" sz="600" kern="100">
                          <a:effectLst/>
                        </a:rPr>
                        <a:t> </a:t>
                      </a:r>
                      <a:endParaRPr lang="ja-JP" sz="600" kern="100">
                        <a:effectLst/>
                        <a:latin typeface="Century" panose="02040604050505020304" pitchFamily="18" charset="0"/>
                        <a:ea typeface="HG丸ｺﾞｼｯｸM-PRO" panose="020F0600000000000000" pitchFamily="50" charset="-128"/>
                        <a:cs typeface="Times New Roman" panose="02020603050405020304" pitchFamily="18" charset="0"/>
                      </a:endParaRPr>
                    </a:p>
                  </a:txBody>
                  <a:tcPr marL="31721" marR="31721" marT="0" marB="0"/>
                </a:tc>
                <a:extLst>
                  <a:ext uri="{0D108BD9-81ED-4DB2-BD59-A6C34878D82A}">
                    <a16:rowId xmlns:a16="http://schemas.microsoft.com/office/drawing/2014/main" val="2374985145"/>
                  </a:ext>
                </a:extLst>
              </a:tr>
              <a:tr h="4394439">
                <a:tc>
                  <a:txBody>
                    <a:bodyPr/>
                    <a:lstStyle/>
                    <a:p>
                      <a:pPr algn="just">
                        <a:spcAft>
                          <a:spcPts val="0"/>
                        </a:spcAft>
                      </a:pPr>
                      <a:r>
                        <a:rPr lang="ja-JP" sz="600" kern="100">
                          <a:effectLst/>
                        </a:rPr>
                        <a:t>【１本目お酒】</a:t>
                      </a:r>
                    </a:p>
                    <a:p>
                      <a:pPr algn="just">
                        <a:spcAft>
                          <a:spcPts val="0"/>
                        </a:spcAft>
                      </a:pPr>
                      <a:r>
                        <a:rPr lang="ja-JP" sz="600" kern="100">
                          <a:effectLst/>
                        </a:rPr>
                        <a:t>●飯泉シェフ</a:t>
                      </a:r>
                    </a:p>
                    <a:p>
                      <a:pPr algn="just">
                        <a:spcAft>
                          <a:spcPts val="0"/>
                        </a:spcAft>
                      </a:pPr>
                      <a:r>
                        <a:rPr lang="en-US" sz="600" kern="100">
                          <a:effectLst/>
                        </a:rPr>
                        <a:t> </a:t>
                      </a:r>
                      <a:endParaRPr lang="ja-JP" sz="600" kern="100">
                        <a:effectLst/>
                      </a:endParaRPr>
                    </a:p>
                    <a:p>
                      <a:pPr algn="just">
                        <a:spcAft>
                          <a:spcPts val="0"/>
                        </a:spcAft>
                      </a:pPr>
                      <a:r>
                        <a:rPr lang="ja-JP" sz="600" kern="100">
                          <a:effectLst/>
                        </a:rPr>
                        <a:t>●お侍ちゃん　座</a:t>
                      </a:r>
                    </a:p>
                    <a:p>
                      <a:pPr algn="just">
                        <a:spcAft>
                          <a:spcPts val="0"/>
                        </a:spcAft>
                      </a:pPr>
                      <a:r>
                        <a:rPr lang="en-US" sz="600" kern="100">
                          <a:effectLst/>
                        </a:rPr>
                        <a:t> </a:t>
                      </a:r>
                      <a:endParaRPr lang="ja-JP" sz="600" kern="100">
                        <a:effectLst/>
                      </a:endParaRPr>
                    </a:p>
                    <a:p>
                      <a:pPr algn="just">
                        <a:spcAft>
                          <a:spcPts val="0"/>
                        </a:spcAft>
                      </a:pPr>
                      <a:r>
                        <a:rPr lang="ja-JP" sz="600" kern="100">
                          <a:effectLst/>
                        </a:rPr>
                        <a:t>●飯泉シェフ　紹介カット（調理風景など）</a:t>
                      </a:r>
                    </a:p>
                    <a:p>
                      <a:pPr algn="just">
                        <a:spcAft>
                          <a:spcPts val="0"/>
                        </a:spcAft>
                      </a:pPr>
                      <a:r>
                        <a:rPr lang="en-US" sz="600" kern="100">
                          <a:effectLst/>
                        </a:rPr>
                        <a:t> </a:t>
                      </a:r>
                      <a:endParaRPr lang="ja-JP" sz="600" kern="100">
                        <a:effectLst/>
                      </a:endParaRPr>
                    </a:p>
                    <a:p>
                      <a:pPr algn="just">
                        <a:spcAft>
                          <a:spcPts val="0"/>
                        </a:spcAft>
                      </a:pPr>
                      <a:r>
                        <a:rPr lang="en-US" sz="600" kern="100">
                          <a:effectLst/>
                        </a:rPr>
                        <a:t> </a:t>
                      </a:r>
                      <a:endParaRPr lang="ja-JP" sz="600" kern="100">
                        <a:effectLst/>
                      </a:endParaRPr>
                    </a:p>
                    <a:p>
                      <a:pPr algn="just">
                        <a:spcAft>
                          <a:spcPts val="0"/>
                        </a:spcAft>
                      </a:pPr>
                      <a:r>
                        <a:rPr lang="en-US" sz="600" kern="100">
                          <a:effectLst/>
                        </a:rPr>
                        <a:t> </a:t>
                      </a:r>
                      <a:endParaRPr lang="ja-JP" sz="600" kern="100">
                        <a:effectLst/>
                      </a:endParaRPr>
                    </a:p>
                    <a:p>
                      <a:pPr algn="just">
                        <a:spcAft>
                          <a:spcPts val="0"/>
                        </a:spcAft>
                      </a:pPr>
                      <a:r>
                        <a:rPr lang="en-US" sz="600" kern="100">
                          <a:effectLst/>
                        </a:rPr>
                        <a:t> </a:t>
                      </a:r>
                      <a:endParaRPr lang="ja-JP" sz="600" kern="100">
                        <a:effectLst/>
                      </a:endParaRPr>
                    </a:p>
                    <a:p>
                      <a:pPr algn="just">
                        <a:spcAft>
                          <a:spcPts val="0"/>
                        </a:spcAft>
                      </a:pPr>
                      <a:r>
                        <a:rPr lang="en-US" sz="600" kern="100">
                          <a:effectLst/>
                        </a:rPr>
                        <a:t> </a:t>
                      </a:r>
                      <a:endParaRPr lang="ja-JP" sz="600" kern="100">
                        <a:effectLst/>
                      </a:endParaRPr>
                    </a:p>
                    <a:p>
                      <a:pPr algn="just">
                        <a:spcAft>
                          <a:spcPts val="0"/>
                        </a:spcAft>
                      </a:pPr>
                      <a:r>
                        <a:rPr lang="en-US" sz="600" kern="100">
                          <a:effectLst/>
                        </a:rPr>
                        <a:t> </a:t>
                      </a:r>
                      <a:endParaRPr lang="ja-JP" sz="600" kern="100">
                        <a:effectLst/>
                      </a:endParaRPr>
                    </a:p>
                    <a:p>
                      <a:pPr algn="just">
                        <a:spcAft>
                          <a:spcPts val="0"/>
                        </a:spcAft>
                      </a:pPr>
                      <a:r>
                        <a:rPr lang="en-US" sz="600" kern="100">
                          <a:effectLst/>
                        </a:rPr>
                        <a:t> </a:t>
                      </a:r>
                      <a:endParaRPr lang="ja-JP" sz="600" kern="100">
                        <a:effectLst/>
                      </a:endParaRPr>
                    </a:p>
                    <a:p>
                      <a:pPr algn="just">
                        <a:spcAft>
                          <a:spcPts val="0"/>
                        </a:spcAft>
                      </a:pPr>
                      <a:r>
                        <a:rPr lang="en-US" sz="600" kern="100">
                          <a:effectLst/>
                        </a:rPr>
                        <a:t> </a:t>
                      </a:r>
                      <a:endParaRPr lang="ja-JP" sz="600" kern="100">
                        <a:effectLst/>
                      </a:endParaRPr>
                    </a:p>
                    <a:p>
                      <a:pPr algn="just">
                        <a:spcAft>
                          <a:spcPts val="0"/>
                        </a:spcAft>
                      </a:pPr>
                      <a:r>
                        <a:rPr lang="en-US" sz="600" kern="100">
                          <a:effectLst/>
                        </a:rPr>
                        <a:t> </a:t>
                      </a:r>
                      <a:endParaRPr lang="ja-JP" sz="600" kern="100">
                        <a:effectLst/>
                      </a:endParaRPr>
                    </a:p>
                    <a:p>
                      <a:pPr algn="just">
                        <a:spcAft>
                          <a:spcPts val="0"/>
                        </a:spcAft>
                      </a:pPr>
                      <a:r>
                        <a:rPr lang="en-US" sz="600" kern="100">
                          <a:effectLst/>
                        </a:rPr>
                        <a:t> </a:t>
                      </a:r>
                      <a:endParaRPr lang="ja-JP" sz="600" kern="100">
                        <a:effectLst/>
                      </a:endParaRPr>
                    </a:p>
                    <a:p>
                      <a:pPr algn="just">
                        <a:spcAft>
                          <a:spcPts val="0"/>
                        </a:spcAft>
                      </a:pPr>
                      <a:r>
                        <a:rPr lang="en-US" sz="600" kern="100">
                          <a:effectLst/>
                        </a:rPr>
                        <a:t> </a:t>
                      </a:r>
                      <a:endParaRPr lang="ja-JP" sz="600" kern="100">
                        <a:effectLst/>
                      </a:endParaRPr>
                    </a:p>
                    <a:p>
                      <a:pPr algn="just">
                        <a:spcAft>
                          <a:spcPts val="0"/>
                        </a:spcAft>
                      </a:pPr>
                      <a:r>
                        <a:rPr lang="en-US" sz="600" kern="100">
                          <a:effectLst/>
                        </a:rPr>
                        <a:t> </a:t>
                      </a:r>
                      <a:endParaRPr lang="ja-JP" sz="600" kern="100">
                        <a:effectLst/>
                      </a:endParaRPr>
                    </a:p>
                    <a:p>
                      <a:pPr algn="just">
                        <a:spcAft>
                          <a:spcPts val="0"/>
                        </a:spcAft>
                      </a:pPr>
                      <a:r>
                        <a:rPr lang="en-US" sz="600" kern="100">
                          <a:effectLst/>
                        </a:rPr>
                        <a:t> </a:t>
                      </a:r>
                      <a:endParaRPr lang="ja-JP" sz="600" kern="100">
                        <a:effectLst/>
                      </a:endParaRPr>
                    </a:p>
                    <a:p>
                      <a:pPr algn="just">
                        <a:spcAft>
                          <a:spcPts val="0"/>
                        </a:spcAft>
                      </a:pPr>
                      <a:r>
                        <a:rPr lang="en-US" sz="600" kern="100">
                          <a:effectLst/>
                        </a:rPr>
                        <a:t> </a:t>
                      </a:r>
                      <a:endParaRPr lang="ja-JP" sz="600" kern="100">
                        <a:effectLst/>
                      </a:endParaRPr>
                    </a:p>
                    <a:p>
                      <a:pPr algn="just">
                        <a:spcAft>
                          <a:spcPts val="0"/>
                        </a:spcAft>
                      </a:pPr>
                      <a:r>
                        <a:rPr lang="en-US" sz="600" kern="100">
                          <a:effectLst/>
                        </a:rPr>
                        <a:t> </a:t>
                      </a:r>
                      <a:endParaRPr lang="ja-JP" sz="600" kern="100">
                        <a:effectLst/>
                      </a:endParaRPr>
                    </a:p>
                    <a:p>
                      <a:pPr algn="just">
                        <a:spcAft>
                          <a:spcPts val="0"/>
                        </a:spcAft>
                      </a:pPr>
                      <a:r>
                        <a:rPr lang="en-US" sz="600" kern="100">
                          <a:effectLst/>
                        </a:rPr>
                        <a:t> </a:t>
                      </a:r>
                      <a:endParaRPr lang="ja-JP" sz="600" kern="100">
                        <a:effectLst/>
                      </a:endParaRPr>
                    </a:p>
                    <a:p>
                      <a:pPr algn="just">
                        <a:spcAft>
                          <a:spcPts val="0"/>
                        </a:spcAft>
                      </a:pPr>
                      <a:r>
                        <a:rPr lang="en-US" sz="600" kern="100">
                          <a:effectLst/>
                        </a:rPr>
                        <a:t> </a:t>
                      </a:r>
                      <a:endParaRPr lang="ja-JP" sz="600" kern="100">
                        <a:effectLst/>
                      </a:endParaRPr>
                    </a:p>
                    <a:p>
                      <a:pPr algn="just">
                        <a:spcAft>
                          <a:spcPts val="0"/>
                        </a:spcAft>
                      </a:pPr>
                      <a:r>
                        <a:rPr lang="en-US" sz="600" kern="100">
                          <a:effectLst/>
                        </a:rPr>
                        <a:t> </a:t>
                      </a:r>
                      <a:endParaRPr lang="ja-JP" sz="600" kern="100">
                        <a:effectLst/>
                      </a:endParaRPr>
                    </a:p>
                    <a:p>
                      <a:pPr algn="just">
                        <a:spcAft>
                          <a:spcPts val="0"/>
                        </a:spcAft>
                      </a:pPr>
                      <a:r>
                        <a:rPr lang="en-US" sz="600" kern="100">
                          <a:effectLst/>
                        </a:rPr>
                        <a:t> </a:t>
                      </a:r>
                      <a:endParaRPr lang="ja-JP" sz="600" kern="100">
                        <a:effectLst/>
                      </a:endParaRPr>
                    </a:p>
                    <a:p>
                      <a:pPr algn="just">
                        <a:spcAft>
                          <a:spcPts val="0"/>
                        </a:spcAft>
                      </a:pPr>
                      <a:r>
                        <a:rPr lang="en-US" sz="600" kern="100">
                          <a:effectLst/>
                        </a:rPr>
                        <a:t> </a:t>
                      </a:r>
                      <a:endParaRPr lang="ja-JP" sz="600" kern="100">
                        <a:effectLst/>
                      </a:endParaRPr>
                    </a:p>
                    <a:p>
                      <a:pPr algn="just">
                        <a:spcAft>
                          <a:spcPts val="0"/>
                        </a:spcAft>
                      </a:pPr>
                      <a:r>
                        <a:rPr lang="en-US" sz="600" kern="100">
                          <a:effectLst/>
                        </a:rPr>
                        <a:t> </a:t>
                      </a:r>
                      <a:endParaRPr lang="ja-JP" sz="600" kern="100">
                        <a:effectLst/>
                      </a:endParaRPr>
                    </a:p>
                    <a:p>
                      <a:pPr algn="just">
                        <a:spcAft>
                          <a:spcPts val="0"/>
                        </a:spcAft>
                      </a:pPr>
                      <a:r>
                        <a:rPr lang="en-US" sz="600" kern="100">
                          <a:effectLst/>
                        </a:rPr>
                        <a:t> </a:t>
                      </a:r>
                      <a:endParaRPr lang="ja-JP" sz="600" kern="100">
                        <a:effectLst/>
                      </a:endParaRPr>
                    </a:p>
                    <a:p>
                      <a:pPr algn="just">
                        <a:spcAft>
                          <a:spcPts val="0"/>
                        </a:spcAft>
                      </a:pPr>
                      <a:r>
                        <a:rPr lang="en-US" sz="600" kern="100">
                          <a:effectLst/>
                        </a:rPr>
                        <a:t> </a:t>
                      </a:r>
                      <a:endParaRPr lang="ja-JP" sz="600" kern="100">
                        <a:effectLst/>
                      </a:endParaRPr>
                    </a:p>
                    <a:p>
                      <a:pPr algn="just">
                        <a:spcAft>
                          <a:spcPts val="0"/>
                        </a:spcAft>
                      </a:pPr>
                      <a:r>
                        <a:rPr lang="ja-JP" sz="600" kern="100">
                          <a:effectLst/>
                        </a:rPr>
                        <a:t>●お酒カット</a:t>
                      </a:r>
                    </a:p>
                    <a:p>
                      <a:pPr algn="just">
                        <a:spcAft>
                          <a:spcPts val="0"/>
                        </a:spcAft>
                      </a:pPr>
                      <a:r>
                        <a:rPr lang="en-US" sz="600" kern="100">
                          <a:effectLst/>
                        </a:rPr>
                        <a:t> </a:t>
                      </a:r>
                      <a:endParaRPr lang="ja-JP" sz="600" kern="100">
                        <a:effectLst/>
                      </a:endParaRPr>
                    </a:p>
                    <a:p>
                      <a:pPr algn="just">
                        <a:spcAft>
                          <a:spcPts val="0"/>
                        </a:spcAft>
                      </a:pPr>
                      <a:r>
                        <a:rPr lang="en-US" sz="600" kern="100">
                          <a:effectLst/>
                        </a:rPr>
                        <a:t> </a:t>
                      </a:r>
                      <a:endParaRPr lang="ja-JP" sz="600" kern="100">
                        <a:effectLst/>
                      </a:endParaRPr>
                    </a:p>
                    <a:p>
                      <a:pPr algn="just">
                        <a:spcAft>
                          <a:spcPts val="0"/>
                        </a:spcAft>
                      </a:pPr>
                      <a:r>
                        <a:rPr lang="en-US" sz="600" kern="100">
                          <a:effectLst/>
                        </a:rPr>
                        <a:t> </a:t>
                      </a:r>
                      <a:endParaRPr lang="ja-JP" sz="600" kern="100">
                        <a:effectLst/>
                      </a:endParaRPr>
                    </a:p>
                    <a:p>
                      <a:pPr algn="just">
                        <a:spcAft>
                          <a:spcPts val="0"/>
                        </a:spcAft>
                      </a:pPr>
                      <a:r>
                        <a:rPr lang="en-US" sz="600" kern="100">
                          <a:effectLst/>
                        </a:rPr>
                        <a:t> </a:t>
                      </a:r>
                      <a:endParaRPr lang="ja-JP" sz="600" kern="100">
                        <a:effectLst/>
                      </a:endParaRPr>
                    </a:p>
                    <a:p>
                      <a:pPr algn="just">
                        <a:spcAft>
                          <a:spcPts val="0"/>
                        </a:spcAft>
                      </a:pPr>
                      <a:r>
                        <a:rPr lang="en-US" sz="600" kern="100">
                          <a:effectLst/>
                        </a:rPr>
                        <a:t> </a:t>
                      </a:r>
                      <a:endParaRPr lang="ja-JP" sz="600" kern="100">
                        <a:effectLst/>
                      </a:endParaRPr>
                    </a:p>
                    <a:p>
                      <a:pPr algn="just">
                        <a:spcAft>
                          <a:spcPts val="0"/>
                        </a:spcAft>
                      </a:pPr>
                      <a:r>
                        <a:rPr lang="en-US" sz="600" kern="100">
                          <a:effectLst/>
                        </a:rPr>
                        <a:t> </a:t>
                      </a:r>
                      <a:endParaRPr lang="ja-JP" sz="600" kern="100">
                        <a:effectLst/>
                      </a:endParaRPr>
                    </a:p>
                    <a:p>
                      <a:pPr algn="just">
                        <a:spcAft>
                          <a:spcPts val="0"/>
                        </a:spcAft>
                      </a:pPr>
                      <a:r>
                        <a:rPr lang="en-US" sz="600" kern="100">
                          <a:effectLst/>
                        </a:rPr>
                        <a:t> </a:t>
                      </a:r>
                      <a:endParaRPr lang="ja-JP" sz="600" kern="100">
                        <a:effectLst/>
                      </a:endParaRPr>
                    </a:p>
                    <a:p>
                      <a:pPr algn="just">
                        <a:spcAft>
                          <a:spcPts val="0"/>
                        </a:spcAft>
                      </a:pPr>
                      <a:r>
                        <a:rPr lang="en-US" sz="600" kern="100">
                          <a:effectLst/>
                        </a:rPr>
                        <a:t> </a:t>
                      </a:r>
                      <a:endParaRPr lang="ja-JP" sz="600" kern="100">
                        <a:effectLst/>
                      </a:endParaRPr>
                    </a:p>
                    <a:p>
                      <a:pPr algn="just">
                        <a:spcAft>
                          <a:spcPts val="0"/>
                        </a:spcAft>
                      </a:pPr>
                      <a:r>
                        <a:rPr lang="en-US" sz="600" kern="100">
                          <a:effectLst/>
                        </a:rPr>
                        <a:t> </a:t>
                      </a:r>
                      <a:endParaRPr lang="ja-JP" sz="600" kern="100">
                        <a:effectLst/>
                        <a:latin typeface="Century" panose="02040604050505020304" pitchFamily="18" charset="0"/>
                        <a:ea typeface="HG丸ｺﾞｼｯｸM-PRO" panose="020F0600000000000000" pitchFamily="50" charset="-128"/>
                        <a:cs typeface="Times New Roman" panose="02020603050405020304" pitchFamily="18" charset="0"/>
                      </a:endParaRPr>
                    </a:p>
                  </a:txBody>
                  <a:tcPr marL="31721" marR="31721" marT="0" marB="0"/>
                </a:tc>
                <a:tc>
                  <a:txBody>
                    <a:bodyPr/>
                    <a:lstStyle/>
                    <a:p>
                      <a:pPr algn="just">
                        <a:spcAft>
                          <a:spcPts val="0"/>
                        </a:spcAft>
                      </a:pPr>
                      <a:r>
                        <a:rPr lang="en-US" sz="600" kern="100">
                          <a:effectLst/>
                        </a:rPr>
                        <a:t> </a:t>
                      </a:r>
                      <a:endParaRPr lang="ja-JP" sz="600" kern="100">
                        <a:effectLst/>
                        <a:latin typeface="Century" panose="02040604050505020304" pitchFamily="18" charset="0"/>
                        <a:ea typeface="HG丸ｺﾞｼｯｸM-PRO" panose="020F0600000000000000" pitchFamily="50" charset="-128"/>
                        <a:cs typeface="Times New Roman" panose="02020603050405020304" pitchFamily="18" charset="0"/>
                      </a:endParaRPr>
                    </a:p>
                  </a:txBody>
                  <a:tcPr marL="31721" marR="31721" marT="0" marB="0"/>
                </a:tc>
                <a:tc>
                  <a:txBody>
                    <a:bodyPr/>
                    <a:lstStyle/>
                    <a:p>
                      <a:pPr algn="just">
                        <a:spcAft>
                          <a:spcPts val="0"/>
                        </a:spcAft>
                      </a:pPr>
                      <a:r>
                        <a:rPr lang="en-US" sz="600" kern="100" dirty="0">
                          <a:effectLst/>
                        </a:rPr>
                        <a:t> </a:t>
                      </a:r>
                      <a:endParaRPr lang="ja-JP" sz="600" kern="100" dirty="0">
                        <a:effectLst/>
                      </a:endParaRPr>
                    </a:p>
                    <a:p>
                      <a:pPr algn="just">
                        <a:spcAft>
                          <a:spcPts val="0"/>
                        </a:spcAft>
                      </a:pPr>
                      <a:r>
                        <a:rPr lang="ja-JP" sz="600" kern="100" dirty="0">
                          <a:effectLst/>
                        </a:rPr>
                        <a:t>飯泉　本日はよろしくお願いします。</a:t>
                      </a:r>
                    </a:p>
                    <a:p>
                      <a:pPr algn="just">
                        <a:spcAft>
                          <a:spcPts val="0"/>
                        </a:spcAft>
                      </a:pPr>
                      <a:r>
                        <a:rPr lang="en-US" sz="600" kern="100" dirty="0">
                          <a:effectLst/>
                        </a:rPr>
                        <a:t> </a:t>
                      </a:r>
                      <a:endParaRPr lang="ja-JP" sz="600" kern="100" dirty="0">
                        <a:effectLst/>
                      </a:endParaRPr>
                    </a:p>
                    <a:p>
                      <a:pPr algn="just">
                        <a:spcAft>
                          <a:spcPts val="0"/>
                        </a:spcAft>
                      </a:pPr>
                      <a:r>
                        <a:rPr lang="ja-JP" sz="600" kern="100" dirty="0">
                          <a:effectLst/>
                        </a:rPr>
                        <a:t>お侍　（見た目などの印象あって）</a:t>
                      </a:r>
                    </a:p>
                    <a:p>
                      <a:pPr algn="just">
                        <a:spcAft>
                          <a:spcPts val="0"/>
                        </a:spcAft>
                      </a:pPr>
                      <a:r>
                        <a:rPr lang="en-US" sz="600" kern="100" dirty="0">
                          <a:effectLst/>
                        </a:rPr>
                        <a:t> </a:t>
                      </a:r>
                      <a:endParaRPr lang="ja-JP" sz="600" kern="100" dirty="0">
                        <a:effectLst/>
                      </a:endParaRPr>
                    </a:p>
                    <a:p>
                      <a:pPr algn="just">
                        <a:spcAft>
                          <a:spcPts val="0"/>
                        </a:spcAft>
                      </a:pPr>
                      <a:r>
                        <a:rPr lang="ja-JP" sz="600" kern="100" dirty="0">
                          <a:effectLst/>
                        </a:rPr>
                        <a:t>ＮＡ　（肩書きキャッチ）</a:t>
                      </a:r>
                    </a:p>
                    <a:p>
                      <a:pPr algn="just">
                        <a:spcAft>
                          <a:spcPts val="0"/>
                        </a:spcAft>
                      </a:pPr>
                      <a:r>
                        <a:rPr lang="ja-JP" sz="600" kern="100" dirty="0">
                          <a:effectLst/>
                        </a:rPr>
                        <a:t>　　　ハーブ＆スパイスマスター・飯泉シェフ！</a:t>
                      </a:r>
                    </a:p>
                    <a:p>
                      <a:pPr algn="just">
                        <a:spcAft>
                          <a:spcPts val="0"/>
                        </a:spcAft>
                      </a:pPr>
                      <a:r>
                        <a:rPr lang="ja-JP" sz="600" kern="100" dirty="0">
                          <a:effectLst/>
                        </a:rPr>
                        <a:t>　　　＠＠で修行し・・・（など実績や資格などの</a:t>
                      </a:r>
                    </a:p>
                    <a:p>
                      <a:pPr algn="just">
                        <a:spcAft>
                          <a:spcPts val="0"/>
                        </a:spcAft>
                      </a:pPr>
                      <a:r>
                        <a:rPr lang="ja-JP" sz="600" kern="100" dirty="0">
                          <a:effectLst/>
                        </a:rPr>
                        <a:t>　　　プロフィール紹介）</a:t>
                      </a:r>
                    </a:p>
                    <a:p>
                      <a:pPr algn="just">
                        <a:spcAft>
                          <a:spcPts val="0"/>
                        </a:spcAft>
                      </a:pPr>
                      <a:r>
                        <a:rPr lang="en-US" sz="600" kern="100" dirty="0">
                          <a:effectLst/>
                        </a:rPr>
                        <a:t> </a:t>
                      </a:r>
                      <a:endParaRPr lang="ja-JP" sz="600" kern="100" dirty="0">
                        <a:effectLst/>
                      </a:endParaRPr>
                    </a:p>
                    <a:p>
                      <a:pPr algn="just">
                        <a:spcAft>
                          <a:spcPts val="0"/>
                        </a:spcAft>
                      </a:pPr>
                      <a:r>
                        <a:rPr lang="ja-JP" sz="600" kern="100" dirty="0">
                          <a:effectLst/>
                        </a:rPr>
                        <a:t>ＮＡ　そんな飯泉シェフが最初の１杯として</a:t>
                      </a:r>
                    </a:p>
                    <a:p>
                      <a:pPr algn="just">
                        <a:spcAft>
                          <a:spcPts val="0"/>
                        </a:spcAft>
                      </a:pPr>
                      <a:r>
                        <a:rPr lang="ja-JP" sz="600" kern="100" dirty="0">
                          <a:effectLst/>
                        </a:rPr>
                        <a:t>　　　勧めるお酒とは？</a:t>
                      </a:r>
                    </a:p>
                    <a:p>
                      <a:pPr algn="just">
                        <a:spcAft>
                          <a:spcPts val="0"/>
                        </a:spcAft>
                      </a:pPr>
                      <a:r>
                        <a:rPr lang="en-US" sz="600" kern="100" dirty="0">
                          <a:effectLst/>
                        </a:rPr>
                        <a:t> </a:t>
                      </a:r>
                      <a:endParaRPr lang="ja-JP" sz="600" kern="100" dirty="0">
                        <a:effectLst/>
                      </a:endParaRPr>
                    </a:p>
                    <a:p>
                      <a:pPr algn="just">
                        <a:spcAft>
                          <a:spcPts val="0"/>
                        </a:spcAft>
                      </a:pPr>
                      <a:r>
                        <a:rPr lang="ja-JP" sz="600" kern="100" dirty="0">
                          <a:effectLst/>
                        </a:rPr>
                        <a:t>≪テロップ：１杯目≫</a:t>
                      </a:r>
                    </a:p>
                    <a:p>
                      <a:pPr algn="just">
                        <a:spcAft>
                          <a:spcPts val="0"/>
                        </a:spcAft>
                      </a:pPr>
                      <a:r>
                        <a:rPr lang="en-US" sz="600" kern="100" dirty="0">
                          <a:effectLst/>
                        </a:rPr>
                        <a:t> </a:t>
                      </a:r>
                      <a:endParaRPr lang="ja-JP" sz="600" kern="100" dirty="0">
                        <a:effectLst/>
                      </a:endParaRPr>
                    </a:p>
                    <a:p>
                      <a:pPr algn="just">
                        <a:spcAft>
                          <a:spcPts val="0"/>
                        </a:spcAft>
                      </a:pPr>
                      <a:r>
                        <a:rPr lang="ja-JP" sz="600" kern="100" dirty="0">
                          <a:effectLst/>
                        </a:rPr>
                        <a:t>飯泉　（ボトルを見せて）</a:t>
                      </a:r>
                    </a:p>
                    <a:p>
                      <a:pPr algn="just">
                        <a:spcAft>
                          <a:spcPts val="0"/>
                        </a:spcAft>
                      </a:pPr>
                      <a:r>
                        <a:rPr lang="ja-JP" sz="600" kern="100" dirty="0">
                          <a:effectLst/>
                        </a:rPr>
                        <a:t>　　　ポール・ガローデ　ピノノワール２０１３で</a:t>
                      </a:r>
                    </a:p>
                    <a:p>
                      <a:pPr algn="just">
                        <a:spcAft>
                          <a:spcPts val="0"/>
                        </a:spcAft>
                      </a:pPr>
                      <a:r>
                        <a:rPr lang="ja-JP" sz="600" kern="100" dirty="0">
                          <a:effectLst/>
                        </a:rPr>
                        <a:t>　　　ございます。</a:t>
                      </a:r>
                    </a:p>
                    <a:p>
                      <a:pPr algn="just">
                        <a:spcAft>
                          <a:spcPts val="0"/>
                        </a:spcAft>
                      </a:pPr>
                      <a:r>
                        <a:rPr lang="en-US" sz="600" kern="100" dirty="0">
                          <a:effectLst/>
                        </a:rPr>
                        <a:t> </a:t>
                      </a:r>
                      <a:endParaRPr lang="ja-JP" sz="600" kern="100" dirty="0">
                        <a:effectLst/>
                      </a:endParaRPr>
                    </a:p>
                    <a:p>
                      <a:pPr algn="just">
                        <a:spcAft>
                          <a:spcPts val="0"/>
                        </a:spcAft>
                      </a:pPr>
                      <a:r>
                        <a:rPr lang="ja-JP" sz="600" kern="100" dirty="0">
                          <a:effectLst/>
                        </a:rPr>
                        <a:t>お侍　やはりお肉がメインのお店だけあって</a:t>
                      </a:r>
                    </a:p>
                    <a:p>
                      <a:pPr algn="just">
                        <a:spcAft>
                          <a:spcPts val="0"/>
                        </a:spcAft>
                      </a:pPr>
                      <a:r>
                        <a:rPr lang="ja-JP" sz="600" kern="100" dirty="0">
                          <a:effectLst/>
                        </a:rPr>
                        <a:t>　　　赤ワインでござるな　（など軽くひと言）</a:t>
                      </a:r>
                    </a:p>
                    <a:p>
                      <a:pPr algn="just">
                        <a:spcAft>
                          <a:spcPts val="0"/>
                        </a:spcAft>
                      </a:pPr>
                      <a:r>
                        <a:rPr lang="en-US" sz="600" kern="100" dirty="0">
                          <a:effectLst/>
                        </a:rPr>
                        <a:t> </a:t>
                      </a:r>
                      <a:endParaRPr lang="ja-JP" sz="600" kern="100" dirty="0">
                        <a:effectLst/>
                      </a:endParaRPr>
                    </a:p>
                    <a:p>
                      <a:pPr algn="just">
                        <a:spcAft>
                          <a:spcPts val="0"/>
                        </a:spcAft>
                      </a:pPr>
                      <a:r>
                        <a:rPr lang="ja-JP" sz="600" kern="100" dirty="0">
                          <a:effectLst/>
                        </a:rPr>
                        <a:t>飯泉　（グラスに注いで）</a:t>
                      </a:r>
                    </a:p>
                    <a:p>
                      <a:pPr algn="just">
                        <a:spcAft>
                          <a:spcPts val="0"/>
                        </a:spcAft>
                      </a:pPr>
                      <a:r>
                        <a:rPr lang="ja-JP" sz="600" kern="100" dirty="0">
                          <a:effectLst/>
                        </a:rPr>
                        <a:t>　　　どうぞ。</a:t>
                      </a:r>
                    </a:p>
                    <a:p>
                      <a:pPr algn="just">
                        <a:spcAft>
                          <a:spcPts val="0"/>
                        </a:spcAft>
                      </a:pPr>
                      <a:r>
                        <a:rPr lang="en-US" sz="600" kern="100" dirty="0">
                          <a:effectLst/>
                        </a:rPr>
                        <a:t> </a:t>
                      </a:r>
                      <a:endParaRPr lang="ja-JP" sz="600" kern="100" dirty="0">
                        <a:effectLst/>
                      </a:endParaRPr>
                    </a:p>
                    <a:p>
                      <a:pPr algn="just">
                        <a:spcAft>
                          <a:spcPts val="0"/>
                        </a:spcAft>
                      </a:pPr>
                      <a:r>
                        <a:rPr lang="ja-JP" sz="600" kern="100" dirty="0">
                          <a:effectLst/>
                        </a:rPr>
                        <a:t>お侍　それでは味わせて頂く</a:t>
                      </a:r>
                      <a:r>
                        <a:rPr lang="ja-JP" sz="600" kern="100" dirty="0" err="1">
                          <a:effectLst/>
                        </a:rPr>
                        <a:t>で</a:t>
                      </a:r>
                      <a:r>
                        <a:rPr lang="ja-JP" sz="600" kern="100" dirty="0">
                          <a:effectLst/>
                        </a:rPr>
                        <a:t>ござる</a:t>
                      </a:r>
                    </a:p>
                    <a:p>
                      <a:pPr algn="just">
                        <a:spcAft>
                          <a:spcPts val="0"/>
                        </a:spcAft>
                      </a:pPr>
                      <a:r>
                        <a:rPr lang="ja-JP" sz="600" kern="100" dirty="0">
                          <a:effectLst/>
                        </a:rPr>
                        <a:t>　　　（香ってから飲んで感想）</a:t>
                      </a:r>
                    </a:p>
                    <a:p>
                      <a:pPr algn="just">
                        <a:spcAft>
                          <a:spcPts val="0"/>
                        </a:spcAft>
                      </a:pPr>
                      <a:r>
                        <a:rPr lang="ja-JP" sz="600" kern="100" dirty="0">
                          <a:effectLst/>
                        </a:rPr>
                        <a:t>　　　・赤なのにスイスイ飲めるんですね</a:t>
                      </a:r>
                    </a:p>
                    <a:p>
                      <a:pPr algn="just">
                        <a:spcAft>
                          <a:spcPts val="0"/>
                        </a:spcAft>
                      </a:pPr>
                      <a:r>
                        <a:rPr lang="ja-JP" sz="600" kern="100" dirty="0">
                          <a:effectLst/>
                        </a:rPr>
                        <a:t>　　　・これはどういったワインなんですか？</a:t>
                      </a:r>
                    </a:p>
                    <a:p>
                      <a:pPr algn="just">
                        <a:spcAft>
                          <a:spcPts val="0"/>
                        </a:spcAft>
                      </a:pPr>
                      <a:r>
                        <a:rPr lang="en-US" sz="600" kern="100" dirty="0">
                          <a:effectLst/>
                        </a:rPr>
                        <a:t> </a:t>
                      </a:r>
                      <a:endParaRPr lang="ja-JP" sz="600" kern="100" dirty="0">
                        <a:effectLst/>
                      </a:endParaRPr>
                    </a:p>
                    <a:p>
                      <a:pPr algn="just">
                        <a:spcAft>
                          <a:spcPts val="0"/>
                        </a:spcAft>
                      </a:pPr>
                      <a:r>
                        <a:rPr lang="ja-JP" sz="600" kern="100" dirty="0">
                          <a:effectLst/>
                        </a:rPr>
                        <a:t>飯泉　（ポール・ガローデ　ピノノワール２０１３の説明）</a:t>
                      </a:r>
                    </a:p>
                    <a:p>
                      <a:pPr algn="just">
                        <a:spcAft>
                          <a:spcPts val="0"/>
                        </a:spcAft>
                      </a:pPr>
                      <a:r>
                        <a:rPr lang="ja-JP" sz="600" kern="100" dirty="0">
                          <a:effectLst/>
                        </a:rPr>
                        <a:t>　　　・ブルゴーニュのモンテリという地域で</a:t>
                      </a:r>
                    </a:p>
                    <a:p>
                      <a:pPr algn="just">
                        <a:spcAft>
                          <a:spcPts val="0"/>
                        </a:spcAft>
                      </a:pPr>
                      <a:r>
                        <a:rPr lang="ja-JP" sz="600" kern="100" dirty="0">
                          <a:effectLst/>
                        </a:rPr>
                        <a:t>　　　　作られているワイン。</a:t>
                      </a:r>
                    </a:p>
                    <a:p>
                      <a:pPr algn="just">
                        <a:spcAft>
                          <a:spcPts val="0"/>
                        </a:spcAft>
                      </a:pPr>
                      <a:r>
                        <a:rPr lang="ja-JP" sz="600" kern="100" dirty="0">
                          <a:effectLst/>
                        </a:rPr>
                        <a:t>　　　　自然酵母で発酵し、１２ヶ月熟成される。</a:t>
                      </a:r>
                    </a:p>
                    <a:p>
                      <a:pPr algn="just">
                        <a:spcAft>
                          <a:spcPts val="0"/>
                        </a:spcAft>
                      </a:pPr>
                      <a:r>
                        <a:rPr lang="ja-JP" sz="600" kern="100" dirty="0">
                          <a:effectLst/>
                        </a:rPr>
                        <a:t>　　　　香りが高く、とてもバランスが取れている</a:t>
                      </a:r>
                    </a:p>
                    <a:p>
                      <a:pPr algn="just">
                        <a:spcAft>
                          <a:spcPts val="0"/>
                        </a:spcAft>
                      </a:pPr>
                      <a:r>
                        <a:rPr lang="ja-JP" sz="600" kern="100" dirty="0">
                          <a:effectLst/>
                        </a:rPr>
                        <a:t>　　　　のが特長。</a:t>
                      </a:r>
                    </a:p>
                    <a:p>
                      <a:pPr algn="just">
                        <a:spcAft>
                          <a:spcPts val="0"/>
                        </a:spcAft>
                      </a:pPr>
                      <a:r>
                        <a:rPr lang="ja-JP" sz="600" kern="100" dirty="0">
                          <a:effectLst/>
                        </a:rPr>
                        <a:t>　　　・（味わいについて　下記例）</a:t>
                      </a:r>
                    </a:p>
                    <a:p>
                      <a:pPr algn="just">
                        <a:spcAft>
                          <a:spcPts val="0"/>
                        </a:spcAft>
                      </a:pPr>
                      <a:r>
                        <a:rPr lang="ja-JP" sz="600" kern="100" dirty="0">
                          <a:effectLst/>
                        </a:rPr>
                        <a:t>　　　　甘い風味と香りを伴う香辛料の風味と</a:t>
                      </a:r>
                    </a:p>
                    <a:p>
                      <a:pPr algn="just">
                        <a:spcAft>
                          <a:spcPts val="0"/>
                        </a:spcAft>
                      </a:pPr>
                      <a:r>
                        <a:rPr lang="ja-JP" sz="600" kern="100" dirty="0">
                          <a:effectLst/>
                        </a:rPr>
                        <a:t>　　　　フレッシュなチェリーや軽めに</a:t>
                      </a:r>
                    </a:p>
                    <a:p>
                      <a:pPr algn="just">
                        <a:spcAft>
                          <a:spcPts val="0"/>
                        </a:spcAft>
                      </a:pPr>
                      <a:r>
                        <a:rPr lang="ja-JP" sz="600" kern="100" dirty="0">
                          <a:effectLst/>
                        </a:rPr>
                        <a:t>　　　　コンポートしたイチゴ等のチャーミングな</a:t>
                      </a:r>
                    </a:p>
                    <a:p>
                      <a:pPr algn="just">
                        <a:spcAft>
                          <a:spcPts val="0"/>
                        </a:spcAft>
                      </a:pPr>
                      <a:r>
                        <a:rPr lang="ja-JP" sz="600" kern="100" dirty="0">
                          <a:effectLst/>
                        </a:rPr>
                        <a:t>　　　　香りとが上手く混ざっている。</a:t>
                      </a:r>
                    </a:p>
                    <a:p>
                      <a:pPr algn="just">
                        <a:spcAft>
                          <a:spcPts val="0"/>
                        </a:spcAft>
                      </a:pPr>
                      <a:r>
                        <a:rPr lang="ja-JP" sz="600" kern="100" dirty="0">
                          <a:effectLst/>
                        </a:rPr>
                        <a:t>　　　　良く熟した風味が感じられ、</a:t>
                      </a:r>
                    </a:p>
                    <a:p>
                      <a:pPr algn="just">
                        <a:spcAft>
                          <a:spcPts val="0"/>
                        </a:spcAft>
                      </a:pPr>
                      <a:r>
                        <a:rPr lang="ja-JP" sz="600" kern="100" dirty="0">
                          <a:effectLst/>
                        </a:rPr>
                        <a:t>　　　　比較的酸が穏やかで親しみやすい印象／など</a:t>
                      </a:r>
                    </a:p>
                    <a:p>
                      <a:pPr algn="just">
                        <a:spcAft>
                          <a:spcPts val="0"/>
                        </a:spcAft>
                      </a:pPr>
                      <a:r>
                        <a:rPr lang="en-US" sz="600" kern="100" dirty="0">
                          <a:effectLst/>
                        </a:rPr>
                        <a:t> </a:t>
                      </a:r>
                      <a:endParaRPr lang="ja-JP" sz="600" kern="100" dirty="0">
                        <a:effectLst/>
                      </a:endParaRPr>
                    </a:p>
                    <a:p>
                      <a:pPr algn="just">
                        <a:spcAft>
                          <a:spcPts val="0"/>
                        </a:spcAft>
                      </a:pPr>
                      <a:r>
                        <a:rPr lang="ja-JP" sz="600" kern="100" dirty="0">
                          <a:effectLst/>
                        </a:rPr>
                        <a:t>お侍　（受けて、味わって）</a:t>
                      </a:r>
                    </a:p>
                    <a:p>
                      <a:pPr algn="just">
                        <a:spcAft>
                          <a:spcPts val="0"/>
                        </a:spcAft>
                      </a:pPr>
                      <a:r>
                        <a:rPr lang="ja-JP" sz="600" kern="100" dirty="0">
                          <a:effectLst/>
                        </a:rPr>
                        <a:t>　　　確かにフルーティーな香りですね　／など</a:t>
                      </a:r>
                    </a:p>
                    <a:p>
                      <a:pPr algn="just">
                        <a:spcAft>
                          <a:spcPts val="0"/>
                        </a:spcAft>
                      </a:pPr>
                      <a:r>
                        <a:rPr lang="en-US" sz="600" kern="100" dirty="0">
                          <a:effectLst/>
                        </a:rPr>
                        <a:t> </a:t>
                      </a:r>
                      <a:endParaRPr lang="ja-JP" sz="600" kern="100" dirty="0">
                        <a:effectLst/>
                        <a:latin typeface="Century" panose="02040604050505020304" pitchFamily="18" charset="0"/>
                        <a:ea typeface="HG丸ｺﾞｼｯｸM-PRO" panose="020F0600000000000000" pitchFamily="50" charset="-128"/>
                        <a:cs typeface="Times New Roman" panose="02020603050405020304" pitchFamily="18" charset="0"/>
                      </a:endParaRPr>
                    </a:p>
                  </a:txBody>
                  <a:tcPr marL="31721" marR="31721" marT="0" marB="0"/>
                </a:tc>
                <a:extLst>
                  <a:ext uri="{0D108BD9-81ED-4DB2-BD59-A6C34878D82A}">
                    <a16:rowId xmlns:a16="http://schemas.microsoft.com/office/drawing/2014/main" val="2775045975"/>
                  </a:ext>
                </a:extLst>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3680540431"/>
              </p:ext>
            </p:extLst>
          </p:nvPr>
        </p:nvGraphicFramePr>
        <p:xfrm>
          <a:off x="3645024" y="1115616"/>
          <a:ext cx="2952328" cy="6552728"/>
        </p:xfrm>
        <a:graphic>
          <a:graphicData uri="http://schemas.openxmlformats.org/drawingml/2006/table">
            <a:tbl>
              <a:tblPr firstRow="1" firstCol="1" bandRow="1">
                <a:tableStyleId>{5C22544A-7EE6-4342-B048-85BDC9FD1C3A}</a:tableStyleId>
              </a:tblPr>
              <a:tblGrid>
                <a:gridCol w="983909">
                  <a:extLst>
                    <a:ext uri="{9D8B030D-6E8A-4147-A177-3AD203B41FA5}">
                      <a16:colId xmlns:a16="http://schemas.microsoft.com/office/drawing/2014/main" val="3528135497"/>
                    </a:ext>
                  </a:extLst>
                </a:gridCol>
                <a:gridCol w="112258">
                  <a:extLst>
                    <a:ext uri="{9D8B030D-6E8A-4147-A177-3AD203B41FA5}">
                      <a16:colId xmlns:a16="http://schemas.microsoft.com/office/drawing/2014/main" val="1627089004"/>
                    </a:ext>
                  </a:extLst>
                </a:gridCol>
                <a:gridCol w="1856161">
                  <a:extLst>
                    <a:ext uri="{9D8B030D-6E8A-4147-A177-3AD203B41FA5}">
                      <a16:colId xmlns:a16="http://schemas.microsoft.com/office/drawing/2014/main" val="3320620944"/>
                    </a:ext>
                  </a:extLst>
                </a:gridCol>
              </a:tblGrid>
              <a:tr h="3456384">
                <a:tc>
                  <a:txBody>
                    <a:bodyPr/>
                    <a:lstStyle/>
                    <a:p>
                      <a:pPr algn="just">
                        <a:spcAft>
                          <a:spcPts val="0"/>
                        </a:spcAft>
                      </a:pPr>
                      <a:r>
                        <a:rPr lang="ja-JP" sz="400" kern="100">
                          <a:effectLst/>
                        </a:rPr>
                        <a:t>【１本目お酒】</a:t>
                      </a:r>
                    </a:p>
                    <a:p>
                      <a:pPr algn="just">
                        <a:spcAft>
                          <a:spcPts val="0"/>
                        </a:spcAft>
                      </a:pPr>
                      <a:r>
                        <a:rPr lang="ja-JP" sz="400" kern="100">
                          <a:effectLst/>
                        </a:rPr>
                        <a:t>●飯泉シェフ</a:t>
                      </a:r>
                    </a:p>
                    <a:p>
                      <a:pPr algn="just">
                        <a:spcAft>
                          <a:spcPts val="0"/>
                        </a:spcAft>
                      </a:pPr>
                      <a:r>
                        <a:rPr lang="en-US" sz="400" kern="100">
                          <a:effectLst/>
                        </a:rPr>
                        <a:t> </a:t>
                      </a:r>
                      <a:endParaRPr lang="ja-JP" sz="400" kern="100">
                        <a:effectLst/>
                      </a:endParaRPr>
                    </a:p>
                    <a:p>
                      <a:pPr algn="just">
                        <a:spcAft>
                          <a:spcPts val="0"/>
                        </a:spcAft>
                      </a:pPr>
                      <a:r>
                        <a:rPr lang="ja-JP" sz="400" kern="100">
                          <a:effectLst/>
                        </a:rPr>
                        <a:t>●お侍ちゃん　座</a:t>
                      </a:r>
                    </a:p>
                    <a:p>
                      <a:pPr algn="just">
                        <a:spcAft>
                          <a:spcPts val="0"/>
                        </a:spcAft>
                      </a:pPr>
                      <a:r>
                        <a:rPr lang="en-US" sz="400" kern="100">
                          <a:effectLst/>
                        </a:rPr>
                        <a:t> </a:t>
                      </a:r>
                      <a:endParaRPr lang="ja-JP" sz="400" kern="100">
                        <a:effectLst/>
                      </a:endParaRPr>
                    </a:p>
                    <a:p>
                      <a:pPr algn="just">
                        <a:spcAft>
                          <a:spcPts val="0"/>
                        </a:spcAft>
                      </a:pPr>
                      <a:r>
                        <a:rPr lang="ja-JP" sz="400" kern="100">
                          <a:effectLst/>
                        </a:rPr>
                        <a:t>●飯泉シェフ　紹介カット（調理風景など）</a:t>
                      </a: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ja-JP" sz="400" kern="100">
                          <a:effectLst/>
                        </a:rPr>
                        <a:t>●お酒カット</a:t>
                      </a: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latin typeface="Century" panose="02040604050505020304" pitchFamily="18" charset="0"/>
                        <a:ea typeface="HG丸ｺﾞｼｯｸM-PRO" panose="020F0600000000000000" pitchFamily="50" charset="-128"/>
                        <a:cs typeface="Times New Roman" panose="02020603050405020304" pitchFamily="18" charset="0"/>
                      </a:endParaRPr>
                    </a:p>
                  </a:txBody>
                  <a:tcPr marL="24866" marR="24866" marT="0" marB="0"/>
                </a:tc>
                <a:tc>
                  <a:txBody>
                    <a:bodyPr/>
                    <a:lstStyle/>
                    <a:p>
                      <a:pPr algn="just">
                        <a:spcAft>
                          <a:spcPts val="0"/>
                        </a:spcAft>
                      </a:pPr>
                      <a:r>
                        <a:rPr lang="en-US" sz="400" kern="100">
                          <a:effectLst/>
                        </a:rPr>
                        <a:t> </a:t>
                      </a:r>
                      <a:endParaRPr lang="ja-JP" sz="400" kern="100">
                        <a:effectLst/>
                        <a:latin typeface="Century" panose="02040604050505020304" pitchFamily="18" charset="0"/>
                        <a:ea typeface="HG丸ｺﾞｼｯｸM-PRO" panose="020F0600000000000000" pitchFamily="50" charset="-128"/>
                        <a:cs typeface="Times New Roman" panose="02020603050405020304" pitchFamily="18" charset="0"/>
                      </a:endParaRPr>
                    </a:p>
                  </a:txBody>
                  <a:tcPr marL="24866" marR="24866" marT="0" marB="0"/>
                </a:tc>
                <a:tc>
                  <a:txBody>
                    <a:bodyPr/>
                    <a:lstStyle/>
                    <a:p>
                      <a:pPr algn="just">
                        <a:spcAft>
                          <a:spcPts val="0"/>
                        </a:spcAft>
                      </a:pPr>
                      <a:r>
                        <a:rPr lang="en-US" sz="400" kern="100">
                          <a:effectLst/>
                        </a:rPr>
                        <a:t> </a:t>
                      </a:r>
                      <a:endParaRPr lang="ja-JP" sz="400" kern="100">
                        <a:effectLst/>
                      </a:endParaRPr>
                    </a:p>
                    <a:p>
                      <a:pPr algn="just">
                        <a:spcAft>
                          <a:spcPts val="0"/>
                        </a:spcAft>
                      </a:pPr>
                      <a:r>
                        <a:rPr lang="ja-JP" sz="400" kern="100">
                          <a:effectLst/>
                        </a:rPr>
                        <a:t>飯泉　本日はよろしくお願いします。</a:t>
                      </a:r>
                    </a:p>
                    <a:p>
                      <a:pPr algn="just">
                        <a:spcAft>
                          <a:spcPts val="0"/>
                        </a:spcAft>
                      </a:pPr>
                      <a:r>
                        <a:rPr lang="en-US" sz="400" kern="100">
                          <a:effectLst/>
                        </a:rPr>
                        <a:t> </a:t>
                      </a:r>
                      <a:endParaRPr lang="ja-JP" sz="400" kern="100">
                        <a:effectLst/>
                      </a:endParaRPr>
                    </a:p>
                    <a:p>
                      <a:pPr algn="just">
                        <a:spcAft>
                          <a:spcPts val="0"/>
                        </a:spcAft>
                      </a:pPr>
                      <a:r>
                        <a:rPr lang="ja-JP" sz="400" kern="100">
                          <a:effectLst/>
                        </a:rPr>
                        <a:t>お侍　（見た目などの印象あって）</a:t>
                      </a:r>
                    </a:p>
                    <a:p>
                      <a:pPr algn="just">
                        <a:spcAft>
                          <a:spcPts val="0"/>
                        </a:spcAft>
                      </a:pPr>
                      <a:r>
                        <a:rPr lang="en-US" sz="400" kern="100">
                          <a:effectLst/>
                        </a:rPr>
                        <a:t> </a:t>
                      </a:r>
                      <a:endParaRPr lang="ja-JP" sz="400" kern="100">
                        <a:effectLst/>
                      </a:endParaRPr>
                    </a:p>
                    <a:p>
                      <a:pPr algn="just">
                        <a:spcAft>
                          <a:spcPts val="0"/>
                        </a:spcAft>
                      </a:pPr>
                      <a:r>
                        <a:rPr lang="ja-JP" sz="400" kern="100">
                          <a:effectLst/>
                        </a:rPr>
                        <a:t>ＮＡ　（肩書きキャッチ）</a:t>
                      </a:r>
                    </a:p>
                    <a:p>
                      <a:pPr algn="just">
                        <a:spcAft>
                          <a:spcPts val="0"/>
                        </a:spcAft>
                      </a:pPr>
                      <a:r>
                        <a:rPr lang="ja-JP" sz="400" kern="100">
                          <a:effectLst/>
                        </a:rPr>
                        <a:t>　　　ハーブ＆スパイスマスター・飯泉シェフ！</a:t>
                      </a:r>
                    </a:p>
                    <a:p>
                      <a:pPr algn="just">
                        <a:spcAft>
                          <a:spcPts val="0"/>
                        </a:spcAft>
                      </a:pPr>
                      <a:r>
                        <a:rPr lang="ja-JP" sz="400" kern="100">
                          <a:effectLst/>
                        </a:rPr>
                        <a:t>　　　＠＠で修行し・・・（など実績や資格などの</a:t>
                      </a:r>
                    </a:p>
                    <a:p>
                      <a:pPr algn="just">
                        <a:spcAft>
                          <a:spcPts val="0"/>
                        </a:spcAft>
                      </a:pPr>
                      <a:r>
                        <a:rPr lang="ja-JP" sz="400" kern="100">
                          <a:effectLst/>
                        </a:rPr>
                        <a:t>　　　プロフィール紹介）</a:t>
                      </a:r>
                    </a:p>
                    <a:p>
                      <a:pPr algn="just">
                        <a:spcAft>
                          <a:spcPts val="0"/>
                        </a:spcAft>
                      </a:pPr>
                      <a:r>
                        <a:rPr lang="en-US" sz="400" kern="100">
                          <a:effectLst/>
                        </a:rPr>
                        <a:t> </a:t>
                      </a:r>
                      <a:endParaRPr lang="ja-JP" sz="400" kern="100">
                        <a:effectLst/>
                      </a:endParaRPr>
                    </a:p>
                    <a:p>
                      <a:pPr algn="just">
                        <a:spcAft>
                          <a:spcPts val="0"/>
                        </a:spcAft>
                      </a:pPr>
                      <a:r>
                        <a:rPr lang="ja-JP" sz="400" kern="100">
                          <a:effectLst/>
                        </a:rPr>
                        <a:t>ＮＡ　そんな飯泉シェフが最初の１杯として</a:t>
                      </a:r>
                    </a:p>
                    <a:p>
                      <a:pPr algn="just">
                        <a:spcAft>
                          <a:spcPts val="0"/>
                        </a:spcAft>
                      </a:pPr>
                      <a:r>
                        <a:rPr lang="ja-JP" sz="400" kern="100">
                          <a:effectLst/>
                        </a:rPr>
                        <a:t>　　　勧めるお酒とは？</a:t>
                      </a:r>
                    </a:p>
                    <a:p>
                      <a:pPr algn="just">
                        <a:spcAft>
                          <a:spcPts val="0"/>
                        </a:spcAft>
                      </a:pPr>
                      <a:r>
                        <a:rPr lang="en-US" sz="400" kern="100">
                          <a:effectLst/>
                        </a:rPr>
                        <a:t> </a:t>
                      </a:r>
                      <a:endParaRPr lang="ja-JP" sz="400" kern="100">
                        <a:effectLst/>
                      </a:endParaRPr>
                    </a:p>
                    <a:p>
                      <a:pPr algn="just">
                        <a:spcAft>
                          <a:spcPts val="0"/>
                        </a:spcAft>
                      </a:pPr>
                      <a:r>
                        <a:rPr lang="ja-JP" sz="400" kern="100">
                          <a:effectLst/>
                        </a:rPr>
                        <a:t>≪テロップ：１杯目≫</a:t>
                      </a:r>
                    </a:p>
                    <a:p>
                      <a:pPr algn="just">
                        <a:spcAft>
                          <a:spcPts val="0"/>
                        </a:spcAft>
                      </a:pPr>
                      <a:r>
                        <a:rPr lang="en-US" sz="400" kern="100">
                          <a:effectLst/>
                        </a:rPr>
                        <a:t> </a:t>
                      </a:r>
                      <a:endParaRPr lang="ja-JP" sz="400" kern="100">
                        <a:effectLst/>
                      </a:endParaRPr>
                    </a:p>
                    <a:p>
                      <a:pPr algn="just">
                        <a:spcAft>
                          <a:spcPts val="0"/>
                        </a:spcAft>
                      </a:pPr>
                      <a:r>
                        <a:rPr lang="ja-JP" sz="400" kern="100">
                          <a:effectLst/>
                        </a:rPr>
                        <a:t>飯泉　（ボトルを見せて）</a:t>
                      </a:r>
                    </a:p>
                    <a:p>
                      <a:pPr algn="just">
                        <a:spcAft>
                          <a:spcPts val="0"/>
                        </a:spcAft>
                      </a:pPr>
                      <a:r>
                        <a:rPr lang="ja-JP" sz="400" kern="100">
                          <a:effectLst/>
                        </a:rPr>
                        <a:t>　　　ポール・ガローデ　ピノノワール２０１３で</a:t>
                      </a:r>
                    </a:p>
                    <a:p>
                      <a:pPr algn="just">
                        <a:spcAft>
                          <a:spcPts val="0"/>
                        </a:spcAft>
                      </a:pPr>
                      <a:r>
                        <a:rPr lang="ja-JP" sz="400" kern="100">
                          <a:effectLst/>
                        </a:rPr>
                        <a:t>　　　ございます。</a:t>
                      </a:r>
                    </a:p>
                    <a:p>
                      <a:pPr algn="just">
                        <a:spcAft>
                          <a:spcPts val="0"/>
                        </a:spcAft>
                      </a:pPr>
                      <a:r>
                        <a:rPr lang="en-US" sz="400" kern="100">
                          <a:effectLst/>
                        </a:rPr>
                        <a:t> </a:t>
                      </a:r>
                      <a:endParaRPr lang="ja-JP" sz="400" kern="100">
                        <a:effectLst/>
                      </a:endParaRPr>
                    </a:p>
                    <a:p>
                      <a:pPr algn="just">
                        <a:spcAft>
                          <a:spcPts val="0"/>
                        </a:spcAft>
                      </a:pPr>
                      <a:r>
                        <a:rPr lang="ja-JP" sz="400" kern="100">
                          <a:effectLst/>
                        </a:rPr>
                        <a:t>お侍　やはりお肉がメインのお店だけあって</a:t>
                      </a:r>
                    </a:p>
                    <a:p>
                      <a:pPr algn="just">
                        <a:spcAft>
                          <a:spcPts val="0"/>
                        </a:spcAft>
                      </a:pPr>
                      <a:r>
                        <a:rPr lang="ja-JP" sz="400" kern="100">
                          <a:effectLst/>
                        </a:rPr>
                        <a:t>　　　赤ワインでござるな　（など軽くひと言）</a:t>
                      </a:r>
                    </a:p>
                    <a:p>
                      <a:pPr algn="just">
                        <a:spcAft>
                          <a:spcPts val="0"/>
                        </a:spcAft>
                      </a:pPr>
                      <a:r>
                        <a:rPr lang="en-US" sz="400" kern="100">
                          <a:effectLst/>
                        </a:rPr>
                        <a:t> </a:t>
                      </a:r>
                      <a:endParaRPr lang="ja-JP" sz="400" kern="100">
                        <a:effectLst/>
                      </a:endParaRPr>
                    </a:p>
                    <a:p>
                      <a:pPr algn="just">
                        <a:spcAft>
                          <a:spcPts val="0"/>
                        </a:spcAft>
                      </a:pPr>
                      <a:r>
                        <a:rPr lang="ja-JP" sz="400" kern="100">
                          <a:effectLst/>
                        </a:rPr>
                        <a:t>飯泉　（グラスに注いで）</a:t>
                      </a:r>
                    </a:p>
                    <a:p>
                      <a:pPr algn="just">
                        <a:spcAft>
                          <a:spcPts val="0"/>
                        </a:spcAft>
                      </a:pPr>
                      <a:r>
                        <a:rPr lang="ja-JP" sz="400" kern="100">
                          <a:effectLst/>
                        </a:rPr>
                        <a:t>　　　どうぞ。</a:t>
                      </a:r>
                    </a:p>
                    <a:p>
                      <a:pPr algn="just">
                        <a:spcAft>
                          <a:spcPts val="0"/>
                        </a:spcAft>
                      </a:pPr>
                      <a:r>
                        <a:rPr lang="en-US" sz="400" kern="100">
                          <a:effectLst/>
                        </a:rPr>
                        <a:t> </a:t>
                      </a:r>
                      <a:endParaRPr lang="ja-JP" sz="400" kern="100">
                        <a:effectLst/>
                      </a:endParaRPr>
                    </a:p>
                    <a:p>
                      <a:pPr algn="just">
                        <a:spcAft>
                          <a:spcPts val="0"/>
                        </a:spcAft>
                      </a:pPr>
                      <a:r>
                        <a:rPr lang="ja-JP" sz="400" kern="100">
                          <a:effectLst/>
                        </a:rPr>
                        <a:t>お侍　それでは味わせて頂くでござる</a:t>
                      </a:r>
                    </a:p>
                    <a:p>
                      <a:pPr algn="just">
                        <a:spcAft>
                          <a:spcPts val="0"/>
                        </a:spcAft>
                      </a:pPr>
                      <a:r>
                        <a:rPr lang="ja-JP" sz="400" kern="100">
                          <a:effectLst/>
                        </a:rPr>
                        <a:t>　　　（香ってから飲んで感想）</a:t>
                      </a:r>
                    </a:p>
                    <a:p>
                      <a:pPr algn="just">
                        <a:spcAft>
                          <a:spcPts val="0"/>
                        </a:spcAft>
                      </a:pPr>
                      <a:r>
                        <a:rPr lang="ja-JP" sz="400" kern="100">
                          <a:effectLst/>
                        </a:rPr>
                        <a:t>　　　・赤なのにスイスイ飲めるんですね</a:t>
                      </a:r>
                    </a:p>
                    <a:p>
                      <a:pPr algn="just">
                        <a:spcAft>
                          <a:spcPts val="0"/>
                        </a:spcAft>
                      </a:pPr>
                      <a:r>
                        <a:rPr lang="ja-JP" sz="400" kern="100">
                          <a:effectLst/>
                        </a:rPr>
                        <a:t>　　　・これはどういったワインなんですか？</a:t>
                      </a:r>
                    </a:p>
                    <a:p>
                      <a:pPr algn="just">
                        <a:spcAft>
                          <a:spcPts val="0"/>
                        </a:spcAft>
                      </a:pPr>
                      <a:r>
                        <a:rPr lang="en-US" sz="400" kern="100">
                          <a:effectLst/>
                        </a:rPr>
                        <a:t> </a:t>
                      </a:r>
                      <a:endParaRPr lang="ja-JP" sz="400" kern="100">
                        <a:effectLst/>
                      </a:endParaRPr>
                    </a:p>
                    <a:p>
                      <a:pPr algn="just">
                        <a:spcAft>
                          <a:spcPts val="0"/>
                        </a:spcAft>
                      </a:pPr>
                      <a:r>
                        <a:rPr lang="ja-JP" sz="400" kern="100">
                          <a:effectLst/>
                        </a:rPr>
                        <a:t>飯泉　（ポール・ガローデ　ピノノワール２０１３の説明）</a:t>
                      </a:r>
                    </a:p>
                    <a:p>
                      <a:pPr algn="just">
                        <a:spcAft>
                          <a:spcPts val="0"/>
                        </a:spcAft>
                      </a:pPr>
                      <a:r>
                        <a:rPr lang="ja-JP" sz="400" kern="100">
                          <a:effectLst/>
                        </a:rPr>
                        <a:t>　　　・ブルゴーニュのモンテリという地域で</a:t>
                      </a:r>
                    </a:p>
                    <a:p>
                      <a:pPr algn="just">
                        <a:spcAft>
                          <a:spcPts val="0"/>
                        </a:spcAft>
                      </a:pPr>
                      <a:r>
                        <a:rPr lang="ja-JP" sz="400" kern="100">
                          <a:effectLst/>
                        </a:rPr>
                        <a:t>　　　　作られているワイン。</a:t>
                      </a:r>
                    </a:p>
                    <a:p>
                      <a:pPr algn="just">
                        <a:spcAft>
                          <a:spcPts val="0"/>
                        </a:spcAft>
                      </a:pPr>
                      <a:r>
                        <a:rPr lang="ja-JP" sz="400" kern="100">
                          <a:effectLst/>
                        </a:rPr>
                        <a:t>　　　　自然酵母で発酵し、１２ヶ月熟成される。</a:t>
                      </a:r>
                    </a:p>
                    <a:p>
                      <a:pPr algn="just">
                        <a:spcAft>
                          <a:spcPts val="0"/>
                        </a:spcAft>
                      </a:pPr>
                      <a:r>
                        <a:rPr lang="ja-JP" sz="400" kern="100">
                          <a:effectLst/>
                        </a:rPr>
                        <a:t>　　　　香りが高く、とてもバランスが取れている</a:t>
                      </a:r>
                    </a:p>
                    <a:p>
                      <a:pPr algn="just">
                        <a:spcAft>
                          <a:spcPts val="0"/>
                        </a:spcAft>
                      </a:pPr>
                      <a:r>
                        <a:rPr lang="ja-JP" sz="400" kern="100">
                          <a:effectLst/>
                        </a:rPr>
                        <a:t>　　　　のが特長。</a:t>
                      </a:r>
                    </a:p>
                    <a:p>
                      <a:pPr algn="just">
                        <a:spcAft>
                          <a:spcPts val="0"/>
                        </a:spcAft>
                      </a:pPr>
                      <a:r>
                        <a:rPr lang="ja-JP" sz="400" kern="100">
                          <a:effectLst/>
                        </a:rPr>
                        <a:t>　　　・（味わいについて　下記例）</a:t>
                      </a:r>
                    </a:p>
                    <a:p>
                      <a:pPr algn="just">
                        <a:spcAft>
                          <a:spcPts val="0"/>
                        </a:spcAft>
                      </a:pPr>
                      <a:r>
                        <a:rPr lang="ja-JP" sz="400" kern="100">
                          <a:effectLst/>
                        </a:rPr>
                        <a:t>　　　　甘い風味と香りを伴う香辛料の風味と</a:t>
                      </a:r>
                    </a:p>
                    <a:p>
                      <a:pPr algn="just">
                        <a:spcAft>
                          <a:spcPts val="0"/>
                        </a:spcAft>
                      </a:pPr>
                      <a:r>
                        <a:rPr lang="ja-JP" sz="400" kern="100">
                          <a:effectLst/>
                        </a:rPr>
                        <a:t>　　　　フレッシュなチェリーや軽めに</a:t>
                      </a:r>
                    </a:p>
                    <a:p>
                      <a:pPr algn="just">
                        <a:spcAft>
                          <a:spcPts val="0"/>
                        </a:spcAft>
                      </a:pPr>
                      <a:r>
                        <a:rPr lang="ja-JP" sz="400" kern="100">
                          <a:effectLst/>
                        </a:rPr>
                        <a:t>　　　　コンポートしたイチゴ等のチャーミングな</a:t>
                      </a:r>
                    </a:p>
                    <a:p>
                      <a:pPr algn="just">
                        <a:spcAft>
                          <a:spcPts val="0"/>
                        </a:spcAft>
                      </a:pPr>
                      <a:r>
                        <a:rPr lang="ja-JP" sz="400" kern="100">
                          <a:effectLst/>
                        </a:rPr>
                        <a:t>　　　　香りとが上手く混ざっている。</a:t>
                      </a:r>
                    </a:p>
                    <a:p>
                      <a:pPr algn="just">
                        <a:spcAft>
                          <a:spcPts val="0"/>
                        </a:spcAft>
                      </a:pPr>
                      <a:r>
                        <a:rPr lang="ja-JP" sz="400" kern="100">
                          <a:effectLst/>
                        </a:rPr>
                        <a:t>　　　　良く熟した風味が感じられ、</a:t>
                      </a:r>
                    </a:p>
                    <a:p>
                      <a:pPr algn="just">
                        <a:spcAft>
                          <a:spcPts val="0"/>
                        </a:spcAft>
                      </a:pPr>
                      <a:r>
                        <a:rPr lang="ja-JP" sz="400" kern="100">
                          <a:effectLst/>
                        </a:rPr>
                        <a:t>　　　　比較的酸が穏やかで親しみやすい印象／など</a:t>
                      </a:r>
                    </a:p>
                    <a:p>
                      <a:pPr algn="just">
                        <a:spcAft>
                          <a:spcPts val="0"/>
                        </a:spcAft>
                      </a:pPr>
                      <a:r>
                        <a:rPr lang="en-US" sz="400" kern="100">
                          <a:effectLst/>
                        </a:rPr>
                        <a:t> </a:t>
                      </a:r>
                      <a:endParaRPr lang="ja-JP" sz="400" kern="100">
                        <a:effectLst/>
                      </a:endParaRPr>
                    </a:p>
                    <a:p>
                      <a:pPr algn="just">
                        <a:spcAft>
                          <a:spcPts val="0"/>
                        </a:spcAft>
                      </a:pPr>
                      <a:r>
                        <a:rPr lang="ja-JP" sz="400" kern="100">
                          <a:effectLst/>
                        </a:rPr>
                        <a:t>お侍　（受けて、味わって）</a:t>
                      </a:r>
                    </a:p>
                    <a:p>
                      <a:pPr algn="just">
                        <a:spcAft>
                          <a:spcPts val="0"/>
                        </a:spcAft>
                      </a:pPr>
                      <a:r>
                        <a:rPr lang="ja-JP" sz="400" kern="100">
                          <a:effectLst/>
                        </a:rPr>
                        <a:t>　　　確かにフルーティーな香りですね　／など</a:t>
                      </a:r>
                    </a:p>
                    <a:p>
                      <a:pPr algn="just">
                        <a:spcAft>
                          <a:spcPts val="0"/>
                        </a:spcAft>
                      </a:pPr>
                      <a:r>
                        <a:rPr lang="en-US" sz="400" kern="100">
                          <a:effectLst/>
                        </a:rPr>
                        <a:t> </a:t>
                      </a:r>
                      <a:endParaRPr lang="ja-JP" sz="400" kern="100">
                        <a:effectLst/>
                        <a:latin typeface="Century" panose="02040604050505020304" pitchFamily="18" charset="0"/>
                        <a:ea typeface="HG丸ｺﾞｼｯｸM-PRO" panose="020F0600000000000000" pitchFamily="50" charset="-128"/>
                        <a:cs typeface="Times New Roman" panose="02020603050405020304" pitchFamily="18" charset="0"/>
                      </a:endParaRPr>
                    </a:p>
                  </a:txBody>
                  <a:tcPr marL="24866" marR="24866" marT="0" marB="0"/>
                </a:tc>
                <a:extLst>
                  <a:ext uri="{0D108BD9-81ED-4DB2-BD59-A6C34878D82A}">
                    <a16:rowId xmlns:a16="http://schemas.microsoft.com/office/drawing/2014/main" val="1188365437"/>
                  </a:ext>
                </a:extLst>
              </a:tr>
              <a:tr h="3096344">
                <a:tc>
                  <a:txBody>
                    <a:bodyPr/>
                    <a:lstStyle/>
                    <a:p>
                      <a:pPr algn="just">
                        <a:spcAft>
                          <a:spcPts val="0"/>
                        </a:spcAft>
                      </a:pPr>
                      <a:r>
                        <a:rPr lang="ja-JP" sz="400" kern="100">
                          <a:effectLst/>
                        </a:rPr>
                        <a:t>【お酒と合う料理】</a:t>
                      </a: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ja-JP" sz="400" kern="100">
                          <a:effectLst/>
                        </a:rPr>
                        <a:t>●料理カット</a:t>
                      </a: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endParaRPr>
                    </a:p>
                    <a:p>
                      <a:pPr algn="just">
                        <a:spcAft>
                          <a:spcPts val="0"/>
                        </a:spcAft>
                      </a:pPr>
                      <a:r>
                        <a:rPr lang="en-US" sz="400" kern="100">
                          <a:effectLst/>
                        </a:rPr>
                        <a:t> </a:t>
                      </a:r>
                      <a:endParaRPr lang="ja-JP" sz="400" kern="100">
                        <a:effectLst/>
                        <a:latin typeface="Century" panose="02040604050505020304" pitchFamily="18" charset="0"/>
                        <a:ea typeface="HG丸ｺﾞｼｯｸM-PRO" panose="020F0600000000000000" pitchFamily="50" charset="-128"/>
                        <a:cs typeface="Times New Roman" panose="02020603050405020304" pitchFamily="18" charset="0"/>
                      </a:endParaRPr>
                    </a:p>
                  </a:txBody>
                  <a:tcPr marL="24866" marR="24866" marT="0" marB="0"/>
                </a:tc>
                <a:tc>
                  <a:txBody>
                    <a:bodyPr/>
                    <a:lstStyle/>
                    <a:p>
                      <a:pPr algn="just">
                        <a:spcAft>
                          <a:spcPts val="0"/>
                        </a:spcAft>
                      </a:pPr>
                      <a:r>
                        <a:rPr lang="en-US" sz="400" kern="100">
                          <a:effectLst/>
                        </a:rPr>
                        <a:t> </a:t>
                      </a:r>
                      <a:endParaRPr lang="ja-JP" sz="400" kern="100">
                        <a:effectLst/>
                        <a:latin typeface="Century" panose="02040604050505020304" pitchFamily="18" charset="0"/>
                        <a:ea typeface="HG丸ｺﾞｼｯｸM-PRO" panose="020F0600000000000000" pitchFamily="50" charset="-128"/>
                        <a:cs typeface="Times New Roman" panose="02020603050405020304" pitchFamily="18" charset="0"/>
                      </a:endParaRPr>
                    </a:p>
                  </a:txBody>
                  <a:tcPr marL="24866" marR="24866" marT="0" marB="0"/>
                </a:tc>
                <a:tc>
                  <a:txBody>
                    <a:bodyPr/>
                    <a:lstStyle/>
                    <a:p>
                      <a:pPr algn="just">
                        <a:spcAft>
                          <a:spcPts val="0"/>
                        </a:spcAft>
                      </a:pPr>
                      <a:r>
                        <a:rPr lang="ja-JP" sz="400" kern="100" dirty="0">
                          <a:effectLst/>
                        </a:rPr>
                        <a:t>▼よきところで</a:t>
                      </a:r>
                    </a:p>
                    <a:p>
                      <a:pPr algn="just">
                        <a:spcAft>
                          <a:spcPts val="0"/>
                        </a:spcAft>
                      </a:pPr>
                      <a:r>
                        <a:rPr lang="en-US" sz="400" kern="100" dirty="0">
                          <a:effectLst/>
                        </a:rPr>
                        <a:t> </a:t>
                      </a:r>
                      <a:endParaRPr lang="ja-JP" sz="400" kern="100" dirty="0">
                        <a:effectLst/>
                      </a:endParaRPr>
                    </a:p>
                    <a:p>
                      <a:pPr algn="just">
                        <a:spcAft>
                          <a:spcPts val="0"/>
                        </a:spcAft>
                      </a:pPr>
                      <a:r>
                        <a:rPr lang="ja-JP" sz="400" kern="100" dirty="0">
                          <a:effectLst/>
                        </a:rPr>
                        <a:t>お侍　では、このワインに合う料理をお願いします。</a:t>
                      </a:r>
                    </a:p>
                    <a:p>
                      <a:pPr algn="just">
                        <a:spcAft>
                          <a:spcPts val="0"/>
                        </a:spcAft>
                      </a:pPr>
                      <a:r>
                        <a:rPr lang="en-US" sz="400" kern="100" dirty="0">
                          <a:effectLst/>
                        </a:rPr>
                        <a:t> </a:t>
                      </a:r>
                      <a:endParaRPr lang="ja-JP" sz="400" kern="100" dirty="0">
                        <a:effectLst/>
                      </a:endParaRPr>
                    </a:p>
                    <a:p>
                      <a:pPr algn="just">
                        <a:spcAft>
                          <a:spcPts val="0"/>
                        </a:spcAft>
                      </a:pPr>
                      <a:r>
                        <a:rPr lang="ja-JP" sz="400" kern="100" dirty="0">
                          <a:effectLst/>
                        </a:rPr>
                        <a:t>飯泉　かしこまりました。</a:t>
                      </a:r>
                    </a:p>
                    <a:p>
                      <a:pPr algn="just">
                        <a:spcAft>
                          <a:spcPts val="0"/>
                        </a:spcAft>
                      </a:pPr>
                      <a:r>
                        <a:rPr lang="en-US" sz="400" kern="100" dirty="0">
                          <a:effectLst/>
                        </a:rPr>
                        <a:t> </a:t>
                      </a:r>
                      <a:endParaRPr lang="ja-JP" sz="400" kern="100" dirty="0">
                        <a:effectLst/>
                      </a:endParaRPr>
                    </a:p>
                    <a:p>
                      <a:pPr algn="just">
                        <a:spcAft>
                          <a:spcPts val="0"/>
                        </a:spcAft>
                      </a:pPr>
                      <a:r>
                        <a:rPr lang="ja-JP" sz="400" kern="100" dirty="0">
                          <a:effectLst/>
                        </a:rPr>
                        <a:t>飯泉　（料理を出して）</a:t>
                      </a:r>
                    </a:p>
                    <a:p>
                      <a:pPr algn="just">
                        <a:spcAft>
                          <a:spcPts val="0"/>
                        </a:spcAft>
                      </a:pPr>
                      <a:r>
                        <a:rPr lang="ja-JP" sz="400" kern="100" dirty="0">
                          <a:effectLst/>
                        </a:rPr>
                        <a:t>　　　こちら「千葉県産なでしこポークグリル」です。</a:t>
                      </a:r>
                    </a:p>
                    <a:p>
                      <a:pPr algn="just">
                        <a:spcAft>
                          <a:spcPts val="0"/>
                        </a:spcAft>
                      </a:pPr>
                      <a:r>
                        <a:rPr lang="en-US" sz="400" kern="100" dirty="0">
                          <a:effectLst/>
                        </a:rPr>
                        <a:t> </a:t>
                      </a:r>
                      <a:endParaRPr lang="ja-JP" sz="400" kern="100" dirty="0">
                        <a:effectLst/>
                      </a:endParaRPr>
                    </a:p>
                    <a:p>
                      <a:pPr algn="just">
                        <a:spcAft>
                          <a:spcPts val="0"/>
                        </a:spcAft>
                      </a:pPr>
                      <a:r>
                        <a:rPr lang="ja-JP" sz="400" kern="100" dirty="0">
                          <a:effectLst/>
                        </a:rPr>
                        <a:t>お侍　（見た目のリアクション）</a:t>
                      </a:r>
                    </a:p>
                    <a:p>
                      <a:pPr algn="just">
                        <a:spcAft>
                          <a:spcPts val="0"/>
                        </a:spcAft>
                      </a:pPr>
                      <a:r>
                        <a:rPr lang="ja-JP" sz="400" kern="100" dirty="0">
                          <a:effectLst/>
                        </a:rPr>
                        <a:t>　　　・どんな料理なんですか？</a:t>
                      </a:r>
                    </a:p>
                    <a:p>
                      <a:pPr algn="just">
                        <a:spcAft>
                          <a:spcPts val="0"/>
                        </a:spcAft>
                      </a:pPr>
                      <a:r>
                        <a:rPr lang="en-US" sz="400" kern="100" dirty="0">
                          <a:effectLst/>
                        </a:rPr>
                        <a:t> </a:t>
                      </a:r>
                      <a:endParaRPr lang="ja-JP" sz="400" kern="100" dirty="0">
                        <a:effectLst/>
                      </a:endParaRPr>
                    </a:p>
                    <a:p>
                      <a:pPr algn="just">
                        <a:spcAft>
                          <a:spcPts val="0"/>
                        </a:spcAft>
                      </a:pPr>
                      <a:r>
                        <a:rPr lang="ja-JP" sz="400" kern="100" dirty="0">
                          <a:effectLst/>
                        </a:rPr>
                        <a:t>飯泉　（料理の説明）</a:t>
                      </a:r>
                    </a:p>
                    <a:p>
                      <a:pPr algn="just">
                        <a:spcAft>
                          <a:spcPts val="0"/>
                        </a:spcAft>
                      </a:pPr>
                      <a:r>
                        <a:rPr lang="ja-JP" sz="400" kern="100" dirty="0">
                          <a:effectLst/>
                        </a:rPr>
                        <a:t>　　　・千葉県産の雌の豚の＠＠部分３００ｇを</a:t>
                      </a:r>
                    </a:p>
                    <a:p>
                      <a:pPr algn="just">
                        <a:spcAft>
                          <a:spcPts val="0"/>
                        </a:spcAft>
                      </a:pPr>
                      <a:r>
                        <a:rPr lang="ja-JP" sz="400" kern="100" dirty="0">
                          <a:effectLst/>
                        </a:rPr>
                        <a:t>　　　　ハーブとスパイスに漬け込み焼き上げました。</a:t>
                      </a:r>
                    </a:p>
                    <a:p>
                      <a:pPr algn="just">
                        <a:spcAft>
                          <a:spcPts val="0"/>
                        </a:spcAft>
                      </a:pPr>
                      <a:r>
                        <a:rPr lang="ja-JP" sz="400" kern="100" dirty="0">
                          <a:effectLst/>
                        </a:rPr>
                        <a:t>　　　　／など</a:t>
                      </a:r>
                    </a:p>
                    <a:p>
                      <a:pPr algn="just">
                        <a:spcAft>
                          <a:spcPts val="0"/>
                        </a:spcAft>
                      </a:pPr>
                      <a:r>
                        <a:rPr lang="ja-JP" sz="400" kern="100" dirty="0">
                          <a:effectLst/>
                        </a:rPr>
                        <a:t>　　　・ぜひワインと一緒に味わってください。</a:t>
                      </a:r>
                    </a:p>
                    <a:p>
                      <a:pPr algn="just">
                        <a:spcAft>
                          <a:spcPts val="0"/>
                        </a:spcAft>
                      </a:pPr>
                      <a:r>
                        <a:rPr lang="en-US" sz="400" kern="100" dirty="0">
                          <a:effectLst/>
                        </a:rPr>
                        <a:t> </a:t>
                      </a:r>
                      <a:endParaRPr lang="ja-JP" sz="400" kern="100" dirty="0">
                        <a:effectLst/>
                      </a:endParaRPr>
                    </a:p>
                    <a:p>
                      <a:pPr algn="just">
                        <a:spcAft>
                          <a:spcPts val="0"/>
                        </a:spcAft>
                      </a:pPr>
                      <a:r>
                        <a:rPr lang="ja-JP" sz="400" kern="100" dirty="0">
                          <a:effectLst/>
                        </a:rPr>
                        <a:t>≪テロップ：いざマリアージュへ！≫</a:t>
                      </a:r>
                    </a:p>
                    <a:p>
                      <a:pPr algn="just">
                        <a:spcAft>
                          <a:spcPts val="0"/>
                        </a:spcAft>
                      </a:pPr>
                      <a:r>
                        <a:rPr lang="en-US" sz="400" kern="100" dirty="0">
                          <a:effectLst/>
                        </a:rPr>
                        <a:t> </a:t>
                      </a:r>
                      <a:endParaRPr lang="ja-JP" sz="400" kern="100" dirty="0">
                        <a:effectLst/>
                      </a:endParaRPr>
                    </a:p>
                    <a:p>
                      <a:pPr algn="just">
                        <a:spcAft>
                          <a:spcPts val="0"/>
                        </a:spcAft>
                      </a:pPr>
                      <a:r>
                        <a:rPr lang="ja-JP" sz="400" kern="100" dirty="0">
                          <a:effectLst/>
                        </a:rPr>
                        <a:t>お侍　それでは頂きます。</a:t>
                      </a:r>
                    </a:p>
                    <a:p>
                      <a:pPr algn="just">
                        <a:spcAft>
                          <a:spcPts val="0"/>
                        </a:spcAft>
                      </a:pPr>
                      <a:r>
                        <a:rPr lang="ja-JP" sz="400" kern="100" dirty="0">
                          <a:effectLst/>
                        </a:rPr>
                        <a:t>　　　（食べてから、飲んで感想）</a:t>
                      </a:r>
                    </a:p>
                    <a:p>
                      <a:pPr algn="just">
                        <a:spcAft>
                          <a:spcPts val="0"/>
                        </a:spcAft>
                      </a:pPr>
                      <a:r>
                        <a:rPr lang="ja-JP" sz="400" kern="100" dirty="0">
                          <a:effectLst/>
                        </a:rPr>
                        <a:t>　　　・口に残る豚肉の旨味と、ワインが出会うことで</a:t>
                      </a:r>
                    </a:p>
                    <a:p>
                      <a:pPr algn="just">
                        <a:spcAft>
                          <a:spcPts val="0"/>
                        </a:spcAft>
                      </a:pPr>
                      <a:r>
                        <a:rPr lang="ja-JP" sz="400" kern="100" dirty="0">
                          <a:effectLst/>
                        </a:rPr>
                        <a:t>　　　　単体で飲むのとはまた違った香りが</a:t>
                      </a:r>
                    </a:p>
                    <a:p>
                      <a:pPr algn="just">
                        <a:spcAft>
                          <a:spcPts val="0"/>
                        </a:spcAft>
                      </a:pPr>
                      <a:r>
                        <a:rPr lang="ja-JP" sz="400" kern="100" dirty="0">
                          <a:effectLst/>
                        </a:rPr>
                        <a:t>　　　　広がりますね。　／など</a:t>
                      </a:r>
                    </a:p>
                    <a:p>
                      <a:pPr algn="just">
                        <a:spcAft>
                          <a:spcPts val="0"/>
                        </a:spcAft>
                      </a:pPr>
                      <a:r>
                        <a:rPr lang="en-US" sz="400" kern="100" dirty="0">
                          <a:effectLst/>
                        </a:rPr>
                        <a:t> </a:t>
                      </a:r>
                      <a:endParaRPr lang="ja-JP" sz="400" kern="100" dirty="0">
                        <a:effectLst/>
                      </a:endParaRPr>
                    </a:p>
                    <a:p>
                      <a:pPr algn="just">
                        <a:spcAft>
                          <a:spcPts val="0"/>
                        </a:spcAft>
                      </a:pPr>
                      <a:r>
                        <a:rPr lang="ja-JP" sz="400" kern="100" dirty="0">
                          <a:effectLst/>
                        </a:rPr>
                        <a:t>飯泉　（マリアージュについて）</a:t>
                      </a:r>
                    </a:p>
                    <a:p>
                      <a:pPr algn="just">
                        <a:spcAft>
                          <a:spcPts val="0"/>
                        </a:spcAft>
                      </a:pPr>
                      <a:r>
                        <a:rPr lang="ja-JP" sz="400" kern="100" dirty="0">
                          <a:effectLst/>
                        </a:rPr>
                        <a:t>　　　・このワインは、果実味の中にプラムの香りが</a:t>
                      </a:r>
                    </a:p>
                    <a:p>
                      <a:pPr algn="just">
                        <a:spcAft>
                          <a:spcPts val="0"/>
                        </a:spcAft>
                      </a:pPr>
                      <a:r>
                        <a:rPr lang="ja-JP" sz="400" kern="100" dirty="0">
                          <a:effectLst/>
                        </a:rPr>
                        <a:t>　　　　あるため、豚肉との相性が抜群に良い。</a:t>
                      </a:r>
                    </a:p>
                    <a:p>
                      <a:pPr algn="just">
                        <a:spcAft>
                          <a:spcPts val="0"/>
                        </a:spcAft>
                      </a:pPr>
                      <a:r>
                        <a:rPr lang="ja-JP" sz="400" kern="100" dirty="0">
                          <a:effectLst/>
                        </a:rPr>
                        <a:t>　　　・さらにお店のウリであるタイム・セージなどの</a:t>
                      </a:r>
                    </a:p>
                    <a:p>
                      <a:pPr algn="just">
                        <a:spcAft>
                          <a:spcPts val="0"/>
                        </a:spcAft>
                      </a:pPr>
                      <a:r>
                        <a:rPr lang="ja-JP" sz="400" kern="100" dirty="0">
                          <a:effectLst/>
                        </a:rPr>
                        <a:t>　　　　ハーブを擦り込むことで、ワインをより</a:t>
                      </a:r>
                    </a:p>
                    <a:p>
                      <a:pPr algn="just">
                        <a:spcAft>
                          <a:spcPts val="0"/>
                        </a:spcAft>
                      </a:pPr>
                      <a:r>
                        <a:rPr lang="ja-JP" sz="400" kern="100" dirty="0">
                          <a:effectLst/>
                        </a:rPr>
                        <a:t>　　　　美味しく味わえるようにしている。</a:t>
                      </a:r>
                    </a:p>
                    <a:p>
                      <a:pPr algn="just">
                        <a:spcAft>
                          <a:spcPts val="0"/>
                        </a:spcAft>
                      </a:pPr>
                      <a:r>
                        <a:rPr lang="ja-JP" sz="400" kern="100" dirty="0">
                          <a:effectLst/>
                        </a:rPr>
                        <a:t>　　　　／など</a:t>
                      </a:r>
                    </a:p>
                    <a:p>
                      <a:pPr algn="just">
                        <a:spcAft>
                          <a:spcPts val="0"/>
                        </a:spcAft>
                      </a:pPr>
                      <a:r>
                        <a:rPr lang="en-US" sz="400" kern="100" dirty="0">
                          <a:effectLst/>
                        </a:rPr>
                        <a:t> </a:t>
                      </a:r>
                      <a:endParaRPr lang="ja-JP" sz="400" kern="100" dirty="0">
                        <a:effectLst/>
                      </a:endParaRPr>
                    </a:p>
                    <a:p>
                      <a:pPr algn="just">
                        <a:spcAft>
                          <a:spcPts val="0"/>
                        </a:spcAft>
                      </a:pPr>
                      <a:r>
                        <a:rPr lang="ja-JP" sz="400" kern="100" dirty="0">
                          <a:effectLst/>
                        </a:rPr>
                        <a:t>お侍　（受けて、改めて味わって）</a:t>
                      </a:r>
                    </a:p>
                    <a:p>
                      <a:pPr algn="just">
                        <a:spcAft>
                          <a:spcPts val="0"/>
                        </a:spcAft>
                      </a:pPr>
                      <a:r>
                        <a:rPr lang="ja-JP" sz="400" kern="100" dirty="0">
                          <a:effectLst/>
                        </a:rPr>
                        <a:t>　　　・豚肉はもちろん合うのだけど、そこに</a:t>
                      </a:r>
                    </a:p>
                    <a:p>
                      <a:pPr algn="just">
                        <a:spcAft>
                          <a:spcPts val="0"/>
                        </a:spcAft>
                      </a:pPr>
                      <a:r>
                        <a:rPr lang="ja-JP" sz="400" kern="100" dirty="0">
                          <a:effectLst/>
                        </a:rPr>
                        <a:t>　　　　オリジナルのハーブとスパイスをプラスする</a:t>
                      </a:r>
                    </a:p>
                    <a:p>
                      <a:pPr algn="just">
                        <a:spcAft>
                          <a:spcPts val="0"/>
                        </a:spcAft>
                      </a:pPr>
                      <a:r>
                        <a:rPr lang="ja-JP" sz="400" kern="100" dirty="0">
                          <a:effectLst/>
                        </a:rPr>
                        <a:t>　　　　ことで、さらにこのワインが美味しく</a:t>
                      </a:r>
                    </a:p>
                    <a:p>
                      <a:pPr algn="just">
                        <a:spcAft>
                          <a:spcPts val="0"/>
                        </a:spcAft>
                      </a:pPr>
                      <a:r>
                        <a:rPr lang="ja-JP" sz="400" kern="100" dirty="0">
                          <a:effectLst/>
                        </a:rPr>
                        <a:t>　　　　飲めるのでござるな　／など</a:t>
                      </a:r>
                    </a:p>
                    <a:p>
                      <a:pPr algn="just">
                        <a:spcAft>
                          <a:spcPts val="0"/>
                        </a:spcAft>
                      </a:pPr>
                      <a:r>
                        <a:rPr lang="en-US" sz="400" kern="100" dirty="0">
                          <a:effectLst/>
                        </a:rPr>
                        <a:t> </a:t>
                      </a:r>
                      <a:endParaRPr lang="ja-JP" sz="400" kern="100" dirty="0">
                        <a:effectLst/>
                      </a:endParaRPr>
                    </a:p>
                    <a:p>
                      <a:pPr algn="just">
                        <a:spcAft>
                          <a:spcPts val="0"/>
                        </a:spcAft>
                      </a:pPr>
                      <a:r>
                        <a:rPr lang="en-US" sz="400" kern="100" dirty="0">
                          <a:effectLst/>
                        </a:rPr>
                        <a:t> </a:t>
                      </a:r>
                      <a:endParaRPr lang="ja-JP" sz="400" kern="100" dirty="0">
                        <a:effectLst/>
                        <a:latin typeface="Century" panose="02040604050505020304" pitchFamily="18" charset="0"/>
                        <a:ea typeface="HG丸ｺﾞｼｯｸM-PRO" panose="020F0600000000000000" pitchFamily="50" charset="-128"/>
                        <a:cs typeface="Times New Roman" panose="02020603050405020304" pitchFamily="18" charset="0"/>
                      </a:endParaRPr>
                    </a:p>
                  </a:txBody>
                  <a:tcPr marL="24866" marR="24866" marT="0" marB="0"/>
                </a:tc>
                <a:extLst>
                  <a:ext uri="{0D108BD9-81ED-4DB2-BD59-A6C34878D82A}">
                    <a16:rowId xmlns:a16="http://schemas.microsoft.com/office/drawing/2014/main" val="1298158780"/>
                  </a:ext>
                </a:extLst>
              </a:tr>
            </a:tbl>
          </a:graphicData>
        </a:graphic>
      </p:graphicFrame>
      <p:sp>
        <p:nvSpPr>
          <p:cNvPr id="4" name="テキスト ボックス 3"/>
          <p:cNvSpPr txBox="1"/>
          <p:nvPr/>
        </p:nvSpPr>
        <p:spPr>
          <a:xfrm>
            <a:off x="548680" y="539552"/>
            <a:ext cx="3240360" cy="276999"/>
          </a:xfrm>
          <a:prstGeom prst="rect">
            <a:avLst/>
          </a:prstGeom>
          <a:noFill/>
        </p:spPr>
        <p:txBody>
          <a:bodyPr wrap="square" rtlCol="0">
            <a:spAutoFit/>
          </a:bodyPr>
          <a:lstStyle/>
          <a:p>
            <a:r>
              <a:rPr kumimoji="1" lang="ja-JP" altLang="en-US" sz="1200" dirty="0"/>
              <a:t>台本サンプル</a:t>
            </a:r>
          </a:p>
        </p:txBody>
      </p:sp>
    </p:spTree>
    <p:extLst>
      <p:ext uri="{BB962C8B-B14F-4D97-AF65-F5344CB8AC3E}">
        <p14:creationId xmlns:p14="http://schemas.microsoft.com/office/powerpoint/2010/main" val="115694154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1196</Words>
  <Application>Microsoft Office PowerPoint</Application>
  <PresentationFormat>画面に合わせる (4:3)</PresentationFormat>
  <Paragraphs>554</Paragraphs>
  <Slides>11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11</vt:i4>
      </vt:variant>
    </vt:vector>
  </HeadingPairs>
  <TitlesOfParts>
    <vt:vector size="19" baseType="lpstr">
      <vt:lpstr>HG丸ｺﾞｼｯｸM-PRO</vt:lpstr>
      <vt:lpstr>ＭＳ Ｐゴシック</vt:lpstr>
      <vt:lpstr>新細明體</vt:lpstr>
      <vt:lpstr>Arial</vt:lpstr>
      <vt:lpstr>Calibri</vt:lpstr>
      <vt:lpstr>Century</vt:lpstr>
      <vt:lpstr>Times New Roman</vt:lpstr>
      <vt:lpstr>Office テーマ</vt:lpstr>
      <vt:lpstr>PowerPoint プレゼンテーション</vt:lpstr>
      <vt:lpstr>PowerPoint プレゼンテーション</vt:lpstr>
      <vt:lpstr>PowerPoint プレゼンテーション</vt:lpstr>
      <vt:lpstr>ご出演者さまへ</vt:lpstr>
      <vt:lpstr>PowerPoint プレゼンテーション</vt:lpstr>
      <vt:lpstr>事前アンケートのお願い</vt:lpstr>
      <vt:lpstr>PowerPoint プレゼンテーション</vt:lpstr>
      <vt:lpstr>東京グルメTV　放送作家 遠藤英明　プロフィール</vt:lpstr>
      <vt:lpstr>PowerPoint プレゼンテーション</vt:lpstr>
      <vt:lpstr>東京グルメＴＶ　動画制作の流れ</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terashima</dc:creator>
  <cp:lastModifiedBy>寺島昭典</cp:lastModifiedBy>
  <cp:revision>30</cp:revision>
  <cp:lastPrinted>2016-06-07T14:46:10Z</cp:lastPrinted>
  <dcterms:created xsi:type="dcterms:W3CDTF">2016-03-24T01:38:33Z</dcterms:created>
  <dcterms:modified xsi:type="dcterms:W3CDTF">2016-06-07T15:03:35Z</dcterms:modified>
</cp:coreProperties>
</file>