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69" r:id="rId4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660"/>
  </p:normalViewPr>
  <p:slideViewPr>
    <p:cSldViewPr showGuides="1">
      <p:cViewPr varScale="1">
        <p:scale>
          <a:sx n="50" d="100"/>
          <a:sy n="50" d="100"/>
        </p:scale>
        <p:origin x="2248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2C9F0529-1A9F-4382-8F58-F7E3EEE2E9C0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7032104-9AD3-4119-B798-B988200B3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39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2104-9AD3-4119-B798-B988200B3AB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78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64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43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62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72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57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02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49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65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11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40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518A-D3A8-4CFA-BD7C-BA7844555C31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9E91-DAE2-42E3-92DD-5886E9C7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03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ukuki.net/" TargetMode="External"/><Relationship Id="rId11" Type="http://schemas.openxmlformats.org/officeDocument/2006/relationships/image" Target="../media/image7.jpg"/><Relationship Id="rId5" Type="http://schemas.openxmlformats.org/officeDocument/2006/relationships/hyperlink" Target="mailto:naoki96naoki@yahoo.co.jp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hyperlink" Target="http://fukuki.net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4.jpeg"/><Relationship Id="rId4" Type="http://schemas.openxmlformats.org/officeDocument/2006/relationships/hyperlink" Target="mailto:naoki96naoki@yahoo.co.jp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12" y="-36512"/>
            <a:ext cx="3450580" cy="2303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6686180"/>
            <a:ext cx="2265040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直線コネクタ 4"/>
          <p:cNvCxnSpPr/>
          <p:nvPr/>
        </p:nvCxnSpPr>
        <p:spPr>
          <a:xfrm flipH="1">
            <a:off x="0" y="1130236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47161" y="90607"/>
            <a:ext cx="155318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PRESS RELEASE</a:t>
            </a:r>
            <a:r>
              <a:rPr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41" y="1183268"/>
            <a:ext cx="68587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メディア</a:t>
            </a:r>
            <a:r>
              <a:rPr lang="ja-JP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関係者各位</a:t>
            </a:r>
            <a:r>
              <a:rPr lang="en-US" altLang="ja-JP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</a:t>
            </a:r>
            <a:r>
              <a:rPr lang="en-US" altLang="ja-JP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2016</a:t>
            </a:r>
            <a:r>
              <a:rPr lang="ja-JP" altLang="en-U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endParaRPr lang="en-US" altLang="ja-JP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4688" y="124461"/>
            <a:ext cx="828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latin typeface="+mj-lt"/>
              </a:rPr>
              <a:t>【</a:t>
            </a:r>
            <a:r>
              <a:rPr lang="ja-JP" altLang="en-US" sz="1000" b="1" dirty="0" smtClean="0">
                <a:latin typeface="+mj-lt"/>
              </a:rPr>
              <a:t>発信元</a:t>
            </a:r>
            <a:r>
              <a:rPr lang="en-US" altLang="ja-JP" sz="1000" b="1" dirty="0" smtClean="0">
                <a:latin typeface="+mj-lt"/>
              </a:rPr>
              <a:t>】</a:t>
            </a:r>
            <a:endParaRPr lang="ja-JP" altLang="ja-JP" sz="1000" b="1" dirty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87953" y="124461"/>
            <a:ext cx="3065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atin typeface="+mj-lt"/>
              </a:rPr>
              <a:t>福喜本店（有限会社 福湯すし）</a:t>
            </a:r>
            <a:r>
              <a:rPr lang="en-US" altLang="ja-JP" sz="1000" dirty="0">
                <a:latin typeface="+mj-lt"/>
              </a:rPr>
              <a:t/>
            </a:r>
            <a:br>
              <a:rPr lang="en-US" altLang="ja-JP" sz="1000" dirty="0">
                <a:latin typeface="+mj-lt"/>
              </a:rPr>
            </a:br>
            <a:r>
              <a:rPr lang="ja-JP" altLang="en-US" sz="1000" dirty="0" smtClean="0">
                <a:latin typeface="+mj-lt"/>
              </a:rPr>
              <a:t>福岡</a:t>
            </a:r>
            <a:r>
              <a:rPr lang="ja-JP" altLang="ja-JP" sz="1000" dirty="0" smtClean="0">
                <a:latin typeface="+mj-lt"/>
              </a:rPr>
              <a:t>県</a:t>
            </a:r>
            <a:r>
              <a:rPr lang="ja-JP" altLang="en-US" sz="1000" dirty="0" smtClean="0">
                <a:latin typeface="+mj-lt"/>
              </a:rPr>
              <a:t>大川</a:t>
            </a:r>
            <a:r>
              <a:rPr lang="ja-JP" altLang="ja-JP" sz="1000" dirty="0" smtClean="0">
                <a:latin typeface="+mj-lt"/>
              </a:rPr>
              <a:t>市</a:t>
            </a:r>
            <a:r>
              <a:rPr lang="ja-JP" altLang="en-US" sz="1000" dirty="0" smtClean="0">
                <a:latin typeface="+mj-lt"/>
              </a:rPr>
              <a:t>字榎津</a:t>
            </a:r>
            <a:r>
              <a:rPr lang="en-US" altLang="ja-JP" sz="1000" dirty="0" smtClean="0">
                <a:latin typeface="+mj-lt"/>
              </a:rPr>
              <a:t>834-1</a:t>
            </a:r>
            <a:r>
              <a:rPr lang="en-US" altLang="ja-JP" sz="1000" dirty="0">
                <a:latin typeface="+mj-lt"/>
              </a:rPr>
              <a:t/>
            </a:r>
            <a:br>
              <a:rPr lang="en-US" altLang="ja-JP" sz="1000" dirty="0">
                <a:latin typeface="+mj-lt"/>
              </a:rPr>
            </a:br>
            <a:r>
              <a:rPr lang="ja-JP" altLang="en-US" sz="1000" dirty="0" smtClean="0">
                <a:latin typeface="+mj-lt"/>
              </a:rPr>
              <a:t>専務取締役　長嶋直輝</a:t>
            </a:r>
            <a:r>
              <a:rPr lang="en-US" altLang="ja-JP" sz="1000" dirty="0">
                <a:latin typeface="+mj-lt"/>
              </a:rPr>
              <a:t/>
            </a:r>
            <a:br>
              <a:rPr lang="en-US" altLang="ja-JP" sz="1000" dirty="0">
                <a:latin typeface="+mj-lt"/>
              </a:rPr>
            </a:br>
            <a:r>
              <a:rPr lang="en-US" altLang="ja-JP" sz="1000" dirty="0" smtClean="0">
                <a:latin typeface="+mj-lt"/>
              </a:rPr>
              <a:t>TEL</a:t>
            </a:r>
            <a:r>
              <a:rPr lang="en-US" altLang="ja-JP" sz="1000" dirty="0">
                <a:latin typeface="+mj-lt"/>
              </a:rPr>
              <a:t/>
            </a:r>
            <a:br>
              <a:rPr lang="en-US" altLang="ja-JP" sz="1000" dirty="0">
                <a:latin typeface="+mj-lt"/>
              </a:rPr>
            </a:br>
            <a:r>
              <a:rPr lang="en-US" altLang="ja-JP" sz="1000" dirty="0" smtClean="0">
                <a:latin typeface="+mj-lt"/>
              </a:rPr>
              <a:t>E-MAIL</a:t>
            </a:r>
            <a:endParaRPr lang="en-US" altLang="ja-JP" sz="1000" u="sng" dirty="0" smtClean="0">
              <a:latin typeface="+mj-lt"/>
            </a:endParaRPr>
          </a:p>
          <a:p>
            <a:r>
              <a:rPr lang="en-US" altLang="ja-JP" sz="1000" dirty="0" smtClean="0"/>
              <a:t>HP</a:t>
            </a:r>
            <a:endParaRPr lang="en-US" altLang="ja-JP" sz="1000" dirty="0">
              <a:latin typeface="+mj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7783" y="4410660"/>
            <a:ext cx="6461577" cy="16312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0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福岡県大川市で創業</a:t>
            </a:r>
            <a:r>
              <a:rPr lang="en-US" altLang="ja-JP" sz="20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30</a:t>
            </a:r>
            <a:r>
              <a:rPr lang="ja-JP" altLang="en-US" sz="20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年。</a:t>
            </a:r>
            <a:endParaRPr lang="en-US" altLang="ja-JP" sz="2000" b="1" dirty="0" smtClean="0"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老舗割烹料亭「福喜</a:t>
            </a:r>
            <a:r>
              <a:rPr lang="ja-JP" altLang="en-US" sz="2000" b="1" dirty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」</a:t>
            </a:r>
            <a:r>
              <a:rPr lang="ja-JP" altLang="en-US" sz="20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別館</a:t>
            </a:r>
            <a:endParaRPr lang="en-US" altLang="ja-JP" sz="2000" b="1" dirty="0" smtClean="0"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tx2">
                    <a:lumMod val="50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“</a:t>
            </a:r>
            <a:r>
              <a:rPr lang="en-US" altLang="ja-JP" sz="4000" b="1" dirty="0" err="1" smtClean="0">
                <a:solidFill>
                  <a:schemeClr val="tx2">
                    <a:lumMod val="50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Bienvenue</a:t>
            </a:r>
            <a:r>
              <a:rPr lang="ja-JP" altLang="en-US" sz="4000" b="1" dirty="0" smtClean="0">
                <a:solidFill>
                  <a:schemeClr val="tx2">
                    <a:lumMod val="50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 福喜</a:t>
            </a:r>
            <a:r>
              <a:rPr lang="ja-JP" altLang="en-US" sz="4000" b="1" dirty="0">
                <a:solidFill>
                  <a:schemeClr val="tx2">
                    <a:lumMod val="50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”</a:t>
            </a:r>
            <a:endParaRPr lang="en-US" altLang="ja-JP" sz="4000" b="1" dirty="0" smtClean="0">
              <a:solidFill>
                <a:schemeClr val="tx2">
                  <a:lumMod val="50000"/>
                </a:schemeClr>
              </a:solidFill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0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2</a:t>
            </a:r>
            <a:r>
              <a:rPr lang="ja-JP" altLang="en-US" sz="20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月</a:t>
            </a:r>
            <a:r>
              <a:rPr lang="en-US" altLang="ja-JP" sz="20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1</a:t>
            </a:r>
            <a:r>
              <a:rPr lang="ja-JP" altLang="en-US" sz="20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日リニューアルオープン！</a:t>
            </a:r>
            <a:endParaRPr lang="en-US" altLang="ja-JP" sz="2000" b="1" dirty="0" smtClean="0"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27587" y="124461"/>
            <a:ext cx="24304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00" dirty="0" smtClean="0">
              <a:latin typeface="+mj-lt"/>
            </a:endParaRPr>
          </a:p>
          <a:p>
            <a:endParaRPr lang="en-US" altLang="ja-JP" sz="1000" dirty="0">
              <a:latin typeface="+mj-lt"/>
            </a:endParaRPr>
          </a:p>
          <a:p>
            <a:endParaRPr lang="en-US" altLang="ja-JP" sz="1000" dirty="0" smtClean="0">
              <a:latin typeface="+mj-lt"/>
            </a:endParaRPr>
          </a:p>
          <a:p>
            <a:r>
              <a:rPr lang="en-US" altLang="ja-JP" sz="1000" dirty="0" smtClean="0">
                <a:latin typeface="+mj-lt"/>
              </a:rPr>
              <a:t> :0944-86-5062</a:t>
            </a:r>
            <a:endParaRPr lang="en-US" altLang="ja-JP" sz="1000" dirty="0">
              <a:latin typeface="+mj-lt"/>
            </a:endParaRPr>
          </a:p>
          <a:p>
            <a:r>
              <a:rPr lang="ja-JP" altLang="ja-JP" sz="1000" dirty="0" smtClean="0">
                <a:latin typeface="+mj-lt"/>
              </a:rPr>
              <a:t>：</a:t>
            </a:r>
            <a:r>
              <a:rPr lang="en-US" altLang="ja-JP" sz="1000" dirty="0" smtClean="0">
                <a:hlinkClick r:id="rId5"/>
              </a:rPr>
              <a:t>naoki96naoki@yahoo.co.jp</a:t>
            </a:r>
            <a:endParaRPr lang="en-US" altLang="ja-JP" sz="1000" dirty="0" smtClean="0"/>
          </a:p>
          <a:p>
            <a:r>
              <a:rPr lang="ja-JP" altLang="ja-JP" sz="1000" dirty="0" smtClean="0"/>
              <a:t>：</a:t>
            </a:r>
            <a:r>
              <a:rPr lang="en-US" altLang="ja-JP" sz="1000" dirty="0" smtClean="0">
                <a:hlinkClick r:id="rId6"/>
              </a:rPr>
              <a:t>http</a:t>
            </a:r>
            <a:r>
              <a:rPr lang="en-US" altLang="ja-JP" sz="1000" dirty="0">
                <a:hlinkClick r:id="rId6"/>
              </a:rPr>
              <a:t>://fukuki.net</a:t>
            </a:r>
            <a:r>
              <a:rPr lang="en-US" altLang="ja-JP" sz="1000" dirty="0" smtClean="0">
                <a:hlinkClick r:id="rId6"/>
              </a:rPr>
              <a:t>/</a:t>
            </a:r>
            <a:endParaRPr lang="en-US" altLang="ja-JP" sz="1000" dirty="0"/>
          </a:p>
          <a:p>
            <a:endParaRPr lang="en-US" altLang="ja-JP" sz="1000" dirty="0" smtClean="0"/>
          </a:p>
        </p:txBody>
      </p:sp>
      <p:pic>
        <p:nvPicPr>
          <p:cNvPr id="1027" name="Picture 3" descr="C:\Users\sakuma\Desktop\無題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0" y="1581572"/>
            <a:ext cx="6537870" cy="27050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kuma\Desktop\PRK_0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51" y="7716026"/>
            <a:ext cx="1485619" cy="9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-243408" y="382824"/>
            <a:ext cx="3888431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旬の彩“福喜”</a:t>
            </a:r>
            <a:endParaRPr lang="en-US" altLang="ja-JP" sz="3600" b="1" dirty="0" smtClean="0"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</p:txBody>
      </p:sp>
      <p:pic>
        <p:nvPicPr>
          <p:cNvPr id="1032" name="Picture 8" descr="C:\Users\sakuma\Desktop\PRK_00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24" y="7753473"/>
            <a:ext cx="957712" cy="9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270094" y="1418506"/>
            <a:ext cx="25010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4000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福岡県</a:t>
            </a:r>
            <a:endParaRPr kumimoji="1" lang="en-US" altLang="ja-JP" sz="4000" dirty="0" smtClean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algn="r"/>
            <a:r>
              <a:rPr kumimoji="1" lang="ja-JP" altLang="en-US" sz="4000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筑後</a:t>
            </a:r>
            <a:endParaRPr kumimoji="1" lang="en-US" altLang="ja-JP" sz="4000" dirty="0" smtClean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algn="r"/>
            <a:r>
              <a:rPr kumimoji="1" lang="ja-JP" altLang="en-US" sz="4000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大川・柳川</a:t>
            </a:r>
            <a:endParaRPr kumimoji="1" lang="ja-JP" altLang="en-US" sz="40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pic>
        <p:nvPicPr>
          <p:cNvPr id="1029" name="Picture 5" descr="C:\Users\sakuma\Desktop\無題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91" y="6329908"/>
            <a:ext cx="2131029" cy="14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0826" r="7367" b="3691"/>
          <a:stretch/>
        </p:blipFill>
        <p:spPr>
          <a:xfrm>
            <a:off x="2014841" y="6329908"/>
            <a:ext cx="2163450" cy="14179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" y="6329908"/>
            <a:ext cx="1493483" cy="238127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63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12" y="179512"/>
            <a:ext cx="3450580" cy="2303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84" y="6781256"/>
            <a:ext cx="2265040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7161" y="90607"/>
            <a:ext cx="155318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PRESS RELEASE</a:t>
            </a:r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624" y="395536"/>
            <a:ext cx="498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“</a:t>
            </a:r>
            <a:r>
              <a:rPr lang="en-US" altLang="ja-JP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Bienvenue</a:t>
            </a:r>
            <a:r>
              <a:rPr lang="ja-JP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 福喜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”</a:t>
            </a:r>
            <a:r>
              <a:rPr lang="ja-JP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のご案内</a:t>
            </a:r>
            <a:endParaRPr lang="en-US" altLang="ja-JP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4664" y="3933328"/>
            <a:ext cx="6063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外観は洋風な佇まいでありながら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endParaRPr lang="en-US" altLang="ja-JP" sz="120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館内は伝統ある技法の建具</a:t>
            </a:r>
            <a:r>
              <a:rPr lang="ja-JP" altLang="en-US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「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大川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組子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」が施された和の空間。</a:t>
            </a:r>
            <a:endParaRPr lang="en-US" altLang="ja-JP" sz="120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秋田杉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や屋久杉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を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ふんだんに使った高級感を醸す個室のお部屋からは、</a:t>
            </a:r>
            <a:endParaRPr lang="en-US" altLang="ja-JP" sz="120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四季を感じる日本庭園を眺めることができます。</a:t>
            </a:r>
            <a:endParaRPr lang="en-US" altLang="ja-JP" sz="120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ライトアップ</a:t>
            </a:r>
            <a:r>
              <a:rPr lang="ja-JP" altLang="ja-JP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され</a:t>
            </a:r>
            <a:r>
              <a:rPr lang="ja-JP" altLang="en-US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た夜の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庭園が、</a:t>
            </a:r>
            <a:r>
              <a:rPr lang="ja-JP" altLang="en-US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幻想的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な和</a:t>
            </a:r>
            <a:r>
              <a:rPr lang="ja-JP" altLang="en-US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の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世界へ誘います。</a:t>
            </a:r>
            <a:endParaRPr lang="en-US" altLang="ja-JP" sz="120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</p:txBody>
      </p:sp>
      <p:pic>
        <p:nvPicPr>
          <p:cNvPr id="25" name="Picture 2" descr="C:\Users\sakuma\Desktop\無題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7" y="1720118"/>
            <a:ext cx="5813788" cy="96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43" y="8103722"/>
            <a:ext cx="483601" cy="7710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7" descr="C:\Users\sakuma\Desktop\無題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97" y="4936740"/>
            <a:ext cx="1210535" cy="8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166211" y="703313"/>
            <a:ext cx="609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72474" y="719951"/>
            <a:ext cx="631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有澤楷書" panose="02000609000000000000" pitchFamily="1" charset="-128"/>
                <a:ea typeface="有澤楷書" panose="02000609000000000000" pitchFamily="1" charset="-128"/>
              </a:rPr>
              <a:t>福岡は築後川と筑紫平野に囲まれた</a:t>
            </a:r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大川と、城</a:t>
            </a:r>
            <a:r>
              <a:rPr lang="ja-JP" altLang="en-US" sz="1200" b="1" dirty="0">
                <a:latin typeface="有澤楷書" panose="02000609000000000000" pitchFamily="1" charset="-128"/>
                <a:ea typeface="有澤楷書" panose="02000609000000000000" pitchFamily="1" charset="-128"/>
              </a:rPr>
              <a:t>下町としての</a:t>
            </a:r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歴史情緒を</a:t>
            </a:r>
            <a:r>
              <a:rPr lang="ja-JP" altLang="en-US" sz="1200" b="1" dirty="0">
                <a:latin typeface="有澤楷書" panose="02000609000000000000" pitchFamily="1" charset="-128"/>
                <a:ea typeface="有澤楷書" panose="02000609000000000000" pitchFamily="1" charset="-128"/>
              </a:rPr>
              <a:t>感じさせる</a:t>
            </a:r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柳川。</a:t>
            </a:r>
            <a:endParaRPr lang="en-US" altLang="ja-JP" sz="1200" b="1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“</a:t>
            </a:r>
            <a:r>
              <a:rPr lang="en-US" altLang="ja-JP" sz="1200" b="1" dirty="0" err="1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Bienvenue</a:t>
            </a:r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 福喜” は、福岡県大川市で創業</a:t>
            </a:r>
            <a:r>
              <a:rPr lang="en-US" altLang="ja-JP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30</a:t>
            </a:r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年を誇る、</a:t>
            </a:r>
            <a:endParaRPr lang="en-US" altLang="ja-JP" sz="1200" b="1" dirty="0" smtClean="0"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老舗割烹料亭“福喜”の別館として、</a:t>
            </a:r>
            <a:r>
              <a:rPr lang="en-US" altLang="ja-JP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2011</a:t>
            </a:r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年にオープン。</a:t>
            </a:r>
            <a:endParaRPr lang="en-US" altLang="ja-JP" sz="1200" b="1" dirty="0" smtClean="0"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2</a:t>
            </a:r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月</a:t>
            </a:r>
            <a:r>
              <a:rPr lang="en-US" altLang="ja-JP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1</a:t>
            </a:r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日、フロアを増築し、リニューアルオープン致しました。</a:t>
            </a:r>
            <a:endParaRPr lang="en-US" altLang="ja-JP" sz="1200" b="1" dirty="0" smtClean="0"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34852" y="1486773"/>
            <a:ext cx="6117045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【</a:t>
            </a:r>
            <a:r>
              <a:rPr lang="ja-JP" altLang="en-U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コンセプト</a:t>
            </a:r>
            <a:r>
              <a:rPr lang="en-US" altLang="ja-JP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】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41020" y="3049242"/>
            <a:ext cx="6117045" cy="274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【</a:t>
            </a:r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特長</a:t>
            </a:r>
            <a:r>
              <a:rPr lang="en-US" altLang="ja-JP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】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12211" y="3295846"/>
            <a:ext cx="5803354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伝統とモダンが調和する豪華絢爛な</a:t>
            </a:r>
            <a:r>
              <a:rPr lang="ja-JP" altLang="ja-JP" b="1" dirty="0" smtClean="0">
                <a:solidFill>
                  <a:schemeClr val="bg1"/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建物と</a:t>
            </a:r>
            <a:r>
              <a:rPr lang="ja-JP" altLang="en-US" b="1" dirty="0" smtClean="0">
                <a:solidFill>
                  <a:schemeClr val="bg1"/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endParaRPr lang="en-US" altLang="ja-JP" b="1" dirty="0" smtClean="0">
              <a:solidFill>
                <a:schemeClr val="bg1"/>
              </a:solidFill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四季を感じる和洋折衷</a:t>
            </a:r>
            <a:r>
              <a:rPr lang="ja-JP" altLang="ja-JP" b="1" dirty="0" smtClean="0">
                <a:solidFill>
                  <a:schemeClr val="bg1"/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料理</a:t>
            </a:r>
            <a:r>
              <a:rPr lang="ja-JP" altLang="ja-JP" b="1" dirty="0">
                <a:solidFill>
                  <a:schemeClr val="bg1"/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の</a:t>
            </a:r>
            <a:r>
              <a:rPr lang="ja-JP" altLang="ja-JP" b="1" dirty="0" smtClean="0">
                <a:solidFill>
                  <a:schemeClr val="bg1"/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マリアージュ</a:t>
            </a:r>
            <a:r>
              <a:rPr lang="ja-JP" altLang="en-US" b="1" dirty="0" smtClean="0">
                <a:solidFill>
                  <a:schemeClr val="bg1"/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ja-JP" altLang="ja-JP" b="1" dirty="0">
              <a:solidFill>
                <a:schemeClr val="bg1"/>
              </a:solidFill>
              <a:latin typeface="有澤楷書" panose="02000609000000000000" pitchFamily="1" charset="-128"/>
              <a:ea typeface="有澤楷書" panose="02000609000000000000" pitchFamily="1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96273" y="6804248"/>
            <a:ext cx="6252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厳選した四季の食材で創る「</a:t>
            </a:r>
            <a:r>
              <a:rPr lang="ja-JP" altLang="en-US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和洋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折衷</a:t>
            </a:r>
            <a:r>
              <a:rPr lang="ja-JP" altLang="en-US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」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料理で</a:t>
            </a:r>
            <a:r>
              <a:rPr lang="ja-JP" altLang="en-US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おもてなし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20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料理</a:t>
            </a:r>
            <a:r>
              <a:rPr lang="ja-JP" altLang="ja-JP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長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は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湯布院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や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別府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佐賀県嬉野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・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武雄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等、九州を代表する老舗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料亭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や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老舗旅館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や、関東の大手老舗ホテル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で</a:t>
            </a:r>
            <a:r>
              <a:rPr lang="ja-JP" altLang="ja-JP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料理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長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を務めた</a:t>
            </a:r>
            <a:r>
              <a:rPr lang="ja-JP" altLang="en-US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経歴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を持つ、一流を極めた料理人。</a:t>
            </a:r>
            <a:endParaRPr lang="en-US" altLang="ja-JP" sz="120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お料理を盛付ける器は九州の有田焼きを使用。</a:t>
            </a:r>
            <a:endParaRPr lang="en-US" altLang="ja-JP" sz="120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en-US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全国でも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珍しい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地魚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「</a:t>
            </a:r>
            <a:r>
              <a:rPr lang="ja-JP" altLang="ja-JP" sz="1200" dirty="0">
                <a:latin typeface="有澤楷書" panose="02000609000000000000" pitchFamily="1" charset="-128"/>
                <a:ea typeface="有澤楷書" panose="02000609000000000000" pitchFamily="1" charset="-128"/>
              </a:rPr>
              <a:t>エツ</a:t>
            </a:r>
            <a:r>
              <a:rPr lang="ja-JP" altLang="ja-JP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」料理</a:t>
            </a:r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もお楽しみ頂けます。</a:t>
            </a:r>
            <a:endParaRPr lang="en-US" altLang="ja-JP" sz="120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algn="ctr"/>
            <a:r>
              <a:rPr lang="ja-JP" altLang="en-US" sz="1200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お料理にも器にも、料理人のこだわりと想いが込められています。</a:t>
            </a:r>
            <a:endParaRPr lang="ja-JP" altLang="ja-JP" sz="120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</p:txBody>
      </p:sp>
      <p:pic>
        <p:nvPicPr>
          <p:cNvPr id="45" name="Picture 5" descr="C:\Users\sakuma\Desktop\無題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25" y="5801893"/>
            <a:ext cx="1212503" cy="8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sakuma\Desktop\PRK_0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59" y="5793954"/>
            <a:ext cx="1213969" cy="8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akuma\Desktop\無題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4" y="8103722"/>
            <a:ext cx="1163472" cy="7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kuma\Desktop\PRK_00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6" y="4941112"/>
            <a:ext cx="2510075" cy="16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akuma\Desktop\無題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59" y="4948991"/>
            <a:ext cx="1188295" cy="7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テキスト ボックス 55"/>
          <p:cNvSpPr txBox="1"/>
          <p:nvPr/>
        </p:nvSpPr>
        <p:spPr>
          <a:xfrm>
            <a:off x="371231" y="2679082"/>
            <a:ext cx="611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</a:t>
            </a:r>
            <a:r>
              <a:rPr lang="en-US" altLang="ja-JP" sz="900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Bienvenue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ビエンヴュニュー）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”とはフランス語で「ようこそ」という意味。</a:t>
            </a:r>
            <a:endParaRPr lang="en-US" altLang="ja-JP" sz="9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優雅で、そして贅沢なひとときを</a:t>
            </a:r>
            <a:r>
              <a: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ゆっくりと過ごしていただきたいという想いが込められています。</a:t>
            </a:r>
            <a:endParaRPr lang="en-US" altLang="ja-JP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7" name="Picture 9" descr="C:\Users\sakuma\Desktop\無題1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81" y="8103722"/>
            <a:ext cx="775009" cy="7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sakuma\Desktop\無題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95" y="8103722"/>
            <a:ext cx="480564" cy="7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akuma\Desktop\無題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08" y="8103722"/>
            <a:ext cx="1162568" cy="7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5085184" y="8342421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●懐石料理</a:t>
            </a:r>
            <a:endParaRPr lang="en-US" altLang="ja-JP" sz="1100" b="1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100" b="1" dirty="0">
                <a:latin typeface="有澤楷書" panose="02000609000000000000" pitchFamily="1" charset="-128"/>
                <a:ea typeface="有澤楷書" panose="02000609000000000000" pitchFamily="1" charset="-128"/>
              </a:rPr>
              <a:t>　</a:t>
            </a:r>
            <a:r>
              <a:rPr lang="en-US" altLang="ja-JP" sz="11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3,000</a:t>
            </a:r>
            <a:r>
              <a:rPr lang="ja-JP" altLang="en-US" sz="11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～</a:t>
            </a:r>
            <a:r>
              <a:rPr lang="en-US" altLang="ja-JP" sz="11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10,000</a:t>
            </a:r>
            <a:r>
              <a:rPr lang="ja-JP" altLang="en-US" sz="11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円</a:t>
            </a:r>
            <a:r>
              <a:rPr lang="ja-JP" altLang="en-US" sz="1100" b="1" spc="-1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（税抜）</a:t>
            </a:r>
            <a:endParaRPr lang="en-US" altLang="ja-JP" sz="1100" b="1" spc="-1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1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●送迎バス完備</a:t>
            </a:r>
            <a:r>
              <a:rPr lang="ja-JP" altLang="en-US" sz="1100" b="1" spc="-1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（</a:t>
            </a:r>
            <a:r>
              <a:rPr lang="en-US" altLang="ja-JP" sz="1100" b="1" spc="-1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3</a:t>
            </a:r>
            <a:r>
              <a:rPr lang="ja-JP" altLang="en-US" sz="1100" b="1" spc="-150" dirty="0">
                <a:latin typeface="有澤楷書" panose="02000609000000000000" pitchFamily="1" charset="-128"/>
                <a:ea typeface="有澤楷書" panose="02000609000000000000" pitchFamily="1" charset="-128"/>
              </a:rPr>
              <a:t>台</a:t>
            </a:r>
            <a:r>
              <a:rPr lang="ja-JP" altLang="en-US" sz="1100" b="1" spc="-1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）</a:t>
            </a:r>
            <a:endParaRPr lang="ja-JP" altLang="ja-JP" sz="1100" b="1" spc="-15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12" y="-36512"/>
            <a:ext cx="3450580" cy="2303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52" y="7164288"/>
            <a:ext cx="2265040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838098" y="8089485"/>
            <a:ext cx="3204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b="1" dirty="0" smtClean="0">
                <a:latin typeface="+mj-lt"/>
              </a:rPr>
              <a:t>【</a:t>
            </a:r>
            <a:r>
              <a:rPr lang="ja-JP" altLang="en-US" sz="1000" b="1" dirty="0" smtClean="0">
                <a:latin typeface="+mj-lt"/>
              </a:rPr>
              <a:t>このプレスリリースに関するお問合せ</a:t>
            </a:r>
            <a:r>
              <a:rPr lang="en-US" altLang="ja-JP" sz="1000" b="1" dirty="0" smtClean="0">
                <a:latin typeface="+mj-lt"/>
              </a:rPr>
              <a:t>】</a:t>
            </a:r>
            <a:endParaRPr lang="ja-JP" altLang="ja-JP" sz="1000" b="1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4343" y="8286954"/>
            <a:ext cx="4968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 smtClean="0"/>
              <a:t>福喜本店（有限会社 福湯すし）</a:t>
            </a:r>
            <a:r>
              <a:rPr lang="en-US" altLang="ja-JP" sz="1000" b="1" dirty="0" smtClean="0">
                <a:latin typeface="+mj-lt"/>
              </a:rPr>
              <a:t/>
            </a:r>
            <a:br>
              <a:rPr lang="en-US" altLang="ja-JP" sz="1000" b="1" dirty="0" smtClean="0">
                <a:latin typeface="+mj-lt"/>
              </a:rPr>
            </a:br>
            <a:r>
              <a:rPr lang="ja-JP" altLang="en-US" sz="1000" dirty="0"/>
              <a:t>専務</a:t>
            </a:r>
            <a:r>
              <a:rPr lang="ja-JP" altLang="en-US" sz="1000" dirty="0" smtClean="0"/>
              <a:t>取締役</a:t>
            </a:r>
            <a:r>
              <a:rPr lang="ja-JP" altLang="ja-JP" sz="1000" dirty="0" smtClean="0">
                <a:latin typeface="+mj-lt"/>
              </a:rPr>
              <a:t>：</a:t>
            </a:r>
            <a:r>
              <a:rPr lang="ja-JP" altLang="en-US" sz="1000" dirty="0" smtClean="0"/>
              <a:t>長嶋</a:t>
            </a:r>
            <a:r>
              <a:rPr lang="ja-JP" altLang="en-US" sz="1000" dirty="0"/>
              <a:t>直</a:t>
            </a:r>
            <a:r>
              <a:rPr lang="ja-JP" altLang="en-US" sz="1000" dirty="0" smtClean="0"/>
              <a:t>輝</a:t>
            </a:r>
            <a:r>
              <a:rPr lang="en-US" altLang="ja-JP" sz="1000" dirty="0" smtClean="0">
                <a:latin typeface="+mj-lt"/>
              </a:rPr>
              <a:t/>
            </a:r>
            <a:br>
              <a:rPr lang="en-US" altLang="ja-JP" sz="1000" dirty="0" smtClean="0">
                <a:latin typeface="+mj-lt"/>
              </a:rPr>
            </a:br>
            <a:r>
              <a:rPr lang="ja-JP" altLang="en-US" sz="1000" dirty="0" smtClean="0"/>
              <a:t>福岡</a:t>
            </a:r>
            <a:r>
              <a:rPr lang="ja-JP" altLang="ja-JP" sz="1000" dirty="0" smtClean="0"/>
              <a:t>県</a:t>
            </a:r>
            <a:r>
              <a:rPr lang="ja-JP" altLang="en-US" sz="1000" dirty="0" smtClean="0"/>
              <a:t>大川</a:t>
            </a:r>
            <a:r>
              <a:rPr lang="ja-JP" altLang="ja-JP" sz="1000" dirty="0" smtClean="0"/>
              <a:t>市</a:t>
            </a:r>
            <a:r>
              <a:rPr lang="ja-JP" altLang="en-US" sz="1000" dirty="0" smtClean="0"/>
              <a:t>字榎津</a:t>
            </a:r>
            <a:r>
              <a:rPr lang="en-US" altLang="ja-JP" sz="1000" dirty="0" smtClean="0"/>
              <a:t>834-1</a:t>
            </a:r>
            <a:r>
              <a:rPr lang="ja-JP" altLang="en-US" sz="1000" dirty="0" smtClean="0">
                <a:latin typeface="+mj-lt"/>
              </a:rPr>
              <a:t>／</a:t>
            </a:r>
            <a:r>
              <a:rPr lang="en-US" altLang="ja-JP" sz="1000" dirty="0" smtClean="0">
                <a:latin typeface="+mj-lt"/>
              </a:rPr>
              <a:t>TEL</a:t>
            </a:r>
            <a:r>
              <a:rPr lang="ja-JP" altLang="ja-JP" sz="1000" dirty="0" smtClean="0">
                <a:latin typeface="+mj-lt"/>
              </a:rPr>
              <a:t>：</a:t>
            </a:r>
            <a:r>
              <a:rPr lang="en-US" altLang="ja-JP" sz="1000" dirty="0" smtClean="0"/>
              <a:t>0944-86-5062</a:t>
            </a:r>
            <a:endParaRPr lang="en-US" altLang="ja-JP" sz="1000" dirty="0" smtClean="0">
              <a:latin typeface="+mj-lt"/>
            </a:endParaRPr>
          </a:p>
          <a:p>
            <a:pPr algn="ctr"/>
            <a:r>
              <a:rPr lang="en-US" altLang="ja-JP" sz="1000" dirty="0" smtClean="0">
                <a:latin typeface="+mj-lt"/>
              </a:rPr>
              <a:t>E-MAIL</a:t>
            </a:r>
            <a:r>
              <a:rPr lang="ja-JP" altLang="ja-JP" sz="1000" dirty="0" smtClean="0">
                <a:latin typeface="+mj-lt"/>
              </a:rPr>
              <a:t>：</a:t>
            </a:r>
            <a:r>
              <a:rPr lang="en-US" altLang="ja-JP" sz="1000" dirty="0">
                <a:hlinkClick r:id="rId4"/>
              </a:rPr>
              <a:t>naoki96naoki@yahoo.co.jp</a:t>
            </a:r>
            <a:endParaRPr lang="en-US" altLang="ja-JP" sz="1000" dirty="0"/>
          </a:p>
          <a:p>
            <a:pPr algn="ctr"/>
            <a:r>
              <a:rPr lang="ja-JP" altLang="en-US" sz="1000" dirty="0">
                <a:latin typeface="+mj-lt"/>
              </a:rPr>
              <a:t>　</a:t>
            </a:r>
            <a:r>
              <a:rPr lang="en-US" altLang="ja-JP" sz="1000" dirty="0" smtClean="0"/>
              <a:t>HP</a:t>
            </a:r>
            <a:r>
              <a:rPr lang="ja-JP" altLang="ja-JP" sz="1000" dirty="0" smtClean="0"/>
              <a:t>：</a:t>
            </a:r>
            <a:r>
              <a:rPr lang="en-US" altLang="ja-JP" sz="1000" dirty="0">
                <a:hlinkClick r:id="rId5"/>
              </a:rPr>
              <a:t>http://fukuki.net/</a:t>
            </a:r>
            <a:endParaRPr lang="en-US" altLang="ja-JP" sz="1000" dirty="0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0" y="8028384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47161" y="90607"/>
            <a:ext cx="155318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PRESS RELEASE</a:t>
            </a:r>
            <a:r>
              <a:rPr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624" y="395536"/>
            <a:ext cx="498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ご挨拶</a:t>
            </a:r>
            <a:endParaRPr lang="en-US" altLang="ja-JP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66211" y="703313"/>
            <a:ext cx="609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6741" y="724177"/>
            <a:ext cx="655272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b="1" dirty="0">
                <a:latin typeface="有澤楷書" panose="02000609000000000000" pitchFamily="1" charset="-128"/>
                <a:ea typeface="有澤楷書" panose="02000609000000000000" pitchFamily="1" charset="-128"/>
              </a:rPr>
              <a:t>「大川で一番の豪邸を使用した贅沢な空間でのお食事を」</a:t>
            </a:r>
            <a:r>
              <a:rPr lang="ja-JP" altLang="ja-JP" sz="14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400" b="1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40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そんな想いで、“</a:t>
            </a:r>
            <a:r>
              <a:rPr lang="en-US" altLang="ja-JP" sz="1050" dirty="0" err="1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Bienvenue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 福喜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”は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敷地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面積</a:t>
            </a:r>
            <a:r>
              <a:rPr lang="en-US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500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坪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延べ床面積</a:t>
            </a:r>
            <a:r>
              <a:rPr lang="en-US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170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坪もの広さを誇る、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元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有名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家具屋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様の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社長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の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邸宅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を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改装して生まれました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一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部屋一部屋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に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は、貴重な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骨董品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が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数多く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飾られています。</a:t>
            </a:r>
            <a:endParaRPr lang="en-US" altLang="ja-JP" sz="105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また、福岡県知事指定特産品の「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大川組子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」が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施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され、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今で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は珍しい秋田杉や屋久杉もふんだんに使われております。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骨董品、大川組子、ブランド木材で、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美し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く、そして華やかに昇華されたお部屋は、まさに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圧巻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の一言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“</a:t>
            </a:r>
            <a:r>
              <a:rPr lang="en-US" altLang="ja-JP" sz="1050" dirty="0" err="1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Bienvenue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 福喜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”のお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部屋は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en-US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NHK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の全国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放送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で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も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紹介され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その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部屋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を直で見てみたい！という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お客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様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が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多くご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来店され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ています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各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部屋の美しさ、豪華さにひかれ、政治家や芸能人など、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著名な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方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も毎年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訪れ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て頂けるようになりました。</a:t>
            </a:r>
            <a:endParaRPr lang="ja-JP" altLang="ja-JP" sz="105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玄関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まわり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は大理石張り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ホール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だけでも一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部屋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分の広さを誇ります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玄関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を開ける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と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大理石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の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床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と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吹き抜け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が見え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大きなステンドグラス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も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輝き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を放ちます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大理石は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トイレ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に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も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張られ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扉は無垢板の建具を使用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一度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入ったら忘れられない空間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を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ご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提供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しています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全てのお部屋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から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は、美しい日本庭園が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眺められ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ます。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夜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は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ライトアップされ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四季折々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の風情ある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景色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をお楽しみ頂けます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庭園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は、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季節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に応じて庭師を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入れ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るなど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お客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様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に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より満足して頂ける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雰囲気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を大切にしています。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お料理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は季節に応じた四季彩料理をご提供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季節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に合わせ、月に何度もコース内容を変更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し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旬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な食材を使用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し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てい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ます。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数多くの名店で長を務めてきた、一流の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料理長自ら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が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考案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する創作料理は華やかで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目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で見て食し、舌で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味わ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う、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深い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料理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が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お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楽し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み頂け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ます。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また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全国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では珍しい「エツ」の魚を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使った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お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料理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も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ご提供し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ています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毎年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行うエツコースでは、都心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から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もエツを目的に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ご来店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される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ほど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です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“</a:t>
            </a:r>
            <a:r>
              <a:rPr lang="en-US" altLang="ja-JP" sz="1050" dirty="0" err="1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Bienvenue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 福喜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”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は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２月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１日にリニューアルオープンします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新た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に増築し、ふんだんに使った組子の内装と四季彩料理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で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また一段と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、贅沢で、</a:t>
            </a:r>
            <a:r>
              <a:rPr lang="ja-JP" altLang="en-US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優雅</a:t>
            </a:r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な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空間</a:t>
            </a:r>
            <a:r>
              <a:rPr lang="ja-JP" altLang="ja-JP" sz="1050" dirty="0">
                <a:latin typeface="有澤楷書" panose="02000609000000000000" pitchFamily="1" charset="-128"/>
                <a:ea typeface="有澤楷書" panose="02000609000000000000" pitchFamily="1" charset="-128"/>
              </a:rPr>
              <a:t>でおもてなしをいたします</a:t>
            </a:r>
            <a:r>
              <a:rPr lang="ja-JP" altLang="ja-JP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。</a:t>
            </a:r>
            <a:endParaRPr lang="en-US" altLang="ja-JP" sz="105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endParaRPr lang="en-US" altLang="ja-JP" sz="105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105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各メディアの皆さまにおかれましては、ぜひ一度、</a:t>
            </a:r>
            <a:r>
              <a:rPr lang="ja-JP" altLang="en-US" sz="1100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“</a:t>
            </a:r>
            <a:r>
              <a:rPr lang="en-US" altLang="ja-JP" sz="1100" dirty="0" err="1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Bienvenue</a:t>
            </a:r>
            <a:r>
              <a:rPr lang="ja-JP" altLang="en-US" sz="1100" dirty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 福喜</a:t>
            </a:r>
            <a:r>
              <a:rPr lang="ja-JP" altLang="en-US" sz="1100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”へご来店頂き、</a:t>
            </a:r>
            <a:endParaRPr lang="en-US" altLang="ja-JP" sz="1100" dirty="0" smtClean="0">
              <a:latin typeface="有澤楷書" panose="02000609000000000000" pitchFamily="1" charset="-128"/>
              <a:ea typeface="有澤楷書" panose="02000609000000000000" pitchFamily="1" charset="-128"/>
              <a:cs typeface="メイリオ" panose="020B0604030504040204" pitchFamily="50" charset="-128"/>
            </a:endParaRPr>
          </a:p>
          <a:p>
            <a:r>
              <a:rPr lang="ja-JP" altLang="en-US" sz="1100" dirty="0" smtClean="0">
                <a:latin typeface="有澤楷書" panose="02000609000000000000" pitchFamily="1" charset="-128"/>
                <a:ea typeface="有澤楷書" panose="02000609000000000000" pitchFamily="1" charset="-128"/>
                <a:cs typeface="メイリオ" panose="020B0604030504040204" pitchFamily="50" charset="-128"/>
              </a:rPr>
              <a:t>贅沢で優雅なひとときを体験頂けましたら幸いです。</a:t>
            </a:r>
            <a:endParaRPr lang="ja-JP" altLang="ja-JP" sz="110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58995" y="7706444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latin typeface="有澤楷書" panose="02000609000000000000" pitchFamily="1" charset="-128"/>
                <a:ea typeface="有澤楷書" panose="02000609000000000000" pitchFamily="1" charset="-128"/>
              </a:rPr>
              <a:t>福喜本店 代表  長嶋直</a:t>
            </a:r>
            <a:r>
              <a:rPr lang="ja-JP" altLang="en-US" sz="1200" b="1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輝</a:t>
            </a:r>
            <a:endParaRPr lang="ja-JP" altLang="en-US" sz="1200" b="1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</p:txBody>
      </p:sp>
      <p:pic>
        <p:nvPicPr>
          <p:cNvPr id="19" name="Picture 6" descr="C:\Users\sakuma\Desktop\無題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3" y="1497697"/>
            <a:ext cx="1054683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sakuma\Desktop\PRK_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49" y="2226899"/>
            <a:ext cx="1438275" cy="9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sakuma\Desktop\無題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19" y="1496392"/>
            <a:ext cx="998701" cy="6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kuma\Desktop\無題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40" y="3315133"/>
            <a:ext cx="850422" cy="5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sakuma\Desktop\PRK_002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3" y="3315133"/>
            <a:ext cx="1215650" cy="8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sakuma\Desktop\PRK_003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3" y="6073072"/>
            <a:ext cx="567675" cy="5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kuma\Desktop\PRK_003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3" y="2229933"/>
            <a:ext cx="630781" cy="9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98" y="5852820"/>
            <a:ext cx="934804" cy="14904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5" descr="C:\Users\sakuma\Desktop\無題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42" y="4245868"/>
            <a:ext cx="2131029" cy="14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sakuma\Desktop\無題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89" y="6707530"/>
            <a:ext cx="959330" cy="6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5785505" y="3829332"/>
            <a:ext cx="130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福岡県</a:t>
            </a:r>
            <a:r>
              <a:rPr lang="ja-JP" altLang="en-US" sz="700" dirty="0">
                <a:latin typeface="有澤楷書" panose="02000609000000000000" pitchFamily="1" charset="-128"/>
                <a:ea typeface="有澤楷書" panose="02000609000000000000" pitchFamily="1" charset="-128"/>
              </a:rPr>
              <a:t>知事指定</a:t>
            </a:r>
            <a:r>
              <a:rPr lang="ja-JP" altLang="en-US" sz="7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特産品</a:t>
            </a:r>
            <a:endParaRPr lang="en-US" altLang="ja-JP" sz="700" dirty="0" smtClean="0"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r>
              <a:rPr lang="ja-JP" altLang="en-US" sz="700" dirty="0" smtClean="0">
                <a:latin typeface="有澤楷書" panose="02000609000000000000" pitchFamily="1" charset="-128"/>
                <a:ea typeface="有澤楷書" panose="02000609000000000000" pitchFamily="1" charset="-128"/>
              </a:rPr>
              <a:t>「大川組子」</a:t>
            </a:r>
            <a:endParaRPr lang="en-US" altLang="ja-JP" sz="700" dirty="0">
              <a:latin typeface="有澤楷書" panose="02000609000000000000" pitchFamily="1" charset="-128"/>
              <a:ea typeface="有澤楷書" panose="02000609000000000000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9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881</Words>
  <Application>Microsoft Office PowerPoint</Application>
  <PresentationFormat>画面に合わせる (4:3)</PresentationFormat>
  <Paragraphs>98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HGP明朝B</vt:lpstr>
      <vt:lpstr>ＭＳ Ｐゴシック</vt:lpstr>
      <vt:lpstr>メイリオ</vt:lpstr>
      <vt:lpstr>有澤楷書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onion040</dc:creator>
  <cp:lastModifiedBy>長嶋直輝</cp:lastModifiedBy>
  <cp:revision>900</cp:revision>
  <cp:lastPrinted>2016-02-02T03:11:27Z</cp:lastPrinted>
  <dcterms:created xsi:type="dcterms:W3CDTF">2015-10-24T08:21:08Z</dcterms:created>
  <dcterms:modified xsi:type="dcterms:W3CDTF">2016-02-02T03:32:35Z</dcterms:modified>
</cp:coreProperties>
</file>