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0" r:id="rId3"/>
  </p:sldIdLst>
  <p:sldSz cx="7200900" cy="10440988"/>
  <p:notesSz cx="7099300" cy="10234613"/>
  <p:defaultTextStyle>
    <a:defPPr>
      <a:defRPr lang="ja-JP"/>
    </a:defPPr>
    <a:lvl1pPr marL="0" algn="l" defTabSz="100803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967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6600"/>
    <a:srgbClr val="D2A000"/>
    <a:srgbClr val="EEB500"/>
    <a:srgbClr val="FF3399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1260" y="1542"/>
      </p:cViewPr>
      <p:guideLst>
        <p:guide orient="horz" pos="5672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26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16707C9-16DF-4B16-BC83-872AF2518B73}" type="datetimeFigureOut">
              <a:rPr kumimoji="1" lang="ja-JP" altLang="en-US" smtClean="0"/>
              <a:pPr/>
              <a:t>2015/12/28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9025" y="1279525"/>
            <a:ext cx="23812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EA46E89-6703-46AC-B11D-217CC2008D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10036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59025" y="1279525"/>
            <a:ext cx="2381250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E89-6703-46AC-B11D-217CC2008DF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7837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59025" y="1279525"/>
            <a:ext cx="2381250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E89-6703-46AC-B11D-217CC2008DF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70816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76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45E-B4C6-46BC-833E-8D27DB1AD5A3}" type="datetimeFigureOut">
              <a:rPr kumimoji="1" lang="ja-JP" altLang="en-US" smtClean="0"/>
              <a:pPr/>
              <a:t>2015/12/28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A6A-6397-45D4-A80D-DC3A12851B2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45E-B4C6-46BC-833E-8D27DB1AD5A3}" type="datetimeFigureOut">
              <a:rPr kumimoji="1" lang="ja-JP" altLang="en-US" smtClean="0"/>
              <a:pPr/>
              <a:t>2015/12/28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A6A-6397-45D4-A80D-DC3A12851B2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652" y="418125"/>
            <a:ext cx="1620203" cy="8908676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60045" y="418125"/>
            <a:ext cx="4740593" cy="890867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45E-B4C6-46BC-833E-8D27DB1AD5A3}" type="datetimeFigureOut">
              <a:rPr kumimoji="1" lang="ja-JP" altLang="en-US" smtClean="0"/>
              <a:pPr/>
              <a:t>2015/12/28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A6A-6397-45D4-A80D-DC3A12851B2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45E-B4C6-46BC-833E-8D27DB1AD5A3}" type="datetimeFigureOut">
              <a:rPr kumimoji="1" lang="ja-JP" altLang="en-US" smtClean="0"/>
              <a:pPr/>
              <a:t>2015/12/28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A6A-6397-45D4-A80D-DC3A12851B2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709302"/>
            <a:ext cx="6120765" cy="207369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68822" y="4425338"/>
            <a:ext cx="6120765" cy="228396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45E-B4C6-46BC-833E-8D27DB1AD5A3}" type="datetimeFigureOut">
              <a:rPr kumimoji="1" lang="ja-JP" altLang="en-US" smtClean="0"/>
              <a:pPr/>
              <a:t>2015/12/28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A6A-6397-45D4-A80D-DC3A12851B2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60045" y="2436232"/>
            <a:ext cx="3180398" cy="68905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60457" y="2436232"/>
            <a:ext cx="3180398" cy="68905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45E-B4C6-46BC-833E-8D27DB1AD5A3}" type="datetimeFigureOut">
              <a:rPr kumimoji="1" lang="ja-JP" altLang="en-US" smtClean="0"/>
              <a:pPr/>
              <a:t>2015/12/28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A6A-6397-45D4-A80D-DC3A12851B2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60046" y="2337138"/>
            <a:ext cx="3181648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0046" y="3311146"/>
            <a:ext cx="3181648" cy="60156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657958" y="2337138"/>
            <a:ext cx="3182898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657958" y="3311146"/>
            <a:ext cx="3182898" cy="60156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45E-B4C6-46BC-833E-8D27DB1AD5A3}" type="datetimeFigureOut">
              <a:rPr kumimoji="1" lang="ja-JP" altLang="en-US" smtClean="0"/>
              <a:pPr/>
              <a:t>2015/12/28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A6A-6397-45D4-A80D-DC3A12851B2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45E-B4C6-46BC-833E-8D27DB1AD5A3}" type="datetimeFigureOut">
              <a:rPr kumimoji="1" lang="ja-JP" altLang="en-US" smtClean="0"/>
              <a:pPr/>
              <a:t>2015/12/28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A6A-6397-45D4-A80D-DC3A12851B2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45E-B4C6-46BC-833E-8D27DB1AD5A3}" type="datetimeFigureOut">
              <a:rPr kumimoji="1" lang="ja-JP" altLang="en-US" smtClean="0"/>
              <a:pPr/>
              <a:t>2015/12/28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A6A-6397-45D4-A80D-DC3A12851B2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5707"/>
            <a:ext cx="2369047" cy="1769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15352" y="415707"/>
            <a:ext cx="4025504" cy="891109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60045" y="2184874"/>
            <a:ext cx="2369047" cy="7141927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45E-B4C6-46BC-833E-8D27DB1AD5A3}" type="datetimeFigureOut">
              <a:rPr kumimoji="1" lang="ja-JP" altLang="en-US" smtClean="0"/>
              <a:pPr/>
              <a:t>2015/12/28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A6A-6397-45D4-A80D-DC3A12851B2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11427" y="932921"/>
            <a:ext cx="4320540" cy="6264593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11427" y="8171525"/>
            <a:ext cx="4320540" cy="1225365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445E-B4C6-46BC-833E-8D27DB1AD5A3}" type="datetimeFigureOut">
              <a:rPr kumimoji="1" lang="ja-JP" altLang="en-US" smtClean="0"/>
              <a:pPr/>
              <a:t>2015/12/28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6A6A-6397-45D4-A80D-DC3A12851B2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60045" y="2436232"/>
            <a:ext cx="6480810" cy="6890569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60045" y="9677250"/>
            <a:ext cx="1680210" cy="555886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445E-B4C6-46BC-833E-8D27DB1AD5A3}" type="datetimeFigureOut">
              <a:rPr kumimoji="1" lang="ja-JP" altLang="en-US" smtClean="0"/>
              <a:pPr/>
              <a:t>2015/12/28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60308" y="9677250"/>
            <a:ext cx="2280285" cy="555886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160645" y="9677250"/>
            <a:ext cx="1680210" cy="555886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6A6A-6397-45D4-A80D-DC3A12851B2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8035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27" y="5518749"/>
            <a:ext cx="1881446" cy="122413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97797" y="4952524"/>
            <a:ext cx="7103103" cy="2048475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外壁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塗装を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お考えのお客様へ、ユニークなプランをお知らせします。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(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株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)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塗装職人に工事をご依頼されると、工期中の一日、私たち職人と一緒になってお住まいの塗装作業が行えます。塗料の扱い方や刷毛、ローラーの使い方は「塗装指導員」の資格をもつ熟練職人が丁寧に指導いたします。</a:t>
            </a:r>
          </a:p>
          <a:p>
            <a:pPr>
              <a:lnSpc>
                <a:spcPct val="130000"/>
              </a:lnSpc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ご夫婦で、親子で、我が家がどんな工程で塗装されているのか、外壁を点検し</a:t>
            </a:r>
            <a:endParaRPr lang="en-US" altLang="ja-JP" sz="1200" dirty="0" smtClean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200" dirty="0" err="1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ながらの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DIY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体験。住み慣れた家、愛着のある家、ちょっと視点を変えてみると</a:t>
            </a:r>
            <a:endParaRPr lang="en-US" altLang="ja-JP" sz="1200" dirty="0" smtClean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いろいろな発見がありますよ。</a:t>
            </a:r>
          </a:p>
          <a:p>
            <a:pPr>
              <a:lnSpc>
                <a:spcPct val="130000"/>
              </a:lnSpc>
            </a:pPr>
            <a:r>
              <a:rPr lang="ja-JP" altLang="en-US" sz="14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報奨は一案件につき商品券</a:t>
            </a:r>
            <a:r>
              <a:rPr lang="en-US" altLang="ja-JP" sz="14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(</a:t>
            </a:r>
            <a:r>
              <a:rPr lang="ja-JP" altLang="en-US" sz="14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最大</a:t>
            </a:r>
            <a:r>
              <a:rPr lang="en-US" altLang="ja-JP" sz="14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3</a:t>
            </a:r>
            <a:r>
              <a:rPr lang="ja-JP" altLang="en-US" sz="14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万円</a:t>
            </a:r>
            <a:r>
              <a:rPr lang="en-US" altLang="ja-JP" sz="105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※</a:t>
            </a:r>
            <a:r>
              <a:rPr lang="en-US" altLang="ja-JP" sz="14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)</a:t>
            </a:r>
            <a:r>
              <a:rPr lang="ja-JP" altLang="en-US" sz="14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を進呈いたします。</a:t>
            </a:r>
          </a:p>
          <a:p>
            <a:pPr>
              <a:lnSpc>
                <a:spcPct val="130000"/>
              </a:lnSpc>
            </a:pPr>
            <a:endParaRPr lang="ja-JP" altLang="en-US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6772" y="3663737"/>
            <a:ext cx="2701053" cy="332621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r>
              <a:rPr lang="en-US" altLang="ja-JP" sz="15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5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外壁塗装をお考えの皆様へ</a:t>
            </a:r>
            <a:r>
              <a:rPr lang="en-US" altLang="ja-JP" sz="15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lang="ja-JP" altLang="en-US" sz="15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7451" y="4514063"/>
            <a:ext cx="5769201" cy="474198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200" b="1" dirty="0" smtClean="0">
                <a:solidFill>
                  <a:schemeClr val="accent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塗装のイロハから親切・丁寧に伝授いたします。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21673" y="6732662"/>
            <a:ext cx="4546539" cy="517287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800" b="1" dirty="0" smtClean="0">
                <a:solidFill>
                  <a:schemeClr val="accent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塗装職人の一日塗装体験</a:t>
            </a:r>
            <a:r>
              <a:rPr lang="en-US" altLang="ja-JP" sz="1800" b="1" dirty="0" smtClean="0">
                <a:solidFill>
                  <a:schemeClr val="accent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4</a:t>
            </a:r>
            <a:r>
              <a:rPr lang="ja-JP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つの</a:t>
            </a:r>
            <a:r>
              <a:rPr lang="ja-JP" altLang="en-US" sz="1800" b="1" dirty="0" smtClean="0">
                <a:solidFill>
                  <a:schemeClr val="accent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ポイント</a:t>
            </a:r>
            <a:r>
              <a:rPr lang="en-US" altLang="ja-JP" sz="1800" b="1" dirty="0" smtClean="0">
                <a:solidFill>
                  <a:schemeClr val="accent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!</a:t>
            </a:r>
            <a:endParaRPr lang="ja-JP" altLang="en-US" sz="1100" b="1" dirty="0">
              <a:solidFill>
                <a:schemeClr val="accent2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03717" y="6695591"/>
            <a:ext cx="4584727" cy="0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126064" y="4125505"/>
            <a:ext cx="6426714" cy="492004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200" b="1" dirty="0">
                <a:solidFill>
                  <a:schemeClr val="accent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「塗装指導員」の資格を有する職人が、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5994679" y="-26139"/>
            <a:ext cx="1287205" cy="301843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r>
              <a:rPr lang="ja-JP" altLang="en-U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  <a:cs typeface="メイリオ" pitchFamily="50" charset="-128"/>
              </a:rPr>
              <a:t>横浜 塗装職人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6115159" y="165051"/>
            <a:ext cx="984558" cy="286454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r>
              <a:rPr lang="en-US" altLang="ja-JP" sz="1200" b="1" spc="-1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  <a:cs typeface="メイリオ" pitchFamily="50" charset="-128"/>
              </a:rPr>
              <a:t>www.nuru.co.jp</a:t>
            </a:r>
            <a:endParaRPr lang="ja-JP" altLang="en-US" sz="1200" b="1" spc="-16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  <a:cs typeface="メイリオ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592338" y="8964910"/>
            <a:ext cx="4534370" cy="240288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r>
              <a:rPr lang="en-US" altLang="ja-JP" sz="9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※</a:t>
            </a:r>
            <a:r>
              <a:rPr lang="ja-JP" altLang="en-US" sz="9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本キャンペーンは、</a:t>
            </a:r>
            <a:r>
              <a:rPr lang="en-US" altLang="ja-JP" sz="9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(</a:t>
            </a:r>
            <a:r>
              <a:rPr lang="ja-JP" altLang="en-US" sz="9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株</a:t>
            </a:r>
            <a:r>
              <a:rPr lang="en-US" altLang="ja-JP" sz="9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)</a:t>
            </a:r>
            <a:r>
              <a:rPr lang="ja-JP" altLang="en-US" sz="9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塗装職人に外壁塗装をご依頼いただいたお客様が対象となります。</a:t>
            </a:r>
            <a:endParaRPr lang="ja-JP" altLang="en-US" sz="9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7" name="Picture 3" descr="C:\Users\dospara-3\Desktop\一日体験使用画像\128 (1) - コピ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578" y="7318949"/>
            <a:ext cx="2232248" cy="1440160"/>
          </a:xfrm>
          <a:prstGeom prst="rect">
            <a:avLst/>
          </a:prstGeom>
          <a:noFill/>
        </p:spPr>
      </p:pic>
      <p:pic>
        <p:nvPicPr>
          <p:cNvPr id="1028" name="Picture 4" descr="C:\Users\dospara-3\Desktop\一日体験使用画像\159 - コピ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3663" y="9262830"/>
            <a:ext cx="1767237" cy="1178158"/>
          </a:xfrm>
          <a:prstGeom prst="rect">
            <a:avLst/>
          </a:prstGeom>
          <a:noFill/>
        </p:spPr>
      </p:pic>
      <p:pic>
        <p:nvPicPr>
          <p:cNvPr id="1029" name="Picture 5" descr="C:\Users\dospara-3\Desktop\一日体験使用画像\178 - コピ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0210" y="9252942"/>
            <a:ext cx="1719661" cy="1188046"/>
          </a:xfrm>
          <a:prstGeom prst="rect">
            <a:avLst/>
          </a:prstGeom>
          <a:noFill/>
        </p:spPr>
      </p:pic>
      <p:pic>
        <p:nvPicPr>
          <p:cNvPr id="1030" name="Picture 6" descr="C:\Users\dospara-3\Desktop\一日体験使用画像\022 - コピ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252943"/>
            <a:ext cx="1840398" cy="1188046"/>
          </a:xfrm>
          <a:prstGeom prst="rect">
            <a:avLst/>
          </a:prstGeom>
          <a:noFill/>
        </p:spPr>
      </p:pic>
      <p:pic>
        <p:nvPicPr>
          <p:cNvPr id="1031" name="Picture 7" descr="C:\Users\dospara-3\Desktop\一日体験使用画像\093 - コピ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1812" y="9252942"/>
            <a:ext cx="1831271" cy="1188046"/>
          </a:xfrm>
          <a:prstGeom prst="rect">
            <a:avLst/>
          </a:prstGeom>
          <a:noFill/>
        </p:spPr>
      </p:pic>
      <p:sp>
        <p:nvSpPr>
          <p:cNvPr id="28" name="テキスト ボックス 27"/>
          <p:cNvSpPr txBox="1"/>
          <p:nvPr/>
        </p:nvSpPr>
        <p:spPr>
          <a:xfrm>
            <a:off x="92874" y="7164710"/>
            <a:ext cx="314510" cy="189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2000"/>
              </a:lnSpc>
            </a:pPr>
            <a:r>
              <a:rPr kumimoji="1"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endParaRPr kumimoji="1" lang="ja-JP" altLang="en-US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22000"/>
              </a:lnSpc>
            </a:pP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endParaRPr lang="ja-JP" altLang="en-US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22000"/>
              </a:lnSpc>
            </a:pPr>
            <a:endParaRPr kumimoji="1" lang="ja-JP" altLang="en-US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22000"/>
              </a:lnSpc>
            </a:pPr>
            <a:r>
              <a:rPr kumimoji="1"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endParaRPr kumimoji="1" lang="ja-JP" altLang="en-US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22000"/>
              </a:lnSpc>
            </a:pPr>
            <a:endParaRPr lang="ja-JP" altLang="en-US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22000"/>
              </a:lnSpc>
            </a:pP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endParaRPr kumimoji="1" lang="ja-JP" altLang="en-US" sz="1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45599" y="7152353"/>
            <a:ext cx="465580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ご自宅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の外壁の現状を知り、住まいを長持ちさせるヒントが学べます。</a:t>
            </a:r>
          </a:p>
          <a:p>
            <a:pPr>
              <a:lnSpc>
                <a:spcPct val="160000"/>
              </a:lnSpc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一緒にペンキを塗ることでお子様の創造力を向上させたり、親子同士</a:t>
            </a:r>
          </a:p>
          <a:p>
            <a:pPr>
              <a:lnSpc>
                <a:spcPct val="160000"/>
              </a:lnSpc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のコミュニケーションにも有効です！</a:t>
            </a:r>
            <a:endParaRPr lang="ja-JP" altLang="en-US" sz="1200" dirty="0" smtClean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  <a:p>
            <a:pPr>
              <a:lnSpc>
                <a:spcPct val="160000"/>
              </a:lnSpc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別名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</a:rPr>
              <a:t>“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塗装の先生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</a:rPr>
              <a:t>”</a:t>
            </a:r>
            <a:r>
              <a:rPr lang="ja-JP" altLang="en-US" sz="1200" dirty="0" err="1" smtClean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行政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資格を有する「塗装指導員」が塗料のこと</a:t>
            </a:r>
          </a:p>
          <a:p>
            <a:pPr>
              <a:lnSpc>
                <a:spcPct val="160000"/>
              </a:lnSpc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や塗り方を親切・丁寧に伝授します。</a:t>
            </a:r>
          </a:p>
          <a:p>
            <a:pPr>
              <a:lnSpc>
                <a:spcPct val="160000"/>
              </a:lnSpc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作業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には報奨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として商品券を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進呈。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趣味と実益を兼ねています。</a:t>
            </a:r>
            <a:endParaRPr lang="ja-JP" altLang="en-US" sz="1200" dirty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pic>
        <p:nvPicPr>
          <p:cNvPr id="3" name="Picture 2" descr="C:\Users\dospara-3\Desktop\一日体験使用画像\DSC_2710 - コピー - コピー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-12358"/>
            <a:ext cx="7209133" cy="3504659"/>
          </a:xfrm>
          <a:prstGeom prst="rect">
            <a:avLst/>
          </a:prstGeom>
          <a:noFill/>
        </p:spPr>
      </p:pic>
      <p:sp>
        <p:nvSpPr>
          <p:cNvPr id="24" name="テキスト ボックス 23"/>
          <p:cNvSpPr txBox="1"/>
          <p:nvPr/>
        </p:nvSpPr>
        <p:spPr>
          <a:xfrm>
            <a:off x="-53646" y="-74142"/>
            <a:ext cx="5404868" cy="963563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ja-JP" altLang="en-US" sz="28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我が家の</a:t>
            </a:r>
            <a:r>
              <a:rPr lang="ja-JP" altLang="en-US" sz="28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外壁。</a:t>
            </a:r>
            <a:endParaRPr lang="ja-JP" altLang="en-US" sz="2800" b="1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職人と一緒に塗って</a:t>
            </a:r>
            <a:r>
              <a:rPr lang="ja-JP" altLang="en-US" sz="28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みませんか。</a:t>
            </a:r>
            <a:endParaRPr lang="ja-JP" altLang="en-US" sz="2800" b="1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040610" y="2844230"/>
            <a:ext cx="2016224" cy="1728192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400650" y="2988246"/>
            <a:ext cx="1237512" cy="409565"/>
          </a:xfrm>
          <a:prstGeom prst="rect">
            <a:avLst/>
          </a:prstGeom>
          <a:noFill/>
        </p:spPr>
        <p:txBody>
          <a:bodyPr wrap="none" lIns="100803" tIns="50402" rIns="100803" bIns="50402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【</a:t>
            </a:r>
            <a:r>
              <a:rPr lang="ja-JP" altLang="en-US" b="1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報奨付</a:t>
            </a:r>
            <a:r>
              <a:rPr lang="en-US" altLang="ja-JP" b="1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】</a:t>
            </a:r>
            <a:endParaRPr lang="ja-JP" altLang="en-US" b="1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169226" y="3346152"/>
            <a:ext cx="1732840" cy="929964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1700" b="1" spc="-15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一日塗装体験</a:t>
            </a:r>
          </a:p>
          <a:p>
            <a:pPr algn="ctr">
              <a:lnSpc>
                <a:spcPct val="110000"/>
              </a:lnSpc>
            </a:pPr>
            <a:r>
              <a:rPr lang="ja-JP" altLang="en-US" sz="1700" b="1" spc="-15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キャンペーン開催</a:t>
            </a:r>
            <a:r>
              <a:rPr lang="en-US" altLang="ja-JP" sz="1700" b="1" spc="-15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!</a:t>
            </a:r>
          </a:p>
          <a:p>
            <a:pPr algn="ctr">
              <a:lnSpc>
                <a:spcPct val="110000"/>
              </a:lnSpc>
            </a:pPr>
            <a:r>
              <a:rPr lang="ja-JP" altLang="en-US" sz="1700" b="1" spc="-15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只今、申込受付中</a:t>
            </a:r>
            <a:endParaRPr lang="ja-JP" altLang="en-US" sz="1700" b="1" spc="-15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483282" y="1027405"/>
            <a:ext cx="346249" cy="1708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050" dirty="0" smtClean="0">
                <a:latin typeface="HG創英角ﾎﾟｯﾌﾟ体" pitchFamily="49" charset="-128"/>
                <a:ea typeface="HG創英角ﾎﾟｯﾌﾟ体" pitchFamily="49" charset="-128"/>
              </a:rPr>
              <a:t>今日は、一日ペンキ屋さん</a:t>
            </a:r>
            <a:endParaRPr kumimoji="1" lang="ja-JP" altLang="en-US" sz="105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1848344" y="23352"/>
            <a:ext cx="5424514" cy="532676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2800" b="1" dirty="0">
                <a:solidFill>
                  <a:schemeClr val="accent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簡単DIY</a:t>
            </a:r>
            <a:r>
              <a:rPr lang="ja-JP" altLang="ja-JP" sz="2800" b="1" dirty="0" smtClean="0">
                <a:solidFill>
                  <a:schemeClr val="accent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!親子</a:t>
            </a:r>
            <a:r>
              <a:rPr lang="ja-JP" altLang="ja-JP" sz="2800" b="1" dirty="0">
                <a:solidFill>
                  <a:schemeClr val="accent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で壁塗りに挑戦</a:t>
            </a:r>
            <a:r>
              <a:rPr lang="ja-JP" altLang="ja-JP" sz="2800" b="1" dirty="0" smtClean="0">
                <a:solidFill>
                  <a:schemeClr val="accent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！</a:t>
            </a:r>
            <a:endParaRPr lang="ja-JP" altLang="ja-JP" sz="2800" b="1" dirty="0">
              <a:solidFill>
                <a:schemeClr val="accent2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20" name="星 32 19"/>
          <p:cNvSpPr/>
          <p:nvPr/>
        </p:nvSpPr>
        <p:spPr>
          <a:xfrm>
            <a:off x="118813" y="64436"/>
            <a:ext cx="1734113" cy="1048083"/>
          </a:xfrm>
          <a:prstGeom prst="star32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32933" y="271426"/>
            <a:ext cx="1673800" cy="732730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 algn="ctr"/>
            <a:r>
              <a:rPr lang="ja-JP" altLang="en-US" sz="15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塗装体験に</a:t>
            </a:r>
          </a:p>
          <a:p>
            <a:pPr algn="ctr"/>
            <a:r>
              <a:rPr lang="ja-JP" altLang="en-US" sz="26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密 着</a:t>
            </a:r>
            <a:endParaRPr lang="ja-JP" altLang="en-US" sz="26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850220" y="540960"/>
            <a:ext cx="5395055" cy="483239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 lv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1200" dirty="0" smtClean="0">
              <a:solidFill>
                <a:srgbClr val="333333"/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  <a:p>
            <a:pPr lv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ja-JP" altLang="en-US" sz="1200" dirty="0">
              <a:solidFill>
                <a:srgbClr val="333333"/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289779" y="1416771"/>
            <a:ext cx="3206824" cy="636361"/>
          </a:xfrm>
          <a:prstGeom prst="roundRect">
            <a:avLst>
              <a:gd name="adj" fmla="val 980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289779" y="1745187"/>
            <a:ext cx="3206824" cy="240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47184" y="1165380"/>
            <a:ext cx="1039491" cy="75001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31259" y="1245044"/>
            <a:ext cx="907301" cy="6216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222715" y="1382759"/>
            <a:ext cx="995458" cy="378787"/>
          </a:xfrm>
          <a:prstGeom prst="rect">
            <a:avLst/>
          </a:prstGeom>
          <a:ln>
            <a:noFill/>
          </a:ln>
        </p:spPr>
        <p:txBody>
          <a:bodyPr wrap="none" lIns="100803" tIns="50402" rIns="100803" bIns="50402">
            <a:spAutoFit/>
          </a:bodyPr>
          <a:lstStyle/>
          <a:p>
            <a:r>
              <a:rPr lang="en-US" altLang="ja-JP" sz="1800" b="1" dirty="0" smtClean="0">
                <a:solidFill>
                  <a:schemeClr val="accent3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10:00 </a:t>
            </a:r>
            <a:endParaRPr lang="ja-JP" alt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16074" y="7189424"/>
            <a:ext cx="6911121" cy="2003848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5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ご参加前に必ずお読みください</a:t>
            </a: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■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参加資格</a:t>
            </a:r>
            <a:r>
              <a:rPr lang="en-US" altLang="ja-JP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: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施主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様の成人ご家族の方ならどなたでもご参加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できます。</a:t>
            </a: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■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参加人数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:1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件につき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1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～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3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名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(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保護者様が同伴時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のみ幼稚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園児以上の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お子様の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参加が可能</a:t>
            </a:r>
            <a:r>
              <a:rPr lang="en-US" altLang="ja-JP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)</a:t>
            </a:r>
            <a:r>
              <a:rPr lang="ja-JP" altLang="en-US" sz="1100" dirty="0" err="1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。</a:t>
            </a:r>
            <a:endParaRPr lang="ja-JP" altLang="en-US" sz="1100" dirty="0" smtClean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■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参加日数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: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工期中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のご都合のよい日一日の参加と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なります </a:t>
            </a:r>
            <a:r>
              <a:rPr lang="en-US" altLang="ja-JP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(10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時～</a:t>
            </a:r>
            <a:r>
              <a:rPr lang="en-US" altLang="ja-JP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15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時まで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※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昼食時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1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時間除く</a:t>
            </a:r>
            <a:r>
              <a:rPr lang="en-US" altLang="ja-JP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)</a:t>
            </a:r>
            <a:r>
              <a:rPr lang="ja-JP" altLang="en-US" sz="1100" dirty="0" err="1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。</a:t>
            </a:r>
            <a:endParaRPr lang="ja-JP" altLang="en-US" sz="1100" dirty="0" smtClean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■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塗装箇所：屋根を除く外壁全面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(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お子様は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1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階に限定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)</a:t>
            </a:r>
            <a:r>
              <a:rPr lang="ja-JP" altLang="en-US" sz="1100" dirty="0" err="1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、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擁壁、外溝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など。</a:t>
            </a: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■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服装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: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塗料が付着しても気にならない動きやすい服装でご参加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ください。</a:t>
            </a: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■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道具・装備：刷毛、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ローラー、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ヘルメット、安全帯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はご用意いたします。</a:t>
            </a: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■報奨は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1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件あたりの設定です。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3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人でご参加されても同額に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なります。</a:t>
            </a:r>
            <a:r>
              <a:rPr lang="en-US" altLang="ja-JP" sz="105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※T</a:t>
            </a:r>
            <a:r>
              <a:rPr lang="ja-JP" altLang="en-US" sz="105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ポイントなどのサービスとは併用できません。</a:t>
            </a:r>
            <a:endParaRPr lang="ja-JP" altLang="en-US" sz="1100" dirty="0" smtClean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■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作業に当たって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は</a:t>
            </a:r>
            <a:r>
              <a:rPr lang="en-US" altLang="ja-JP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(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株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)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塗装職人で傷害保険に加入</a:t>
            </a:r>
            <a:r>
              <a:rPr lang="ja-JP" altLang="en-US" sz="11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いたします。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735975" y="1376158"/>
            <a:ext cx="3206824" cy="636361"/>
          </a:xfrm>
          <a:prstGeom prst="roundRect">
            <a:avLst>
              <a:gd name="adj" fmla="val 980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735975" y="1735283"/>
            <a:ext cx="3206824" cy="240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3593380" y="1155475"/>
            <a:ext cx="1039491" cy="75001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3677456" y="1235139"/>
            <a:ext cx="907301" cy="6216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3668911" y="1372855"/>
            <a:ext cx="995458" cy="378787"/>
          </a:xfrm>
          <a:prstGeom prst="rect">
            <a:avLst/>
          </a:prstGeom>
          <a:ln>
            <a:noFill/>
          </a:ln>
        </p:spPr>
        <p:txBody>
          <a:bodyPr wrap="none" lIns="100803" tIns="50402" rIns="100803" bIns="50402">
            <a:spAutoFit/>
          </a:bodyPr>
          <a:lstStyle/>
          <a:p>
            <a:r>
              <a:rPr lang="en-US" altLang="ja-JP" sz="1800" b="1" dirty="0" smtClean="0">
                <a:solidFill>
                  <a:schemeClr val="accent3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11:30 </a:t>
            </a:r>
            <a:endParaRPr lang="ja-JP" alt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307417" y="4433064"/>
            <a:ext cx="3206824" cy="636361"/>
          </a:xfrm>
          <a:prstGeom prst="roundRect">
            <a:avLst>
              <a:gd name="adj" fmla="val 980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307417" y="4792189"/>
            <a:ext cx="3206824" cy="2372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164822" y="4212382"/>
            <a:ext cx="1039491" cy="75001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36540" y="4292046"/>
            <a:ext cx="907301" cy="6216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203282" y="4429761"/>
            <a:ext cx="995458" cy="378787"/>
          </a:xfrm>
          <a:prstGeom prst="rect">
            <a:avLst/>
          </a:prstGeom>
          <a:ln>
            <a:noFill/>
          </a:ln>
        </p:spPr>
        <p:txBody>
          <a:bodyPr wrap="none" lIns="100803" tIns="50402" rIns="100803" bIns="50402">
            <a:spAutoFit/>
          </a:bodyPr>
          <a:lstStyle/>
          <a:p>
            <a:r>
              <a:rPr lang="en-US" altLang="ja-JP" sz="1800" b="1" dirty="0" smtClean="0">
                <a:solidFill>
                  <a:schemeClr val="accent3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13:30 </a:t>
            </a:r>
            <a:endParaRPr lang="ja-JP" alt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3753613" y="4423160"/>
            <a:ext cx="3206824" cy="636361"/>
          </a:xfrm>
          <a:prstGeom prst="roundRect">
            <a:avLst>
              <a:gd name="adj" fmla="val 980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3753613" y="4782285"/>
            <a:ext cx="3206824" cy="23725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3611018" y="4202478"/>
            <a:ext cx="1039491" cy="75001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95093" y="4282142"/>
            <a:ext cx="907301" cy="6216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3661835" y="4419857"/>
            <a:ext cx="995458" cy="378787"/>
          </a:xfrm>
          <a:prstGeom prst="rect">
            <a:avLst/>
          </a:prstGeom>
          <a:ln>
            <a:noFill/>
          </a:ln>
        </p:spPr>
        <p:txBody>
          <a:bodyPr wrap="none" lIns="100803" tIns="50402" rIns="100803" bIns="50402">
            <a:spAutoFit/>
          </a:bodyPr>
          <a:lstStyle/>
          <a:p>
            <a:r>
              <a:rPr lang="en-US" altLang="ja-JP" sz="1800" b="1" dirty="0" smtClean="0">
                <a:solidFill>
                  <a:schemeClr val="accent3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15:00 </a:t>
            </a:r>
            <a:endParaRPr lang="ja-JP" alt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189154" y="9995344"/>
            <a:ext cx="2556783" cy="440343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r>
              <a:rPr lang="ja-JP" altLang="en-US" sz="2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株式会社 塗装職人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222714" y="9689999"/>
            <a:ext cx="2473427" cy="332621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r>
              <a:rPr lang="ja-JP" altLang="en-US" sz="15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お申し込み・お問い合わせは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2614918" y="9665652"/>
            <a:ext cx="2374041" cy="440343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r>
              <a:rPr lang="en-US" altLang="ja-JP" sz="2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0120-382-361</a:t>
            </a:r>
            <a:endParaRPr lang="ja-JP" altLang="en-US" sz="22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4884986" y="9722996"/>
            <a:ext cx="2053440" cy="301843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r>
              <a:rPr lang="en-US" altLang="ja-JP" sz="13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9:00</a:t>
            </a:r>
            <a:r>
              <a:rPr lang="ja-JP" altLang="en-US" sz="13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～</a:t>
            </a:r>
            <a:r>
              <a:rPr lang="en-US" altLang="ja-JP" sz="13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20:00</a:t>
            </a:r>
            <a:r>
              <a:rPr lang="ja-JP" altLang="en-US" sz="1300" b="1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 </a:t>
            </a:r>
            <a:r>
              <a:rPr lang="ja-JP" altLang="en-US" sz="13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土日も営業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545458" y="10083928"/>
            <a:ext cx="3658047" cy="301843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r>
              <a:rPr lang="ja-JP" altLang="en-US" sz="1300" dirty="0">
                <a:latin typeface="HGP創英角ｺﾞｼｯｸUB" pitchFamily="50" charset="-128"/>
                <a:ea typeface="HGP創英角ｺﾞｼｯｸUB" pitchFamily="50" charset="-128"/>
              </a:rPr>
              <a:t>〒</a:t>
            </a:r>
            <a:r>
              <a:rPr lang="en-US" altLang="ja-JP" sz="1300" dirty="0" smtClean="0">
                <a:latin typeface="HGP創英角ｺﾞｼｯｸUB" pitchFamily="50" charset="-128"/>
                <a:ea typeface="HGP創英角ｺﾞｼｯｸUB" pitchFamily="50" charset="-128"/>
              </a:rPr>
              <a:t>240-0052</a:t>
            </a:r>
            <a:r>
              <a:rPr lang="ja-JP" altLang="en-US" sz="13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1300" dirty="0" smtClean="0">
                <a:latin typeface="HGP創英角ｺﾞｼｯｸUB" pitchFamily="50" charset="-128"/>
                <a:ea typeface="HGP創英角ｺﾞｼｯｸUB" pitchFamily="50" charset="-128"/>
              </a:rPr>
              <a:t>横浜市</a:t>
            </a:r>
            <a:r>
              <a:rPr lang="ja-JP" altLang="en-US" sz="1300" dirty="0">
                <a:latin typeface="HGP創英角ｺﾞｼｯｸUB" pitchFamily="50" charset="-128"/>
                <a:ea typeface="HGP創英角ｺﾞｼｯｸUB" pitchFamily="50" charset="-128"/>
              </a:rPr>
              <a:t>保土ヶ谷区西谷町</a:t>
            </a:r>
            <a:r>
              <a:rPr lang="en-US" altLang="ja-JP" sz="1300" dirty="0">
                <a:latin typeface="HGP創英角ｺﾞｼｯｸUB" pitchFamily="50" charset="-128"/>
                <a:ea typeface="HGP創英角ｺﾞｼｯｸUB" pitchFamily="50" charset="-128"/>
              </a:rPr>
              <a:t>1235-9</a:t>
            </a:r>
            <a:endParaRPr lang="ja-JP" altLang="en-US" sz="1300" b="1" dirty="0" smtClean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7" y="6043263"/>
            <a:ext cx="1296144" cy="98569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212196" y="1439424"/>
            <a:ext cx="2172230" cy="301843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r>
              <a:rPr lang="ja-JP" altLang="en-US" sz="1300" b="1" dirty="0" smtClean="0">
                <a:solidFill>
                  <a:schemeClr val="accent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基本を教えてもらう</a:t>
            </a:r>
            <a:r>
              <a:rPr lang="en-US" altLang="ja-JP" sz="1300" b="1" dirty="0" smtClean="0">
                <a:solidFill>
                  <a:schemeClr val="accent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</a:t>
            </a:r>
            <a:endParaRPr lang="ja-JP" altLang="en-US" sz="1300" b="1" dirty="0">
              <a:solidFill>
                <a:schemeClr val="accent2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58032" y="1422945"/>
            <a:ext cx="2026185" cy="301843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r>
              <a:rPr lang="ja-JP" altLang="en-US" sz="1300" b="1" dirty="0" smtClean="0">
                <a:solidFill>
                  <a:schemeClr val="accent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マスキングを学ぶ</a:t>
            </a:r>
            <a:r>
              <a:rPr lang="en-US" altLang="ja-JP" sz="1300" b="1" dirty="0" smtClean="0">
                <a:solidFill>
                  <a:schemeClr val="accent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</a:t>
            </a:r>
            <a:endParaRPr lang="ja-JP" altLang="en-US" sz="1300" b="1" dirty="0">
              <a:solidFill>
                <a:schemeClr val="accent2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3812914" y="1883762"/>
            <a:ext cx="3152837" cy="842376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壁の出っ張り部分をテープで覆い、周りを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刷毛を使って塗りました。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なんかスケッチブックに絵を描く気分で～</a:t>
            </a:r>
            <a:r>
              <a:rPr lang="ja-JP" altLang="en-US" sz="11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1213714" y="4481869"/>
            <a:ext cx="2026185" cy="301843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r>
              <a:rPr lang="ja-JP" altLang="en-US" sz="1300" b="1" dirty="0" smtClean="0">
                <a:solidFill>
                  <a:schemeClr val="accent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ローラーで塗る</a:t>
            </a:r>
            <a:r>
              <a:rPr lang="en-US" altLang="ja-JP" sz="1300" b="1" dirty="0" smtClean="0">
                <a:solidFill>
                  <a:schemeClr val="accent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</a:t>
            </a:r>
            <a:endParaRPr lang="ja-JP" altLang="en-US" sz="1300" b="1" dirty="0">
              <a:solidFill>
                <a:schemeClr val="accent2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4658032" y="4485301"/>
            <a:ext cx="2451082" cy="301843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r>
              <a:rPr lang="ja-JP" altLang="en-US" sz="1300" b="1" dirty="0" smtClean="0">
                <a:solidFill>
                  <a:schemeClr val="accent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作業</a:t>
            </a:r>
            <a:r>
              <a:rPr lang="ja-JP" altLang="en-US" sz="1300" b="1" dirty="0">
                <a:solidFill>
                  <a:schemeClr val="accent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終了</a:t>
            </a:r>
            <a:r>
              <a:rPr lang="ja-JP" altLang="en-US" sz="1300" b="1" dirty="0" smtClean="0">
                <a:solidFill>
                  <a:schemeClr val="accent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。商品券ゲットー</a:t>
            </a:r>
            <a:r>
              <a:rPr lang="en-US" altLang="ja-JP" sz="1300" b="1" dirty="0" smtClean="0">
                <a:solidFill>
                  <a:schemeClr val="accent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!</a:t>
            </a:r>
            <a:endParaRPr lang="ja-JP" altLang="en-US" sz="1300" b="1" dirty="0">
              <a:solidFill>
                <a:schemeClr val="accent2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374003" y="1894557"/>
            <a:ext cx="3402378" cy="842376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職人さんから我が家の壁や屋根が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どうなっているかを教えてもらう。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塗料が着いてもいい服でお仕事スタート。</a:t>
            </a:r>
            <a:endParaRPr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384809" y="4931346"/>
            <a:ext cx="3152837" cy="863535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ランチは職人さんと一緒にいただきました。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午後からはローラーを使ってお仕事。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刷毛と違ってスイスイ仕事が進み</a:t>
            </a:r>
            <a:r>
              <a:rPr lang="ja-JP" altLang="en-US" sz="11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ま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ja-JP" altLang="en-US" sz="11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3811158" y="4947402"/>
            <a:ext cx="3152837" cy="842376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乾いた所にさらに塗ってお仕事完了。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我が家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美しくヘンシンしました。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終了後、商品券をいただきました。感謝。</a:t>
            </a:r>
            <a:endParaRPr lang="ja-JP" altLang="en-US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50" name="Picture 2" descr="C:\Users\dospara-3\Desktop\一日体験使用画像\053 - コピ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840" y="5793308"/>
            <a:ext cx="1715387" cy="1152128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dospara-3\Desktop\一日体験使用画像\150 - コピ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8705" y="2767954"/>
            <a:ext cx="1728192" cy="1152128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dospara-3\Desktop\一日体験使用画像\185 - コピ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2881" y="5818022"/>
            <a:ext cx="1253338" cy="1152128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雲形吹き出し 47"/>
          <p:cNvSpPr/>
          <p:nvPr/>
        </p:nvSpPr>
        <p:spPr>
          <a:xfrm rot="217853">
            <a:off x="4304608" y="5754156"/>
            <a:ext cx="1089332" cy="341466"/>
          </a:xfrm>
          <a:prstGeom prst="cloudCallout">
            <a:avLst>
              <a:gd name="adj1" fmla="val 63046"/>
              <a:gd name="adj2" fmla="val 86273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1870074" y="539974"/>
            <a:ext cx="5328642" cy="581920"/>
          </a:xfrm>
          <a:prstGeom prst="rect">
            <a:avLst/>
          </a:prstGeom>
        </p:spPr>
        <p:txBody>
          <a:bodyPr wrap="square" lIns="100803" tIns="50402" rIns="100803" bIns="50402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3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一日塗装体験をしていただいたお客様宅のレポートです。</a:t>
            </a:r>
          </a:p>
          <a:p>
            <a:pPr>
              <a:lnSpc>
                <a:spcPct val="120000"/>
              </a:lnSpc>
            </a:pPr>
            <a:r>
              <a:rPr lang="ja-JP" altLang="en-US" sz="13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お子様の創造力を向上させたり、親子のコミュニケーションにもなりますよ</a:t>
            </a:r>
            <a:r>
              <a:rPr lang="ja-JP" altLang="en-US" sz="1300" b="1" dirty="0" smtClean="0">
                <a:solidFill>
                  <a:schemeClr val="accent2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ja-JP" altLang="en-US" sz="1300" b="1" dirty="0">
              <a:solidFill>
                <a:schemeClr val="accent2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6" name="雲形吹き出し 45"/>
          <p:cNvSpPr/>
          <p:nvPr/>
        </p:nvSpPr>
        <p:spPr>
          <a:xfrm rot="217853">
            <a:off x="5080784" y="2781686"/>
            <a:ext cx="1562698" cy="934224"/>
          </a:xfrm>
          <a:prstGeom prst="cloudCallout">
            <a:avLst>
              <a:gd name="adj1" fmla="val -67152"/>
              <a:gd name="adj2" fmla="val 3494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 sz="900" spc="150"/>
          </a:p>
        </p:txBody>
      </p:sp>
      <p:sp>
        <p:nvSpPr>
          <p:cNvPr id="74" name="正方形/長方形 73"/>
          <p:cNvSpPr/>
          <p:nvPr/>
        </p:nvSpPr>
        <p:spPr>
          <a:xfrm>
            <a:off x="5258106" y="2953490"/>
            <a:ext cx="1352607" cy="563453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r>
              <a:rPr lang="ja-JP" altLang="en-US" sz="1000" b="1" spc="12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お絵描きして</a:t>
            </a:r>
          </a:p>
          <a:p>
            <a:r>
              <a:rPr lang="ja-JP" altLang="en-US" sz="1000" b="1" spc="12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遊</a:t>
            </a:r>
            <a:r>
              <a:rPr lang="ja-JP" altLang="en-US" sz="1000" b="1" spc="12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んじゃおう</a:t>
            </a:r>
            <a:r>
              <a:rPr lang="en-US" altLang="ja-JP" sz="1000" b="1" spc="12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!</a:t>
            </a:r>
            <a:endParaRPr lang="ja-JP" altLang="en-US" sz="1000" b="1" spc="120" dirty="0" smtClean="0">
              <a:solidFill>
                <a:srgbClr val="C00000"/>
              </a:solidFill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1000" b="1" spc="12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塗装って楽しい。</a:t>
            </a:r>
            <a:endParaRPr lang="ja-JP" altLang="en-US" sz="1000" b="1" spc="120" dirty="0">
              <a:solidFill>
                <a:srgbClr val="C00000"/>
              </a:solidFill>
            </a:endParaRPr>
          </a:p>
        </p:txBody>
      </p:sp>
      <p:sp>
        <p:nvSpPr>
          <p:cNvPr id="47" name="雲形吹き出し 46"/>
          <p:cNvSpPr/>
          <p:nvPr/>
        </p:nvSpPr>
        <p:spPr>
          <a:xfrm rot="280464">
            <a:off x="2036150" y="5940533"/>
            <a:ext cx="1301068" cy="738724"/>
          </a:xfrm>
          <a:prstGeom prst="cloudCallout">
            <a:avLst>
              <a:gd name="adj1" fmla="val -72153"/>
              <a:gd name="adj2" fmla="val 62689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080971" y="6192076"/>
            <a:ext cx="1344913" cy="240288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r>
              <a:rPr lang="ja-JP" altLang="en-US" sz="900" b="1" spc="12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あと、もうすこし</a:t>
            </a:r>
            <a:r>
              <a:rPr lang="en-US" altLang="ja-JP" sz="900" b="1" spc="12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!</a:t>
            </a:r>
            <a:endParaRPr lang="ja-JP" altLang="en-US" sz="900" b="1" spc="120" dirty="0">
              <a:solidFill>
                <a:srgbClr val="C0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504258" y="5802437"/>
            <a:ext cx="806304" cy="240288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r>
              <a:rPr lang="ja-JP" altLang="en-US" sz="900" b="1" spc="12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ヤッター</a:t>
            </a:r>
            <a:r>
              <a:rPr lang="en-US" altLang="ja-JP" sz="900" b="1" spc="120" dirty="0" smtClean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</a:rPr>
              <a:t>!</a:t>
            </a:r>
            <a:endParaRPr lang="ja-JP" altLang="en-US" sz="900" b="1" spc="120" dirty="0">
              <a:solidFill>
                <a:srgbClr val="C00000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201583" y="9339441"/>
            <a:ext cx="6725040" cy="855841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r>
              <a:rPr lang="ja-JP" altLang="en-US" sz="15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詳しくはキャンペーンサイトをご覧ください</a:t>
            </a:r>
            <a:r>
              <a:rPr lang="ja-JP" altLang="en-US" sz="1500" b="1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。</a:t>
            </a:r>
            <a:r>
              <a:rPr lang="en-US" altLang="ja-JP" sz="1800" b="1" dirty="0" smtClean="0"/>
              <a:t>www.nuru.co.jp/1nichi_taiken/</a:t>
            </a:r>
            <a:endParaRPr lang="ja-JP" altLang="en-US" sz="1800" b="1" dirty="0" smtClean="0"/>
          </a:p>
          <a:p>
            <a:endParaRPr lang="ja-JP" altLang="ja-JP" sz="1600" u="sng" dirty="0" smtClean="0"/>
          </a:p>
          <a:p>
            <a:endParaRPr lang="ja-JP" altLang="en-US" sz="1500" b="1" u="sng" dirty="0" smtClean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288082" y="9252942"/>
            <a:ext cx="6696744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dospara-3\Desktop\DSC_2726 - コピ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282" y="2772222"/>
            <a:ext cx="1707231" cy="113184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雲形吹き出し 1"/>
          <p:cNvSpPr/>
          <p:nvPr/>
        </p:nvSpPr>
        <p:spPr>
          <a:xfrm rot="366480">
            <a:off x="2319505" y="2726924"/>
            <a:ext cx="1363366" cy="921680"/>
          </a:xfrm>
          <a:prstGeom prst="cloudCallout">
            <a:avLst>
              <a:gd name="adj1" fmla="val -73717"/>
              <a:gd name="adj2" fmla="val 40004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2393354" y="2944583"/>
            <a:ext cx="1210261" cy="517287"/>
          </a:xfrm>
          <a:prstGeom prst="rect">
            <a:avLst/>
          </a:prstGeom>
        </p:spPr>
        <p:txBody>
          <a:bodyPr wrap="none" lIns="100803" tIns="50402" rIns="100803" bIns="50402">
            <a:spAutoFit/>
          </a:bodyPr>
          <a:lstStyle/>
          <a:p>
            <a:r>
              <a:rPr lang="ja-JP" altLang="en-US" sz="900" b="1" spc="15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お父さんと一緒</a:t>
            </a:r>
          </a:p>
          <a:p>
            <a:r>
              <a:rPr lang="ja-JP" altLang="en-US" sz="900" b="1" spc="15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にペンキ屋さん</a:t>
            </a:r>
            <a:r>
              <a:rPr lang="en-US" altLang="ja-JP" sz="900" b="1" spc="15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  <a:p>
            <a:r>
              <a:rPr lang="ja-JP" altLang="en-US" sz="900" b="1" spc="15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楽しみだなぁ～</a:t>
            </a:r>
            <a:endParaRPr lang="ja-JP" altLang="en-US" sz="900" b="1" spc="15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738</Words>
  <Application>Microsoft Office PowerPoint</Application>
  <PresentationFormat>ユーザー設定</PresentationFormat>
  <Paragraphs>81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スライド 1</vt:lpstr>
      <vt:lpstr>スライド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dospara-3</dc:creator>
  <cp:lastModifiedBy>dospara-3</cp:lastModifiedBy>
  <cp:revision>168</cp:revision>
  <cp:lastPrinted>2015-11-25T06:05:22Z</cp:lastPrinted>
  <dcterms:created xsi:type="dcterms:W3CDTF">2015-11-17T05:08:52Z</dcterms:created>
  <dcterms:modified xsi:type="dcterms:W3CDTF">2015-12-28T00:34:43Z</dcterms:modified>
</cp:coreProperties>
</file>