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7200900" cy="10801350"/>
  <p:notesSz cx="6735763" cy="9866313"/>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01">
          <p15:clr>
            <a:srgbClr val="A4A3A4"/>
          </p15:clr>
        </p15:guide>
        <p15:guide id="2" pos="2268">
          <p15:clr>
            <a:srgbClr val="A4A3A4"/>
          </p15:clr>
        </p15:guide>
        <p15:guide id="3" pos="136">
          <p15:clr>
            <a:srgbClr val="A4A3A4"/>
          </p15:clr>
        </p15:guide>
        <p15:guide id="4" pos="4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9" autoAdjust="0"/>
    <p:restoredTop sz="96098" autoAdjust="0"/>
  </p:normalViewPr>
  <p:slideViewPr>
    <p:cSldViewPr snapToObjects="1" showGuides="1">
      <p:cViewPr>
        <p:scale>
          <a:sx n="86" d="100"/>
          <a:sy n="86" d="100"/>
        </p:scale>
        <p:origin x="-677" y="96"/>
      </p:cViewPr>
      <p:guideLst>
        <p:guide orient="horz" pos="3901"/>
        <p:guide pos="2268"/>
        <p:guide pos="136"/>
        <p:guide pos="44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355422"/>
            <a:ext cx="6120765" cy="231528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80135" y="6120765"/>
            <a:ext cx="5040630" cy="2760345"/>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432557"/>
            <a:ext cx="1620203" cy="9216151"/>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60045" y="432557"/>
            <a:ext cx="4740593" cy="9216151"/>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940868"/>
            <a:ext cx="6120765" cy="2145268"/>
          </a:xfrm>
        </p:spPr>
        <p:txBody>
          <a:bodyPr anchor="t"/>
          <a:lstStyle>
            <a:lvl1pPr algn="l">
              <a:defRPr sz="45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68822" y="4578074"/>
            <a:ext cx="6120765" cy="2362794"/>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60045" y="2520317"/>
            <a:ext cx="3180398" cy="712839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660457" y="2520317"/>
            <a:ext cx="3180398" cy="712839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60046" y="2417803"/>
            <a:ext cx="3181648" cy="1007625"/>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60046" y="3425428"/>
            <a:ext cx="3181648" cy="6223279"/>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657958" y="2417803"/>
            <a:ext cx="3182898" cy="1007625"/>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657958" y="3425428"/>
            <a:ext cx="3182898" cy="6223279"/>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430054"/>
            <a:ext cx="2369047" cy="1830229"/>
          </a:xfrm>
        </p:spPr>
        <p:txBody>
          <a:bodyPr anchor="b"/>
          <a:lstStyle>
            <a:lvl1pPr algn="l">
              <a:defRPr sz="23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815352" y="430055"/>
            <a:ext cx="4025504" cy="921865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60045" y="2260283"/>
            <a:ext cx="2369047" cy="738842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560945"/>
            <a:ext cx="4320540" cy="892613"/>
          </a:xfrm>
        </p:spPr>
        <p:txBody>
          <a:bodyPr anchor="b"/>
          <a:lstStyle>
            <a:lvl1pPr algn="l">
              <a:defRPr sz="23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411427" y="965120"/>
            <a:ext cx="4320540" cy="6480810"/>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 3"/>
          <p:cNvSpPr>
            <a:spLocks noGrp="1"/>
          </p:cNvSpPr>
          <p:nvPr>
            <p:ph type="body" sz="half" idx="2"/>
          </p:nvPr>
        </p:nvSpPr>
        <p:spPr>
          <a:xfrm>
            <a:off x="1411427" y="8453558"/>
            <a:ext cx="4320540" cy="126765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14126C-BF94-429F-ADD2-96EAF601FB4E}" type="datetimeFigureOut">
              <a:rPr kumimoji="1" lang="ja-JP" altLang="en-US" smtClean="0"/>
              <a:pPr/>
              <a:t>2015/12/22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C63D36F-F99B-46FA-B995-1F5393D16CA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60045" y="432555"/>
            <a:ext cx="6480810" cy="1800225"/>
          </a:xfrm>
          <a:prstGeom prst="rect">
            <a:avLst/>
          </a:prstGeom>
        </p:spPr>
        <p:txBody>
          <a:bodyPr vert="horz" lIns="102870" tIns="51435" rIns="102870" bIns="51435"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60045" y="2520317"/>
            <a:ext cx="6480810" cy="7128391"/>
          </a:xfrm>
          <a:prstGeom prst="rect">
            <a:avLst/>
          </a:prstGeom>
        </p:spPr>
        <p:txBody>
          <a:bodyPr vert="horz" lIns="102870" tIns="51435" rIns="102870" bIns="5143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60045" y="10011253"/>
            <a:ext cx="1680210" cy="575071"/>
          </a:xfrm>
          <a:prstGeom prst="rect">
            <a:avLst/>
          </a:prstGeom>
        </p:spPr>
        <p:txBody>
          <a:bodyPr vert="horz" lIns="102870" tIns="51435" rIns="102870" bIns="51435" rtlCol="0" anchor="ctr"/>
          <a:lstStyle>
            <a:lvl1pPr algn="l">
              <a:defRPr sz="1400">
                <a:solidFill>
                  <a:schemeClr val="tx1">
                    <a:tint val="75000"/>
                  </a:schemeClr>
                </a:solidFill>
              </a:defRPr>
            </a:lvl1pPr>
          </a:lstStyle>
          <a:p>
            <a:fld id="{9814126C-BF94-429F-ADD2-96EAF601FB4E}" type="datetimeFigureOut">
              <a:rPr kumimoji="1" lang="ja-JP" altLang="en-US" smtClean="0"/>
              <a:pPr/>
              <a:t>2015/12/22</a:t>
            </a:fld>
            <a:endParaRPr kumimoji="1" lang="ja-JP" altLang="en-US"/>
          </a:p>
        </p:txBody>
      </p:sp>
      <p:sp>
        <p:nvSpPr>
          <p:cNvPr id="5" name="フッター プレースホルダ 4"/>
          <p:cNvSpPr>
            <a:spLocks noGrp="1"/>
          </p:cNvSpPr>
          <p:nvPr>
            <p:ph type="ftr" sz="quarter" idx="3"/>
          </p:nvPr>
        </p:nvSpPr>
        <p:spPr>
          <a:xfrm>
            <a:off x="2460308" y="10011253"/>
            <a:ext cx="2280285" cy="575071"/>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160645" y="10011253"/>
            <a:ext cx="1680210" cy="575071"/>
          </a:xfrm>
          <a:prstGeom prst="rect">
            <a:avLst/>
          </a:prstGeom>
        </p:spPr>
        <p:txBody>
          <a:bodyPr vert="horz" lIns="102870" tIns="51435" rIns="102870" bIns="51435" rtlCol="0" anchor="ctr"/>
          <a:lstStyle>
            <a:lvl1pPr algn="r">
              <a:defRPr sz="1400">
                <a:solidFill>
                  <a:schemeClr val="tx1">
                    <a:tint val="75000"/>
                  </a:schemeClr>
                </a:solidFill>
              </a:defRPr>
            </a:lvl1pPr>
          </a:lstStyle>
          <a:p>
            <a:fld id="{FC63D36F-F99B-46FA-B995-1F5393D16CA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angela-f.com/menu.html" TargetMode="External"/><Relationship Id="rId2" Type="http://schemas.openxmlformats.org/officeDocument/2006/relationships/hyperlink" Target="http://angela-f.com/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0500" y="2304331"/>
            <a:ext cx="6771773" cy="415490"/>
          </a:xfrm>
          <a:prstGeom prst="rect">
            <a:avLst/>
          </a:prstGeom>
        </p:spPr>
        <p:txBody>
          <a:bodyPr wrap="square" lIns="91431" tIns="45716" rIns="91431" bIns="45716">
            <a:spAutoFit/>
          </a:bodyPr>
          <a:lstStyle/>
          <a:p>
            <a:r>
              <a:rPr lang="ja-JP" altLang="en-US" sz="1050" dirty="0">
                <a:latin typeface="メイリオ" pitchFamily="50" charset="-128"/>
                <a:ea typeface="メイリオ" pitchFamily="50" charset="-128"/>
                <a:cs typeface="メイリオ" pitchFamily="50" charset="-128"/>
              </a:rPr>
              <a:t>閑静な住宅地と畑の融合する</a:t>
            </a:r>
            <a:r>
              <a:rPr lang="ja-JP" altLang="en-US" sz="1050" dirty="0" smtClean="0">
                <a:latin typeface="メイリオ" pitchFamily="50" charset="-128"/>
                <a:ea typeface="メイリオ" pitchFamily="50" charset="-128"/>
                <a:cs typeface="メイリオ" pitchFamily="50" charset="-128"/>
              </a:rPr>
              <a:t>町“二子玉川の宇奈</a:t>
            </a:r>
            <a:r>
              <a:rPr lang="ja-JP" altLang="en-US" sz="1050" dirty="0">
                <a:latin typeface="メイリオ" pitchFamily="50" charset="-128"/>
                <a:ea typeface="メイリオ" pitchFamily="50" charset="-128"/>
                <a:cs typeface="メイリオ" pitchFamily="50" charset="-128"/>
              </a:rPr>
              <a:t>根</a:t>
            </a:r>
            <a:r>
              <a:rPr lang="ja-JP" altLang="en-US" sz="1050" dirty="0" smtClean="0">
                <a:latin typeface="メイリオ" pitchFamily="50" charset="-128"/>
                <a:ea typeface="メイリオ" pitchFamily="50" charset="-128"/>
                <a:cs typeface="メイリオ" pitchFamily="50" charset="-128"/>
              </a:rPr>
              <a:t>”のイタリア料理店「</a:t>
            </a:r>
            <a:r>
              <a:rPr lang="en-US" altLang="ja-JP" sz="1050" dirty="0" smtClean="0">
                <a:latin typeface="メイリオ" pitchFamily="50" charset="-128"/>
                <a:ea typeface="メイリオ" pitchFamily="50" charset="-128"/>
                <a:cs typeface="メイリオ" pitchFamily="50" charset="-128"/>
              </a:rPr>
              <a:t>ANGELA</a:t>
            </a:r>
            <a:r>
              <a:rPr lang="ja-JP" altLang="en-US" sz="1050" dirty="0" smtClean="0">
                <a:latin typeface="メイリオ" pitchFamily="50" charset="-128"/>
                <a:ea typeface="メイリオ" pitchFamily="50" charset="-128"/>
                <a:cs typeface="メイリオ" pitchFamily="50" charset="-128"/>
              </a:rPr>
              <a:t>」は、クリスマスメニュープランを期間限定で提供いたします。</a:t>
            </a:r>
          </a:p>
        </p:txBody>
      </p:sp>
      <p:sp>
        <p:nvSpPr>
          <p:cNvPr id="19" name="テキスト ボックス 18"/>
          <p:cNvSpPr txBox="1"/>
          <p:nvPr/>
        </p:nvSpPr>
        <p:spPr>
          <a:xfrm>
            <a:off x="0" y="10236822"/>
            <a:ext cx="7200850" cy="260719"/>
          </a:xfrm>
          <a:prstGeom prst="rect">
            <a:avLst/>
          </a:prstGeom>
          <a:noFill/>
          <a:ln w="3175">
            <a:noFill/>
          </a:ln>
        </p:spPr>
        <p:txBody>
          <a:bodyPr wrap="square" lIns="98178" tIns="49089" rIns="98178" bIns="49089" rtlCol="0">
            <a:spAutoFit/>
          </a:bodyPr>
          <a:lstStyle/>
          <a:p>
            <a:pPr algn="ctr"/>
            <a:r>
              <a:rPr lang="en-US" altLang="ja-JP" sz="1050" dirty="0" smtClean="0">
                <a:latin typeface="メイリオ" pitchFamily="50" charset="-128"/>
                <a:ea typeface="メイリオ" pitchFamily="50" charset="-128"/>
                <a:cs typeface="メイリオ" pitchFamily="50" charset="-128"/>
              </a:rPr>
              <a:t>	</a:t>
            </a:r>
          </a:p>
        </p:txBody>
      </p:sp>
      <p:sp>
        <p:nvSpPr>
          <p:cNvPr id="21" name="タイトル 1"/>
          <p:cNvSpPr>
            <a:spLocks noGrp="1"/>
          </p:cNvSpPr>
          <p:nvPr>
            <p:ph type="title"/>
          </p:nvPr>
        </p:nvSpPr>
        <p:spPr>
          <a:xfrm>
            <a:off x="215900" y="952439"/>
            <a:ext cx="6769100" cy="1251400"/>
          </a:xfrm>
        </p:spPr>
        <p:txBody>
          <a:bodyPr>
            <a:normAutofit/>
          </a:bodyPr>
          <a:lstStyle/>
          <a:p>
            <a:pPr marL="342900" indent="-342900"/>
            <a:r>
              <a:rPr lang="ja-JP" altLang="en-US" sz="1600" b="1" dirty="0" smtClean="0">
                <a:latin typeface="メイリオ" pitchFamily="50" charset="-128"/>
                <a:ea typeface="メイリオ" pitchFamily="50" charset="-128"/>
                <a:cs typeface="メイリオ" pitchFamily="50" charset="-128"/>
              </a:rPr>
              <a:t>イタリア田舎町には必ずある、“地元住民が自然と集まるお店”を</a:t>
            </a:r>
            <a:r>
              <a:rPr lang="ja-JP" altLang="en-US" sz="1600" b="1" dirty="0">
                <a:latin typeface="メイリオ" pitchFamily="50" charset="-128"/>
                <a:ea typeface="メイリオ" pitchFamily="50" charset="-128"/>
                <a:cs typeface="メイリオ" pitchFamily="50" charset="-128"/>
              </a:rPr>
              <a:t/>
            </a:r>
            <a:br>
              <a:rPr lang="ja-JP" altLang="en-US" sz="1600" b="1" dirty="0">
                <a:latin typeface="メイリオ" pitchFamily="50" charset="-128"/>
                <a:ea typeface="メイリオ" pitchFamily="50" charset="-128"/>
                <a:cs typeface="メイリオ" pitchFamily="50" charset="-128"/>
              </a:rPr>
            </a:br>
            <a:r>
              <a:rPr lang="ja-JP" altLang="en-US" sz="1600" b="1" dirty="0">
                <a:latin typeface="メイリオ" pitchFamily="50" charset="-128"/>
                <a:ea typeface="メイリオ" pitchFamily="50" charset="-128"/>
                <a:cs typeface="メイリオ" pitchFamily="50" charset="-128"/>
              </a:rPr>
              <a:t>閑静な住宅地と畑の融合する町、</a:t>
            </a:r>
            <a:r>
              <a:rPr lang="ja-JP" altLang="en-US" sz="1600" b="1" dirty="0" smtClean="0">
                <a:latin typeface="メイリオ" pitchFamily="50" charset="-128"/>
                <a:ea typeface="メイリオ" pitchFamily="50" charset="-128"/>
                <a:cs typeface="メイリオ" pitchFamily="50" charset="-128"/>
              </a:rPr>
              <a:t>“二子玉川の宇奈</a:t>
            </a:r>
            <a:r>
              <a:rPr lang="ja-JP" altLang="en-US" sz="1600" b="1" dirty="0">
                <a:latin typeface="メイリオ" pitchFamily="50" charset="-128"/>
                <a:ea typeface="メイリオ" pitchFamily="50" charset="-128"/>
                <a:cs typeface="メイリオ" pitchFamily="50" charset="-128"/>
              </a:rPr>
              <a:t>根</a:t>
            </a:r>
            <a:r>
              <a:rPr lang="ja-JP" altLang="en-US" sz="1600" b="1" dirty="0" smtClean="0">
                <a:latin typeface="メイリオ" pitchFamily="50" charset="-128"/>
                <a:ea typeface="メイリオ" pitchFamily="50" charset="-128"/>
                <a:cs typeface="メイリオ" pitchFamily="50" charset="-128"/>
              </a:rPr>
              <a:t>” に。</a:t>
            </a:r>
            <a:r>
              <a:rPr lang="ja-JP" altLang="en-US" sz="1600" b="1" dirty="0">
                <a:latin typeface="メイリオ" pitchFamily="50" charset="-128"/>
                <a:ea typeface="メイリオ" pitchFamily="50" charset="-128"/>
                <a:cs typeface="メイリオ" pitchFamily="50" charset="-128"/>
              </a:rPr>
              <a:t/>
            </a:r>
            <a:br>
              <a:rPr lang="ja-JP" altLang="en-US" sz="1600" b="1" dirty="0">
                <a:latin typeface="メイリオ" pitchFamily="50" charset="-128"/>
                <a:ea typeface="メイリオ" pitchFamily="50" charset="-128"/>
                <a:cs typeface="メイリオ" pitchFamily="50" charset="-128"/>
              </a:rPr>
            </a:br>
            <a:r>
              <a:rPr lang="ja-JP" altLang="en-US" sz="1600" b="1" dirty="0">
                <a:latin typeface="メイリオ" pitchFamily="50" charset="-128"/>
                <a:ea typeface="メイリオ" pitchFamily="50" charset="-128"/>
                <a:cs typeface="メイリオ" pitchFamily="50" charset="-128"/>
              </a:rPr>
              <a:t>無農薬、無添加、</a:t>
            </a:r>
            <a:r>
              <a:rPr lang="ja-JP" altLang="en-US" sz="1600" b="1" dirty="0" smtClean="0">
                <a:latin typeface="メイリオ" pitchFamily="50" charset="-128"/>
                <a:ea typeface="メイリオ" pitchFamily="50" charset="-128"/>
                <a:cs typeface="メイリオ" pitchFamily="50" charset="-128"/>
              </a:rPr>
              <a:t>無化学調味料、安心できる産地にこだわった「</a:t>
            </a:r>
            <a:r>
              <a:rPr lang="en-US" altLang="ja-JP" sz="1600" b="1" dirty="0" smtClean="0">
                <a:latin typeface="メイリオ" pitchFamily="50" charset="-128"/>
                <a:ea typeface="メイリオ" pitchFamily="50" charset="-128"/>
                <a:cs typeface="メイリオ" pitchFamily="50" charset="-128"/>
              </a:rPr>
              <a:t>ANGELA</a:t>
            </a:r>
            <a:r>
              <a:rPr lang="ja-JP" altLang="en-US" sz="1600" b="1" dirty="0" smtClean="0">
                <a:latin typeface="メイリオ" pitchFamily="50" charset="-128"/>
                <a:ea typeface="メイリオ" pitchFamily="50" charset="-128"/>
                <a:cs typeface="メイリオ" pitchFamily="50" charset="-128"/>
              </a:rPr>
              <a:t>」クリスマスメニュープランを期間限定提供</a:t>
            </a:r>
            <a:endParaRPr lang="ja-JP" altLang="en-US" sz="1600" dirty="0">
              <a:latin typeface="メイリオ" pitchFamily="50" charset="-128"/>
              <a:ea typeface="メイリオ" pitchFamily="50" charset="-128"/>
              <a:cs typeface="メイリオ" pitchFamily="50" charset="-128"/>
            </a:endParaRPr>
          </a:p>
        </p:txBody>
      </p:sp>
      <p:sp>
        <p:nvSpPr>
          <p:cNvPr id="23" name="Rectangle 33"/>
          <p:cNvSpPr>
            <a:spLocks noChangeArrowheads="1"/>
          </p:cNvSpPr>
          <p:nvPr/>
        </p:nvSpPr>
        <p:spPr bwMode="auto">
          <a:xfrm>
            <a:off x="669304" y="598570"/>
            <a:ext cx="6408738" cy="246213"/>
          </a:xfrm>
          <a:prstGeom prst="rect">
            <a:avLst/>
          </a:prstGeom>
          <a:noFill/>
          <a:ln w="9525">
            <a:noFill/>
            <a:miter lim="800000"/>
            <a:headEnd/>
            <a:tailEnd/>
          </a:ln>
        </p:spPr>
        <p:txBody>
          <a:bodyPr lIns="91431" tIns="45716" rIns="91431" bIns="45716">
            <a:spAutoFit/>
          </a:bodyPr>
          <a:lstStyle/>
          <a:p>
            <a:pPr algn="r" eaLnBrk="1" hangingPunct="1"/>
            <a:r>
              <a:rPr lang="en-US" altLang="ja-JP" sz="1000" dirty="0" smtClean="0">
                <a:latin typeface="メイリオ" pitchFamily="50" charset="-128"/>
                <a:ea typeface="メイリオ" pitchFamily="50" charset="-128"/>
                <a:cs typeface="メイリオ" pitchFamily="50" charset="-128"/>
              </a:rPr>
              <a:t>ANGELA</a:t>
            </a:r>
            <a:endParaRPr lang="ja-JP" altLang="en-US" sz="1000" dirty="0">
              <a:latin typeface="メイリオ" pitchFamily="50" charset="-128"/>
              <a:ea typeface="メイリオ" pitchFamily="50" charset="-128"/>
              <a:cs typeface="メイリオ" pitchFamily="50" charset="-128"/>
            </a:endParaRPr>
          </a:p>
        </p:txBody>
      </p:sp>
      <p:sp>
        <p:nvSpPr>
          <p:cNvPr id="24" name="テキスト ボックス 20"/>
          <p:cNvSpPr txBox="1">
            <a:spLocks noChangeArrowheads="1"/>
          </p:cNvSpPr>
          <p:nvPr/>
        </p:nvSpPr>
        <p:spPr bwMode="auto">
          <a:xfrm>
            <a:off x="108467" y="516367"/>
            <a:ext cx="1675505" cy="338546"/>
          </a:xfrm>
          <a:prstGeom prst="rect">
            <a:avLst/>
          </a:prstGeom>
          <a:noFill/>
          <a:ln w="9525">
            <a:noFill/>
            <a:miter lim="800000"/>
            <a:headEnd/>
            <a:tailEnd/>
          </a:ln>
        </p:spPr>
        <p:txBody>
          <a:bodyPr wrap="none" lIns="91431" tIns="45716" rIns="91431" bIns="45716">
            <a:spAutoFit/>
          </a:bodyPr>
          <a:lstStyle/>
          <a:p>
            <a:pPr eaLnBrk="1" hangingPunct="1"/>
            <a:r>
              <a:rPr lang="en-US" altLang="ja-JP" sz="1600" b="1" dirty="0" smtClean="0">
                <a:latin typeface="メイリオ" pitchFamily="50" charset="-128"/>
                <a:ea typeface="メイリオ" pitchFamily="50" charset="-128"/>
                <a:cs typeface="メイリオ" pitchFamily="50" charset="-128"/>
              </a:rPr>
              <a:t>Press Release</a:t>
            </a:r>
            <a:endParaRPr lang="ja-JP" altLang="en-US" sz="1600" b="1" dirty="0">
              <a:latin typeface="メイリオ" pitchFamily="50" charset="-128"/>
              <a:ea typeface="メイリオ" pitchFamily="50" charset="-128"/>
              <a:cs typeface="メイリオ" pitchFamily="50" charset="-128"/>
            </a:endParaRPr>
          </a:p>
        </p:txBody>
      </p:sp>
      <p:sp>
        <p:nvSpPr>
          <p:cNvPr id="25" name="Rectangle 32"/>
          <p:cNvSpPr>
            <a:spLocks noChangeArrowheads="1"/>
          </p:cNvSpPr>
          <p:nvPr/>
        </p:nvSpPr>
        <p:spPr bwMode="auto">
          <a:xfrm>
            <a:off x="4900232" y="423795"/>
            <a:ext cx="2160588" cy="246213"/>
          </a:xfrm>
          <a:prstGeom prst="rect">
            <a:avLst/>
          </a:prstGeom>
          <a:noFill/>
          <a:ln w="9525">
            <a:noFill/>
            <a:miter lim="800000"/>
            <a:headEnd/>
            <a:tailEnd/>
          </a:ln>
        </p:spPr>
        <p:txBody>
          <a:bodyPr lIns="91431" tIns="45716" rIns="91431" bIns="45716">
            <a:spAutoFit/>
          </a:bodyPr>
          <a:lstStyle/>
          <a:p>
            <a:pPr algn="r" eaLnBrk="1" hangingPunct="1"/>
            <a:r>
              <a:rPr lang="en-US" altLang="ja-JP" sz="1000" dirty="0" smtClean="0">
                <a:latin typeface="メイリオ" pitchFamily="50" charset="-128"/>
                <a:ea typeface="メイリオ" pitchFamily="50" charset="-128"/>
                <a:cs typeface="メイリオ" pitchFamily="50" charset="-128"/>
              </a:rPr>
              <a:t>2015</a:t>
            </a:r>
            <a:r>
              <a:rPr lang="ja-JP" altLang="en-US" sz="1000" dirty="0" smtClean="0">
                <a:latin typeface="メイリオ" pitchFamily="50" charset="-128"/>
                <a:ea typeface="メイリオ" pitchFamily="50" charset="-128"/>
                <a:cs typeface="メイリオ" pitchFamily="50" charset="-128"/>
              </a:rPr>
              <a:t>年</a:t>
            </a:r>
            <a:r>
              <a:rPr lang="en-US" altLang="ja-JP" sz="1000" dirty="0" smtClean="0">
                <a:latin typeface="メイリオ" pitchFamily="50" charset="-128"/>
                <a:ea typeface="メイリオ" pitchFamily="50" charset="-128"/>
                <a:cs typeface="メイリオ" pitchFamily="50" charset="-128"/>
              </a:rPr>
              <a:t>12</a:t>
            </a:r>
            <a:r>
              <a:rPr lang="ja-JP" altLang="en-US" sz="1000" dirty="0" smtClean="0">
                <a:latin typeface="メイリオ" pitchFamily="50" charset="-128"/>
                <a:ea typeface="メイリオ" pitchFamily="50" charset="-128"/>
                <a:cs typeface="メイリオ" pitchFamily="50" charset="-128"/>
              </a:rPr>
              <a:t>月</a:t>
            </a:r>
            <a:r>
              <a:rPr lang="en-US" altLang="ja-JP" sz="1000" dirty="0" smtClean="0">
                <a:latin typeface="メイリオ" pitchFamily="50" charset="-128"/>
                <a:ea typeface="メイリオ" pitchFamily="50" charset="-128"/>
                <a:cs typeface="メイリオ" pitchFamily="50" charset="-128"/>
              </a:rPr>
              <a:t>22</a:t>
            </a:r>
            <a:r>
              <a:rPr lang="ja-JP" altLang="en-US" sz="1000" dirty="0" smtClean="0">
                <a:latin typeface="メイリオ" pitchFamily="50" charset="-128"/>
                <a:ea typeface="メイリオ" pitchFamily="50" charset="-128"/>
                <a:cs typeface="メイリオ" pitchFamily="50" charset="-128"/>
              </a:rPr>
              <a:t>日</a:t>
            </a:r>
            <a:endParaRPr lang="ja-JP" altLang="en-US" sz="1000" dirty="0">
              <a:latin typeface="メイリオ" pitchFamily="50" charset="-128"/>
              <a:ea typeface="メイリオ" pitchFamily="50" charset="-128"/>
              <a:cs typeface="メイリオ" pitchFamily="50" charset="-128"/>
            </a:endParaRPr>
          </a:p>
        </p:txBody>
      </p:sp>
      <p:sp>
        <p:nvSpPr>
          <p:cNvPr id="18" name="正方形/長方形 17"/>
          <p:cNvSpPr/>
          <p:nvPr/>
        </p:nvSpPr>
        <p:spPr bwMode="auto">
          <a:xfrm>
            <a:off x="238124" y="964468"/>
            <a:ext cx="6724149" cy="1239370"/>
          </a:xfrm>
          <a:prstGeom prst="rect">
            <a:avLst/>
          </a:prstGeom>
          <a:noFill/>
          <a:ln w="5715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36" name="直線コネクタ 35"/>
          <p:cNvCxnSpPr/>
          <p:nvPr/>
        </p:nvCxnSpPr>
        <p:spPr>
          <a:xfrm>
            <a:off x="-12699" y="10187875"/>
            <a:ext cx="721354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697910" y="4896618"/>
            <a:ext cx="1926876" cy="230832"/>
          </a:xfrm>
          <a:prstGeom prst="rect">
            <a:avLst/>
          </a:prstGeom>
        </p:spPr>
        <p:txBody>
          <a:bodyPr wrap="square">
            <a:spAutoFit/>
          </a:bodyPr>
          <a:lstStyle/>
          <a:p>
            <a:r>
              <a:rPr lang="ja-JP" altLang="en-US" sz="900" dirty="0">
                <a:latin typeface="メイリオ" pitchFamily="50" charset="-128"/>
                <a:ea typeface="メイリオ" pitchFamily="50" charset="-128"/>
                <a:cs typeface="メイリオ" pitchFamily="50" charset="-128"/>
              </a:rPr>
              <a:t>鶏と野菜の</a:t>
            </a:r>
            <a:r>
              <a:rPr lang="ja-JP" altLang="en-US" sz="900" dirty="0" smtClean="0">
                <a:latin typeface="メイリオ" pitchFamily="50" charset="-128"/>
                <a:ea typeface="メイリオ" pitchFamily="50" charset="-128"/>
                <a:cs typeface="メイリオ" pitchFamily="50" charset="-128"/>
              </a:rPr>
              <a:t>煮込み</a:t>
            </a:r>
          </a:p>
        </p:txBody>
      </p:sp>
      <p:sp>
        <p:nvSpPr>
          <p:cNvPr id="38" name="正方形/長方形 37"/>
          <p:cNvSpPr/>
          <p:nvPr/>
        </p:nvSpPr>
        <p:spPr>
          <a:xfrm>
            <a:off x="288082" y="4896619"/>
            <a:ext cx="3045668" cy="369332"/>
          </a:xfrm>
          <a:prstGeom prst="rect">
            <a:avLst/>
          </a:prstGeom>
        </p:spPr>
        <p:txBody>
          <a:bodyPr wrap="square">
            <a:spAutoFit/>
          </a:bodyPr>
          <a:lstStyle/>
          <a:p>
            <a:pPr indent="143177" algn="ctr" fontAlgn="base">
              <a:spcBef>
                <a:spcPct val="0"/>
              </a:spcBef>
              <a:spcAft>
                <a:spcPct val="0"/>
              </a:spcAft>
            </a:pPr>
            <a:r>
              <a:rPr lang="ja-JP" altLang="en-US" sz="900" dirty="0" smtClean="0">
                <a:latin typeface="メイリオ" pitchFamily="50" charset="-128"/>
                <a:ea typeface="メイリオ" pitchFamily="50" charset="-128"/>
                <a:cs typeface="メイリオ" pitchFamily="50" charset="-128"/>
              </a:rPr>
              <a:t>クリスマスメニュープラン例</a:t>
            </a:r>
          </a:p>
          <a:p>
            <a:pPr indent="143177" algn="ctr" fontAlgn="base">
              <a:spcBef>
                <a:spcPct val="0"/>
              </a:spcBef>
              <a:spcAft>
                <a:spcPct val="0"/>
              </a:spcAft>
            </a:pPr>
            <a:r>
              <a:rPr lang="ja-JP" altLang="en-US" sz="900" dirty="0" smtClean="0">
                <a:latin typeface="メイリオ" pitchFamily="50" charset="-128"/>
                <a:ea typeface="メイリオ" pitchFamily="50" charset="-128"/>
                <a:cs typeface="メイリオ" pitchFamily="50" charset="-128"/>
              </a:rPr>
              <a:t> </a:t>
            </a:r>
            <a:r>
              <a:rPr lang="en-US" altLang="ja-JP" sz="900" dirty="0" smtClean="0">
                <a:latin typeface="メイリオ" pitchFamily="50" charset="-128"/>
                <a:ea typeface="メイリオ" pitchFamily="50" charset="-128"/>
                <a:cs typeface="メイリオ" pitchFamily="50" charset="-128"/>
              </a:rPr>
              <a:t>※</a:t>
            </a:r>
            <a:r>
              <a:rPr lang="ja-JP" altLang="en-US" sz="900" dirty="0" smtClean="0">
                <a:latin typeface="メイリオ" pitchFamily="50" charset="-128"/>
                <a:ea typeface="メイリオ" pitchFamily="50" charset="-128"/>
                <a:cs typeface="メイリオ" pitchFamily="50" charset="-128"/>
              </a:rPr>
              <a:t>アラカルトでお選びいただくスタイルです</a:t>
            </a:r>
            <a:endParaRPr lang="en-US" altLang="ja-JP" sz="900" dirty="0" smtClean="0">
              <a:latin typeface="メイリオ" pitchFamily="50" charset="-128"/>
              <a:ea typeface="メイリオ" pitchFamily="50" charset="-128"/>
              <a:cs typeface="メイリオ" pitchFamily="50" charset="-128"/>
            </a:endParaRPr>
          </a:p>
        </p:txBody>
      </p:sp>
      <p:sp>
        <p:nvSpPr>
          <p:cNvPr id="40" name="正方形/長方形 39"/>
          <p:cNvSpPr/>
          <p:nvPr/>
        </p:nvSpPr>
        <p:spPr>
          <a:xfrm>
            <a:off x="215900" y="5328667"/>
            <a:ext cx="6746373" cy="2677648"/>
          </a:xfrm>
          <a:prstGeom prst="rect">
            <a:avLst/>
          </a:prstGeom>
        </p:spPr>
        <p:txBody>
          <a:bodyPr wrap="square" lIns="91431" tIns="45716" rIns="91431" bIns="45716">
            <a:spAutoFit/>
          </a:bodyPr>
          <a:lstStyle/>
          <a:p>
            <a:r>
              <a:rPr lang="ja-JP" altLang="en-US" sz="1050" dirty="0" smtClean="0">
                <a:latin typeface="メイリオ" pitchFamily="50" charset="-128"/>
                <a:ea typeface="メイリオ" pitchFamily="50" charset="-128"/>
                <a:cs typeface="メイリオ" pitchFamily="50" charset="-128"/>
              </a:rPr>
              <a:t>「</a:t>
            </a:r>
            <a:r>
              <a:rPr lang="en-US" altLang="ja-JP" sz="1050" dirty="0" smtClean="0">
                <a:latin typeface="メイリオ" pitchFamily="50" charset="-128"/>
                <a:ea typeface="メイリオ" pitchFamily="50" charset="-128"/>
                <a:cs typeface="メイリオ" pitchFamily="50" charset="-128"/>
              </a:rPr>
              <a:t>ANGELA</a:t>
            </a:r>
            <a:r>
              <a:rPr lang="ja-JP" altLang="en-US" sz="1050" dirty="0" smtClean="0">
                <a:latin typeface="メイリオ" pitchFamily="50" charset="-128"/>
                <a:ea typeface="メイリオ" pitchFamily="50" charset="-128"/>
                <a:cs typeface="メイリオ" pitchFamily="50" charset="-128"/>
              </a:rPr>
              <a:t>」は夫婦で営んでいるお店で今年で</a:t>
            </a:r>
            <a:r>
              <a:rPr lang="en-US" altLang="ja-JP" sz="1050" dirty="0" smtClean="0">
                <a:latin typeface="メイリオ" pitchFamily="50" charset="-128"/>
                <a:ea typeface="メイリオ" pitchFamily="50" charset="-128"/>
                <a:cs typeface="メイリオ" pitchFamily="50" charset="-128"/>
              </a:rPr>
              <a:t>9</a:t>
            </a:r>
            <a:r>
              <a:rPr lang="ja-JP" altLang="en-US" sz="1050" dirty="0" smtClean="0">
                <a:latin typeface="メイリオ" pitchFamily="50" charset="-128"/>
                <a:ea typeface="メイリオ" pitchFamily="50" charset="-128"/>
                <a:cs typeface="メイリオ" pitchFamily="50" charset="-128"/>
              </a:rPr>
              <a:t>年目になりますが、この店を始めたきっかけは、イタリアサッカー（特にフランス</a:t>
            </a:r>
            <a:r>
              <a:rPr lang="en-US" altLang="ja-JP" sz="1050" dirty="0" smtClean="0">
                <a:latin typeface="メイリオ" pitchFamily="50" charset="-128"/>
                <a:ea typeface="メイリオ" pitchFamily="50" charset="-128"/>
                <a:cs typeface="メイリオ" pitchFamily="50" charset="-128"/>
              </a:rPr>
              <a:t>W</a:t>
            </a:r>
            <a:r>
              <a:rPr lang="ja-JP" altLang="en-US" sz="1050" dirty="0" smtClean="0">
                <a:latin typeface="メイリオ" pitchFamily="50" charset="-128"/>
                <a:ea typeface="メイリオ" pitchFamily="50" charset="-128"/>
                <a:cs typeface="メイリオ" pitchFamily="50" charset="-128"/>
              </a:rPr>
              <a:t>杯でのデルピエロ）にハマったことでした。そこから、イタリア語を勉強し、イタリアを訪れ、イタリアの食文化に惚れ込み、元々やっていた仕事を辞めてこの店をオープンしました。特に、イタリアの田舎町には必ずといっていいほどあった、“地元住民が自然と集まるお店”にハマり、日本にもそういう店があったらいいな、という想いで、ほぼ独学で研究を重ね、閑静</a:t>
            </a:r>
            <a:r>
              <a:rPr lang="ja-JP" altLang="en-US" sz="1050" dirty="0">
                <a:latin typeface="メイリオ" pitchFamily="50" charset="-128"/>
                <a:ea typeface="メイリオ" pitchFamily="50" charset="-128"/>
                <a:cs typeface="メイリオ" pitchFamily="50" charset="-128"/>
              </a:rPr>
              <a:t>な住宅地と畑の融合する町</a:t>
            </a:r>
            <a:r>
              <a:rPr lang="ja-JP" altLang="en-US" sz="1050" dirty="0" smtClean="0">
                <a:latin typeface="メイリオ" pitchFamily="50" charset="-128"/>
                <a:ea typeface="メイリオ" pitchFamily="50" charset="-128"/>
                <a:cs typeface="メイリオ" pitchFamily="50" charset="-128"/>
              </a:rPr>
              <a:t>“宇奈</a:t>
            </a:r>
            <a:r>
              <a:rPr lang="ja-JP" altLang="en-US" sz="1050" dirty="0">
                <a:latin typeface="メイリオ" pitchFamily="50" charset="-128"/>
                <a:ea typeface="メイリオ" pitchFamily="50" charset="-128"/>
                <a:cs typeface="メイリオ" pitchFamily="50" charset="-128"/>
              </a:rPr>
              <a:t>根</a:t>
            </a:r>
            <a:r>
              <a:rPr lang="ja-JP" altLang="en-US" sz="1050" dirty="0" smtClean="0">
                <a:latin typeface="メイリオ" pitchFamily="50" charset="-128"/>
                <a:ea typeface="メイリオ" pitchFamily="50" charset="-128"/>
                <a:cs typeface="メイリオ" pitchFamily="50" charset="-128"/>
              </a:rPr>
              <a:t>”に店を構えました。</a:t>
            </a:r>
          </a:p>
          <a:p>
            <a:endParaRPr lang="ja-JP" altLang="en-US" sz="105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a:t>
            </a:r>
            <a:r>
              <a:rPr lang="en-US" altLang="ja-JP" sz="1050" dirty="0" smtClean="0">
                <a:latin typeface="メイリオ" pitchFamily="50" charset="-128"/>
                <a:ea typeface="メイリオ" pitchFamily="50" charset="-128"/>
                <a:cs typeface="メイリオ" pitchFamily="50" charset="-128"/>
              </a:rPr>
              <a:t>ANGELA</a:t>
            </a:r>
            <a:r>
              <a:rPr lang="ja-JP" altLang="en-US" sz="1050" dirty="0" smtClean="0">
                <a:latin typeface="メイリオ" pitchFamily="50" charset="-128"/>
                <a:ea typeface="メイリオ" pitchFamily="50" charset="-128"/>
                <a:cs typeface="メイリオ" pitchFamily="50" charset="-128"/>
              </a:rPr>
              <a:t>」でとにかくこだわっていることは、「自分が食べたいと心から思えるものを提供する」ということです。その</a:t>
            </a:r>
            <a:r>
              <a:rPr lang="ja-JP" altLang="en-US" sz="1050" dirty="0">
                <a:latin typeface="メイリオ" pitchFamily="50" charset="-128"/>
                <a:ea typeface="メイリオ" pitchFamily="50" charset="-128"/>
                <a:cs typeface="メイリオ" pitchFamily="50" charset="-128"/>
              </a:rPr>
              <a:t>ため、無農薬、無添加、</a:t>
            </a:r>
            <a:r>
              <a:rPr lang="ja-JP" altLang="en-US" sz="1050" dirty="0" smtClean="0">
                <a:latin typeface="メイリオ" pitchFamily="50" charset="-128"/>
                <a:ea typeface="メイリオ" pitchFamily="50" charset="-128"/>
                <a:cs typeface="メイリオ" pitchFamily="50" charset="-128"/>
              </a:rPr>
              <a:t>無化学調味料を目指し、産地もできるだけ安心できる食材を使うようにしています。外食産業では当たり前になってしまっている中国産、アメリカ産の食材は一切使用しませんし、国産の中でも、多少値が張る場合でもより安心できる産地を選ぶようにしています。</a:t>
            </a:r>
          </a:p>
          <a:p>
            <a:endParaRPr lang="ja-JP" altLang="en-US" sz="1050" dirty="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今回、クリスマスメニュープランは、コースではなくアラカルトで提供いたします。クリスマス限定メニュー</a:t>
            </a:r>
            <a:r>
              <a:rPr lang="ja-JP" altLang="en-US" sz="1050" dirty="0">
                <a:latin typeface="メイリオ" pitchFamily="50" charset="-128"/>
                <a:ea typeface="メイリオ" pitchFamily="50" charset="-128"/>
                <a:cs typeface="メイリオ" pitchFamily="50" charset="-128"/>
              </a:rPr>
              <a:t>は「鶏と野菜の煮込み</a:t>
            </a:r>
            <a:r>
              <a:rPr lang="ja-JP" altLang="en-US" sz="1050" dirty="0" smtClean="0">
                <a:latin typeface="メイリオ" pitchFamily="50" charset="-128"/>
                <a:ea typeface="メイリオ" pitchFamily="50" charset="-128"/>
                <a:cs typeface="メイリオ" pitchFamily="50" charset="-128"/>
              </a:rPr>
              <a:t>」と、普段ボトル（￥</a:t>
            </a:r>
            <a:r>
              <a:rPr lang="en-US" altLang="ja-JP" sz="1050" dirty="0" smtClean="0">
                <a:latin typeface="メイリオ" pitchFamily="50" charset="-128"/>
                <a:ea typeface="メイリオ" pitchFamily="50" charset="-128"/>
                <a:cs typeface="メイリオ" pitchFamily="50" charset="-128"/>
              </a:rPr>
              <a:t>4,200</a:t>
            </a:r>
            <a:r>
              <a:rPr lang="ja-JP" altLang="en-US" sz="1050" dirty="0" smtClean="0">
                <a:latin typeface="メイリオ" pitchFamily="50" charset="-128"/>
                <a:ea typeface="メイリオ" pitchFamily="50" charset="-128"/>
                <a:cs typeface="メイリオ" pitchFamily="50" charset="-128"/>
              </a:rPr>
              <a:t>）でのみお出ししている「イタリア産</a:t>
            </a:r>
            <a:r>
              <a:rPr lang="ja-JP" altLang="en-US" sz="1050" dirty="0">
                <a:latin typeface="メイリオ" pitchFamily="50" charset="-128"/>
                <a:ea typeface="メイリオ" pitchFamily="50" charset="-128"/>
                <a:cs typeface="メイリオ" pitchFamily="50" charset="-128"/>
              </a:rPr>
              <a:t>のゲヴュルツトラミネール</a:t>
            </a:r>
            <a:r>
              <a:rPr lang="en-US" altLang="ja-JP" sz="1050" dirty="0">
                <a:latin typeface="メイリオ" pitchFamily="50" charset="-128"/>
                <a:ea typeface="メイリオ" pitchFamily="50" charset="-128"/>
                <a:cs typeface="メイリオ" pitchFamily="50" charset="-128"/>
              </a:rPr>
              <a:t>(Gewürztraminer</a:t>
            </a:r>
            <a:r>
              <a:rPr lang="en-US" altLang="ja-JP" sz="1050" dirty="0" smtClean="0">
                <a:latin typeface="メイリオ" pitchFamily="50" charset="-128"/>
                <a:ea typeface="メイリオ" pitchFamily="50" charset="-128"/>
                <a:cs typeface="メイリオ" pitchFamily="50" charset="-128"/>
              </a:rPr>
              <a:t>)</a:t>
            </a:r>
            <a:r>
              <a:rPr lang="ja-JP" altLang="en-US" sz="1050" dirty="0" smtClean="0">
                <a:latin typeface="メイリオ" pitchFamily="50" charset="-128"/>
                <a:ea typeface="メイリオ" pitchFamily="50" charset="-128"/>
                <a:cs typeface="メイリオ" pitchFamily="50" charset="-128"/>
              </a:rPr>
              <a:t>品種の白ワイン」をグラス（￥</a:t>
            </a:r>
            <a:r>
              <a:rPr lang="en-US" altLang="ja-JP" sz="1050" dirty="0" smtClean="0">
                <a:latin typeface="メイリオ" pitchFamily="50" charset="-128"/>
                <a:ea typeface="メイリオ" pitchFamily="50" charset="-128"/>
                <a:cs typeface="メイリオ" pitchFamily="50" charset="-128"/>
              </a:rPr>
              <a:t>600</a:t>
            </a:r>
            <a:r>
              <a:rPr lang="ja-JP" altLang="en-US" sz="1050" dirty="0" smtClean="0">
                <a:latin typeface="メイリオ" pitchFamily="50" charset="-128"/>
                <a:ea typeface="メイリオ" pitchFamily="50" charset="-128"/>
                <a:cs typeface="メイリオ" pitchFamily="50" charset="-128"/>
              </a:rPr>
              <a:t>）で提供します。これらに加えて、前菜・スープ・パスタなどをアラカルトでお選びいただくスタイルです。</a:t>
            </a:r>
            <a:endParaRPr lang="ja-JP" altLang="en-US" sz="1050" dirty="0">
              <a:latin typeface="メイリオ" pitchFamily="50" charset="-128"/>
              <a:ea typeface="メイリオ" pitchFamily="50" charset="-128"/>
              <a:cs typeface="メイリオ" pitchFamily="50" charset="-128"/>
            </a:endParaRPr>
          </a:p>
        </p:txBody>
      </p:sp>
      <p:pic>
        <p:nvPicPr>
          <p:cNvPr id="2" name="図 1"/>
          <p:cNvPicPr>
            <a:picLocks noChangeAspect="1"/>
          </p:cNvPicPr>
          <p:nvPr/>
        </p:nvPicPr>
        <p:blipFill>
          <a:blip r:embed="rId2" cstate="print"/>
          <a:stretch>
            <a:fillRect/>
          </a:stretch>
        </p:blipFill>
        <p:spPr>
          <a:xfrm>
            <a:off x="2768119" y="120752"/>
            <a:ext cx="1518894" cy="743459"/>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6074" y="2880395"/>
            <a:ext cx="3347967" cy="1929798"/>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79148" y="2880395"/>
            <a:ext cx="2889654" cy="1926436"/>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80570" y="8055261"/>
            <a:ext cx="1344199" cy="2016299"/>
          </a:xfrm>
          <a:prstGeom prst="rect">
            <a:avLst/>
          </a:prstGeom>
        </p:spPr>
      </p:pic>
      <p:sp>
        <p:nvSpPr>
          <p:cNvPr id="29" name="テキスト ボックス 28"/>
          <p:cNvSpPr txBox="1"/>
          <p:nvPr/>
        </p:nvSpPr>
        <p:spPr>
          <a:xfrm>
            <a:off x="-3589" y="8180818"/>
            <a:ext cx="5428191" cy="2108269"/>
          </a:xfrm>
          <a:prstGeom prst="rect">
            <a:avLst/>
          </a:prstGeom>
          <a:noFill/>
        </p:spPr>
        <p:txBody>
          <a:bodyPr wrap="square" rtlCol="0">
            <a:spAutoFit/>
          </a:bodyPr>
          <a:lstStyle/>
          <a:p>
            <a:pPr indent="143177" fontAlgn="base">
              <a:spcBef>
                <a:spcPct val="0"/>
              </a:spcBef>
              <a:spcAft>
                <a:spcPct val="0"/>
              </a:spcAft>
            </a:pPr>
            <a:r>
              <a:rPr lang="ja-JP" altLang="en-US" sz="1100" b="1" u="sng" dirty="0" smtClean="0">
                <a:latin typeface="メイリオ" pitchFamily="50" charset="-128"/>
                <a:ea typeface="メイリオ" pitchFamily="50" charset="-128"/>
                <a:cs typeface="メイリオ" pitchFamily="50" charset="-128"/>
              </a:rPr>
              <a:t>「</a:t>
            </a:r>
            <a:r>
              <a:rPr lang="en-US" altLang="ja-JP" sz="1100" b="1" u="sng" dirty="0" smtClean="0">
                <a:latin typeface="メイリオ" pitchFamily="50" charset="-128"/>
                <a:ea typeface="メイリオ" pitchFamily="50" charset="-128"/>
                <a:cs typeface="メイリオ" pitchFamily="50" charset="-128"/>
              </a:rPr>
              <a:t>ANGELA</a:t>
            </a:r>
            <a:r>
              <a:rPr lang="ja-JP" altLang="en-US" sz="1100" b="1" u="sng" dirty="0" smtClean="0">
                <a:latin typeface="メイリオ" pitchFamily="50" charset="-128"/>
                <a:ea typeface="メイリオ" pitchFamily="50" charset="-128"/>
                <a:cs typeface="メイリオ" pitchFamily="50" charset="-128"/>
              </a:rPr>
              <a:t>」クリスマスメニュー例（</a:t>
            </a:r>
            <a:r>
              <a:rPr lang="en-US" altLang="ja-JP" sz="1100" b="1" u="sng" dirty="0" smtClean="0">
                <a:latin typeface="メイリオ" pitchFamily="50" charset="-128"/>
                <a:ea typeface="メイリオ" pitchFamily="50" charset="-128"/>
                <a:cs typeface="メイリオ" pitchFamily="50" charset="-128"/>
              </a:rPr>
              <a:t>※</a:t>
            </a:r>
            <a:r>
              <a:rPr lang="ja-JP" altLang="en-US" sz="1100" b="1" u="sng" dirty="0" smtClean="0">
                <a:latin typeface="メイリオ" pitchFamily="50" charset="-128"/>
                <a:ea typeface="メイリオ" pitchFamily="50" charset="-128"/>
                <a:cs typeface="メイリオ" pitchFamily="50" charset="-128"/>
              </a:rPr>
              <a:t>上記写真）</a:t>
            </a:r>
            <a:endParaRPr lang="en-US" altLang="ja-JP" sz="1100" b="1" u="sng" dirty="0" smtClean="0">
              <a:latin typeface="メイリオ" pitchFamily="50" charset="-128"/>
              <a:ea typeface="メイリオ" pitchFamily="50" charset="-128"/>
              <a:cs typeface="メイリオ" pitchFamily="50" charset="-128"/>
            </a:endParaRPr>
          </a:p>
          <a:p>
            <a:pPr indent="143177" fontAlgn="base">
              <a:spcBef>
                <a:spcPct val="0"/>
              </a:spcBef>
              <a:spcAft>
                <a:spcPct val="0"/>
              </a:spcAft>
            </a:pPr>
            <a:endParaRPr lang="en-US" altLang="ja-JP" sz="1000" dirty="0" smtClean="0">
              <a:latin typeface="メイリオ" pitchFamily="50" charset="-128"/>
              <a:ea typeface="メイリオ" pitchFamily="50" charset="-128"/>
              <a:cs typeface="メイリオ" pitchFamily="50" charset="-128"/>
            </a:endParaRPr>
          </a:p>
          <a:p>
            <a:pPr indent="143177" fontAlgn="base">
              <a:spcBef>
                <a:spcPct val="0"/>
              </a:spcBef>
              <a:spcAft>
                <a:spcPct val="0"/>
              </a:spcAft>
            </a:pPr>
            <a:r>
              <a:rPr lang="ja-JP" altLang="en-US" sz="1000" dirty="0" smtClean="0">
                <a:latin typeface="メイリオ" pitchFamily="50" charset="-128"/>
                <a:ea typeface="メイリオ" pitchFamily="50" charset="-128"/>
                <a:cs typeface="メイリオ" pitchFamily="50" charset="-128"/>
              </a:rPr>
              <a:t>■スープ　蕪のスープ		</a:t>
            </a:r>
            <a:r>
              <a:rPr lang="en-US" altLang="ja-JP" sz="1000" dirty="0" smtClean="0">
                <a:latin typeface="メイリオ" pitchFamily="50" charset="-128"/>
                <a:ea typeface="メイリオ" pitchFamily="50" charset="-128"/>
                <a:cs typeface="メイリオ" pitchFamily="50" charset="-128"/>
              </a:rPr>
              <a:t>600</a:t>
            </a:r>
            <a:r>
              <a:rPr lang="ja-JP" altLang="en-US" sz="1000" dirty="0" smtClean="0">
                <a:latin typeface="メイリオ" pitchFamily="50" charset="-128"/>
                <a:ea typeface="メイリオ" pitchFamily="50" charset="-128"/>
                <a:cs typeface="メイリオ" pitchFamily="50" charset="-128"/>
              </a:rPr>
              <a:t>円</a:t>
            </a:r>
          </a:p>
          <a:p>
            <a:pPr indent="143177" fontAlgn="base">
              <a:spcBef>
                <a:spcPct val="0"/>
              </a:spcBef>
              <a:spcAft>
                <a:spcPct val="0"/>
              </a:spcAft>
            </a:pPr>
            <a:endParaRPr lang="ja-JP" altLang="en-US" sz="1000" dirty="0">
              <a:latin typeface="メイリオ" pitchFamily="50" charset="-128"/>
              <a:ea typeface="メイリオ" pitchFamily="50" charset="-128"/>
              <a:cs typeface="メイリオ" pitchFamily="50" charset="-128"/>
            </a:endParaRPr>
          </a:p>
          <a:p>
            <a:pPr indent="143177" fontAlgn="base">
              <a:spcBef>
                <a:spcPct val="0"/>
              </a:spcBef>
              <a:spcAft>
                <a:spcPct val="0"/>
              </a:spcAft>
            </a:pPr>
            <a:r>
              <a:rPr lang="ja-JP" altLang="en-US" sz="1000" dirty="0" smtClean="0">
                <a:latin typeface="メイリオ" pitchFamily="50" charset="-128"/>
                <a:ea typeface="メイリオ" pitchFamily="50" charset="-128"/>
                <a:cs typeface="メイリオ" pitchFamily="50" charset="-128"/>
              </a:rPr>
              <a:t>■サラダ　生ハムとパルミジャーノ	</a:t>
            </a:r>
            <a:r>
              <a:rPr lang="en-US" altLang="ja-JP" sz="1000" dirty="0" smtClean="0">
                <a:latin typeface="メイリオ" pitchFamily="50" charset="-128"/>
                <a:ea typeface="メイリオ" pitchFamily="50" charset="-128"/>
                <a:cs typeface="メイリオ" pitchFamily="50" charset="-128"/>
              </a:rPr>
              <a:t>1,000</a:t>
            </a:r>
            <a:r>
              <a:rPr lang="ja-JP" altLang="en-US" sz="1000" dirty="0" smtClean="0">
                <a:latin typeface="メイリオ" pitchFamily="50" charset="-128"/>
                <a:ea typeface="メイリオ" pitchFamily="50" charset="-128"/>
                <a:cs typeface="メイリオ" pitchFamily="50" charset="-128"/>
              </a:rPr>
              <a:t>円</a:t>
            </a:r>
          </a:p>
          <a:p>
            <a:pPr indent="143177" fontAlgn="base">
              <a:spcBef>
                <a:spcPct val="0"/>
              </a:spcBef>
              <a:spcAft>
                <a:spcPct val="0"/>
              </a:spcAft>
            </a:pPr>
            <a:endParaRPr lang="ja-JP" altLang="en-US" sz="1000" dirty="0" smtClean="0">
              <a:latin typeface="メイリオ" pitchFamily="50" charset="-128"/>
              <a:ea typeface="メイリオ" pitchFamily="50" charset="-128"/>
              <a:cs typeface="メイリオ" pitchFamily="50" charset="-128"/>
            </a:endParaRPr>
          </a:p>
          <a:p>
            <a:pPr indent="143177" fontAlgn="base">
              <a:spcBef>
                <a:spcPct val="0"/>
              </a:spcBef>
              <a:spcAft>
                <a:spcPct val="0"/>
              </a:spcAft>
            </a:pPr>
            <a:r>
              <a:rPr lang="ja-JP" altLang="en-US" sz="1000" dirty="0">
                <a:latin typeface="メイリオ" pitchFamily="50" charset="-128"/>
                <a:ea typeface="メイリオ" pitchFamily="50" charset="-128"/>
                <a:cs typeface="メイリオ" pitchFamily="50" charset="-128"/>
              </a:rPr>
              <a:t>■パスタ　</a:t>
            </a:r>
            <a:r>
              <a:rPr lang="ja-JP" altLang="en-US" sz="1000" dirty="0" smtClean="0">
                <a:latin typeface="メイリオ" pitchFamily="50" charset="-128"/>
                <a:ea typeface="メイリオ" pitchFamily="50" charset="-128"/>
                <a:cs typeface="メイリオ" pitchFamily="50" charset="-128"/>
              </a:rPr>
              <a:t>サルシッチャ</a:t>
            </a:r>
          </a:p>
          <a:p>
            <a:pPr indent="143177" fontAlgn="base">
              <a:spcBef>
                <a:spcPct val="0"/>
              </a:spcBef>
              <a:spcAft>
                <a:spcPct val="0"/>
              </a:spcAft>
            </a:pPr>
            <a:r>
              <a:rPr lang="ja-JP" altLang="en-US" sz="1000" dirty="0" smtClean="0">
                <a:latin typeface="メイリオ" pitchFamily="50" charset="-128"/>
                <a:ea typeface="メイリオ" pitchFamily="50" charset="-128"/>
                <a:cs typeface="メイリオ" pitchFamily="50" charset="-128"/>
              </a:rPr>
              <a:t>（アサリ</a:t>
            </a:r>
            <a:r>
              <a:rPr lang="ja-JP" altLang="en-US" sz="1000" dirty="0">
                <a:latin typeface="メイリオ" pitchFamily="50" charset="-128"/>
                <a:ea typeface="メイリオ" pitchFamily="50" charset="-128"/>
                <a:cs typeface="メイリオ" pitchFamily="50" charset="-128"/>
              </a:rPr>
              <a:t>とブロッコリーと</a:t>
            </a:r>
            <a:r>
              <a:rPr lang="ja-JP" altLang="en-US" sz="1000" dirty="0" smtClean="0">
                <a:latin typeface="メイリオ" pitchFamily="50" charset="-128"/>
                <a:ea typeface="メイリオ" pitchFamily="50" charset="-128"/>
                <a:cs typeface="メイリオ" pitchFamily="50" charset="-128"/>
              </a:rPr>
              <a:t>フルーツトマト入り）　</a:t>
            </a:r>
            <a:r>
              <a:rPr lang="en-US" altLang="ja-JP" sz="1000" dirty="0" smtClean="0">
                <a:latin typeface="メイリオ" pitchFamily="50" charset="-128"/>
                <a:ea typeface="メイリオ" pitchFamily="50" charset="-128"/>
                <a:cs typeface="メイリオ" pitchFamily="50" charset="-128"/>
              </a:rPr>
              <a:t>1,000</a:t>
            </a:r>
            <a:r>
              <a:rPr lang="ja-JP" altLang="en-US" sz="1000" dirty="0" smtClean="0">
                <a:latin typeface="メイリオ" pitchFamily="50" charset="-128"/>
                <a:ea typeface="メイリオ" pitchFamily="50" charset="-128"/>
                <a:cs typeface="メイリオ" pitchFamily="50" charset="-128"/>
              </a:rPr>
              <a:t>円</a:t>
            </a:r>
            <a:endParaRPr lang="ja-JP" altLang="en-US" sz="1000" dirty="0">
              <a:latin typeface="メイリオ" pitchFamily="50" charset="-128"/>
              <a:ea typeface="メイリオ" pitchFamily="50" charset="-128"/>
              <a:cs typeface="メイリオ" pitchFamily="50" charset="-128"/>
            </a:endParaRPr>
          </a:p>
          <a:p>
            <a:pPr indent="143177" fontAlgn="base">
              <a:spcBef>
                <a:spcPct val="0"/>
              </a:spcBef>
              <a:spcAft>
                <a:spcPct val="0"/>
              </a:spcAft>
            </a:pPr>
            <a:endParaRPr lang="ja-JP" altLang="en-US" sz="1000" dirty="0">
              <a:latin typeface="メイリオ" pitchFamily="50" charset="-128"/>
              <a:ea typeface="メイリオ" pitchFamily="50" charset="-128"/>
              <a:cs typeface="メイリオ" pitchFamily="50" charset="-128"/>
            </a:endParaRPr>
          </a:p>
          <a:p>
            <a:pPr indent="143177" fontAlgn="base">
              <a:spcBef>
                <a:spcPct val="0"/>
              </a:spcBef>
              <a:spcAft>
                <a:spcPct val="0"/>
              </a:spcAft>
            </a:pPr>
            <a:r>
              <a:rPr lang="ja-JP" altLang="en-US" sz="1000" dirty="0" smtClean="0">
                <a:latin typeface="メイリオ" pitchFamily="50" charset="-128"/>
                <a:ea typeface="メイリオ" pitchFamily="50" charset="-128"/>
                <a:cs typeface="メイリオ" pitchFamily="50" charset="-128"/>
              </a:rPr>
              <a:t>■メイン　</a:t>
            </a:r>
            <a:r>
              <a:rPr lang="ja-JP" altLang="en-US" sz="1000" dirty="0">
                <a:latin typeface="メイリオ" pitchFamily="50" charset="-128"/>
                <a:ea typeface="メイリオ" pitchFamily="50" charset="-128"/>
                <a:cs typeface="メイリオ" pitchFamily="50" charset="-128"/>
              </a:rPr>
              <a:t>鶏と野菜の</a:t>
            </a:r>
            <a:r>
              <a:rPr lang="ja-JP" altLang="en-US" sz="1000" dirty="0" smtClean="0">
                <a:latin typeface="メイリオ" pitchFamily="50" charset="-128"/>
                <a:ea typeface="メイリオ" pitchFamily="50" charset="-128"/>
                <a:cs typeface="メイリオ" pitchFamily="50" charset="-128"/>
              </a:rPr>
              <a:t>煮込み		</a:t>
            </a:r>
            <a:r>
              <a:rPr lang="en-US" altLang="ja-JP" sz="1000" dirty="0" smtClean="0">
                <a:latin typeface="メイリオ" pitchFamily="50" charset="-128"/>
                <a:ea typeface="メイリオ" pitchFamily="50" charset="-128"/>
                <a:cs typeface="メイリオ" pitchFamily="50" charset="-128"/>
              </a:rPr>
              <a:t>2,000</a:t>
            </a:r>
            <a:r>
              <a:rPr lang="ja-JP" altLang="en-US" sz="1000" dirty="0" smtClean="0">
                <a:latin typeface="メイリオ" pitchFamily="50" charset="-128"/>
                <a:ea typeface="メイリオ" pitchFamily="50" charset="-128"/>
                <a:cs typeface="メイリオ" pitchFamily="50" charset="-128"/>
              </a:rPr>
              <a:t>円</a:t>
            </a:r>
          </a:p>
          <a:p>
            <a:endParaRPr lang="ja-JP" altLang="en-US" sz="1000" dirty="0" smtClean="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　</a:t>
            </a:r>
            <a:r>
              <a:rPr lang="en-US" altLang="ja-JP" sz="1000" dirty="0" smtClean="0">
                <a:latin typeface="メイリオ" pitchFamily="50" charset="-128"/>
                <a:ea typeface="メイリオ" pitchFamily="50" charset="-128"/>
                <a:cs typeface="メイリオ" pitchFamily="50" charset="-128"/>
              </a:rPr>
              <a:t>※</a:t>
            </a:r>
            <a:r>
              <a:rPr lang="ja-JP" altLang="en-US" sz="1000" dirty="0">
                <a:latin typeface="メイリオ" pitchFamily="50" charset="-128"/>
                <a:ea typeface="メイリオ" pitchFamily="50" charset="-128"/>
                <a:cs typeface="メイリオ" pitchFamily="50" charset="-128"/>
              </a:rPr>
              <a:t>価格は全て消費税</a:t>
            </a:r>
            <a:r>
              <a:rPr lang="ja-JP" altLang="en-US" sz="1000" dirty="0" smtClean="0">
                <a:latin typeface="メイリオ" pitchFamily="50" charset="-128"/>
                <a:ea typeface="メイリオ" pitchFamily="50" charset="-128"/>
                <a:cs typeface="メイリオ" pitchFamily="50" charset="-128"/>
              </a:rPr>
              <a:t>別です</a:t>
            </a:r>
            <a:endParaRPr lang="ja-JP" altLang="en-US" sz="1000" dirty="0">
              <a:latin typeface="メイリオ" pitchFamily="50" charset="-128"/>
              <a:ea typeface="メイリオ" pitchFamily="50" charset="-128"/>
              <a:cs typeface="メイリオ" pitchFamily="50" charset="-128"/>
            </a:endParaRPr>
          </a:p>
          <a:p>
            <a:pPr indent="143177" fontAlgn="base">
              <a:spcBef>
                <a:spcPct val="0"/>
              </a:spcBef>
              <a:spcAft>
                <a:spcPct val="0"/>
              </a:spcAft>
            </a:pPr>
            <a:endParaRPr lang="en-US" altLang="ja-JP" sz="1000"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88082" y="360115"/>
            <a:ext cx="6623084" cy="1338828"/>
          </a:xfrm>
          <a:prstGeom prst="rect">
            <a:avLst/>
          </a:prstGeom>
        </p:spPr>
        <p:txBody>
          <a:bodyPr wrap="square">
            <a:spAutoFit/>
          </a:bodyPr>
          <a:lstStyle/>
          <a:p>
            <a:r>
              <a:rPr lang="ja-JP" altLang="en-US" sz="1100" b="1" u="sng" dirty="0" smtClean="0">
                <a:latin typeface="メイリオ" pitchFamily="50" charset="-128"/>
                <a:ea typeface="メイリオ" pitchFamily="50" charset="-128"/>
                <a:cs typeface="メイリオ" pitchFamily="50" charset="-128"/>
              </a:rPr>
              <a:t>■「</a:t>
            </a:r>
            <a:r>
              <a:rPr lang="en-US" altLang="ja-JP" sz="1100" b="1" u="sng" dirty="0" smtClean="0">
                <a:latin typeface="メイリオ" pitchFamily="50" charset="-128"/>
                <a:ea typeface="メイリオ" pitchFamily="50" charset="-128"/>
                <a:cs typeface="メイリオ" pitchFamily="50" charset="-128"/>
              </a:rPr>
              <a:t>ANGELA</a:t>
            </a:r>
            <a:r>
              <a:rPr lang="ja-JP" altLang="en-US" sz="1100" b="1" u="sng" dirty="0" smtClean="0">
                <a:latin typeface="メイリオ" pitchFamily="50" charset="-128"/>
                <a:ea typeface="メイリオ" pitchFamily="50" charset="-128"/>
                <a:cs typeface="メイリオ" pitchFamily="50" charset="-128"/>
              </a:rPr>
              <a:t>」 について</a:t>
            </a:r>
            <a:r>
              <a:rPr lang="en-US" altLang="ja-JP" sz="1100" b="1" u="sng" dirty="0" smtClean="0">
                <a:latin typeface="メイリオ" pitchFamily="50" charset="-128"/>
                <a:ea typeface="メイリオ" pitchFamily="50" charset="-128"/>
                <a:cs typeface="メイリオ" pitchFamily="50" charset="-128"/>
              </a:rPr>
              <a:t> </a:t>
            </a:r>
          </a:p>
          <a:p>
            <a:r>
              <a:rPr lang="ja-JP" altLang="en-US" sz="1000" dirty="0" smtClean="0">
                <a:latin typeface="メイリオ" pitchFamily="50" charset="-128"/>
                <a:ea typeface="メイリオ" pitchFamily="50" charset="-128"/>
                <a:cs typeface="メイリオ" pitchFamily="50" charset="-128"/>
              </a:rPr>
              <a:t>野菜は国産。オーガニックに近いものをできる限り使用。高地源トマト専門農家よりフルーツトマト（</a:t>
            </a:r>
            <a:r>
              <a:rPr lang="en-US" altLang="ja-JP" sz="1000" dirty="0" smtClean="0">
                <a:latin typeface="メイリオ" pitchFamily="50" charset="-128"/>
                <a:ea typeface="メイリオ" pitchFamily="50" charset="-128"/>
                <a:cs typeface="メイリオ" pitchFamily="50" charset="-128"/>
              </a:rPr>
              <a:t>11</a:t>
            </a:r>
            <a:r>
              <a:rPr lang="ja-JP" altLang="en-US" sz="1000" dirty="0" smtClean="0">
                <a:latin typeface="メイリオ" pitchFamily="50" charset="-128"/>
                <a:ea typeface="メイリオ" pitchFamily="50" charset="-128"/>
                <a:cs typeface="メイリオ" pitchFamily="50" charset="-128"/>
              </a:rPr>
              <a:t>月</a:t>
            </a:r>
            <a:r>
              <a:rPr lang="en-US" altLang="ja-JP" sz="1000" dirty="0" smtClean="0">
                <a:latin typeface="メイリオ" pitchFamily="50" charset="-128"/>
                <a:ea typeface="メイリオ" pitchFamily="50" charset="-128"/>
                <a:cs typeface="メイリオ" pitchFamily="50" charset="-128"/>
              </a:rPr>
              <a:t>〜5</a:t>
            </a:r>
            <a:r>
              <a:rPr lang="ja-JP" altLang="en-US" sz="1000" dirty="0" smtClean="0">
                <a:latin typeface="メイリオ" pitchFamily="50" charset="-128"/>
                <a:ea typeface="メイリオ" pitchFamily="50" charset="-128"/>
                <a:cs typeface="メイリオ" pitchFamily="50" charset="-128"/>
              </a:rPr>
              <a:t>月）が直接送られてきます。築地からは新鮮なあさり、帆立、たこ、海老、などが届きます。手打ちのピッツア生地は北海道産小麦「はるゆたか」</a:t>
            </a:r>
            <a:r>
              <a:rPr lang="en-US" altLang="ja-JP" sz="1000" dirty="0" smtClean="0">
                <a:latin typeface="メイリオ" pitchFamily="50" charset="-128"/>
                <a:ea typeface="メイリオ" pitchFamily="50" charset="-128"/>
                <a:cs typeface="メイリオ" pitchFamily="50" charset="-128"/>
              </a:rPr>
              <a:t>100</a:t>
            </a:r>
            <a:r>
              <a:rPr lang="ja-JP" altLang="en-US" sz="1000" dirty="0" smtClean="0">
                <a:latin typeface="メイリオ" pitchFamily="50" charset="-128"/>
                <a:ea typeface="メイリオ" pitchFamily="50" charset="-128"/>
                <a:cs typeface="メイリオ" pitchFamily="50" charset="-128"/>
              </a:rPr>
              <a:t>％、リゾットには石川県産イタリア米を使用していす。ワイン、生ハム、パンチェッタ、チーズ、塩、オリーブオイル、加工品などはイタリア産、他ヨーロッパ産。調味料にもこだわり、有機胡椒などを使用。もちろん添加物など入っていません。外食産業では当たり前になってしまっている中国産、アメリカ産の食材は一切使用しておりません。安心して召し上がっていただけるものを「</a:t>
            </a:r>
            <a:r>
              <a:rPr lang="en-US" altLang="ja-JP" sz="1000" dirty="0" smtClean="0">
                <a:latin typeface="メイリオ" pitchFamily="50" charset="-128"/>
                <a:ea typeface="メイリオ" pitchFamily="50" charset="-128"/>
                <a:cs typeface="メイリオ" pitchFamily="50" charset="-128"/>
              </a:rPr>
              <a:t>ANGELA</a:t>
            </a:r>
            <a:r>
              <a:rPr lang="ja-JP" altLang="en-US" sz="1000" dirty="0" smtClean="0">
                <a:latin typeface="メイリオ" pitchFamily="50" charset="-128"/>
                <a:ea typeface="メイリオ" pitchFamily="50" charset="-128"/>
                <a:cs typeface="メイリオ" pitchFamily="50" charset="-128"/>
              </a:rPr>
              <a:t>」が自信をもって提供いたします。</a:t>
            </a:r>
            <a:endParaRPr lang="en-US" altLang="ja-JP" sz="1000" dirty="0" smtClean="0">
              <a:latin typeface="メイリオ" pitchFamily="50" charset="-128"/>
              <a:ea typeface="メイリオ" pitchFamily="50" charset="-128"/>
              <a:cs typeface="メイリオ" pitchFamily="50" charset="-128"/>
            </a:endParaRPr>
          </a:p>
        </p:txBody>
      </p:sp>
      <p:sp>
        <p:nvSpPr>
          <p:cNvPr id="9" name="正方形/長方形 8"/>
          <p:cNvSpPr/>
          <p:nvPr/>
        </p:nvSpPr>
        <p:spPr>
          <a:xfrm>
            <a:off x="165398" y="1800275"/>
            <a:ext cx="5811316" cy="1384995"/>
          </a:xfrm>
          <a:prstGeom prst="rect">
            <a:avLst/>
          </a:prstGeom>
        </p:spPr>
        <p:txBody>
          <a:bodyPr wrap="square">
            <a:spAutoFit/>
          </a:bodyPr>
          <a:lstStyle/>
          <a:p>
            <a:pPr indent="143191" fontAlgn="base">
              <a:spcBef>
                <a:spcPct val="0"/>
              </a:spcBef>
              <a:spcAft>
                <a:spcPct val="0"/>
              </a:spcAft>
            </a:pPr>
            <a:r>
              <a:rPr lang="ja-JP" altLang="en-US" sz="1050" dirty="0" smtClean="0">
                <a:latin typeface="メイリオ" pitchFamily="50" charset="-128"/>
                <a:ea typeface="メイリオ" pitchFamily="50" charset="-128"/>
                <a:cs typeface="メイリオ" pitchFamily="50" charset="-128"/>
              </a:rPr>
              <a:t>店舗名：	</a:t>
            </a:r>
            <a:r>
              <a:rPr lang="en-US" altLang="ja-JP" sz="1050" dirty="0" smtClean="0">
                <a:latin typeface="メイリオ" pitchFamily="50" charset="-128"/>
                <a:ea typeface="メイリオ" pitchFamily="50" charset="-128"/>
                <a:cs typeface="メイリオ" pitchFamily="50" charset="-128"/>
              </a:rPr>
              <a:t>ANGELA</a:t>
            </a:r>
            <a:endParaRPr lang="ja-JP" altLang="en-US" sz="1050" dirty="0" smtClean="0">
              <a:latin typeface="メイリオ" pitchFamily="50" charset="-128"/>
              <a:ea typeface="メイリオ" pitchFamily="50" charset="-128"/>
              <a:cs typeface="メイリオ" pitchFamily="50" charset="-128"/>
            </a:endParaRPr>
          </a:p>
          <a:p>
            <a:pPr indent="143191" fontAlgn="base">
              <a:spcBef>
                <a:spcPct val="0"/>
              </a:spcBef>
              <a:spcAft>
                <a:spcPct val="0"/>
              </a:spcAft>
            </a:pPr>
            <a:r>
              <a:rPr lang="ja-JP" altLang="en-US" sz="1050" dirty="0" smtClean="0">
                <a:latin typeface="メイリオ" pitchFamily="50" charset="-128"/>
                <a:ea typeface="メイリオ" pitchFamily="50" charset="-128"/>
                <a:cs typeface="メイリオ" pitchFamily="50" charset="-128"/>
              </a:rPr>
              <a:t>営業時間：	平日 </a:t>
            </a:r>
            <a:r>
              <a:rPr lang="en-US" altLang="ja-JP" sz="1050" dirty="0">
                <a:latin typeface="メイリオ" pitchFamily="50" charset="-128"/>
                <a:ea typeface="メイリオ" pitchFamily="50" charset="-128"/>
                <a:cs typeface="メイリオ" pitchFamily="50" charset="-128"/>
              </a:rPr>
              <a:t>19:00-22:00 </a:t>
            </a:r>
            <a:r>
              <a:rPr lang="ja-JP" altLang="en-US" sz="1050" dirty="0">
                <a:latin typeface="メイリオ" pitchFamily="50" charset="-128"/>
                <a:ea typeface="メイリオ" pitchFamily="50" charset="-128"/>
                <a:cs typeface="メイリオ" pitchFamily="50" charset="-128"/>
              </a:rPr>
              <a:t>（毎週火曜日、水曜日定休）</a:t>
            </a:r>
          </a:p>
          <a:p>
            <a:pPr indent="143191" fontAlgn="base">
              <a:spcBef>
                <a:spcPct val="0"/>
              </a:spcBef>
              <a:spcAft>
                <a:spcPct val="0"/>
              </a:spcAft>
            </a:pPr>
            <a:r>
              <a:rPr lang="ja-JP" altLang="en-US" sz="1050" dirty="0" smtClean="0">
                <a:latin typeface="メイリオ" pitchFamily="50" charset="-128"/>
                <a:ea typeface="メイリオ" pitchFamily="50" charset="-128"/>
                <a:cs typeface="メイリオ" pitchFamily="50" charset="-128"/>
              </a:rPr>
              <a:t>	土日 </a:t>
            </a:r>
            <a:r>
              <a:rPr lang="en-US" altLang="ja-JP" sz="1050" dirty="0" smtClean="0">
                <a:latin typeface="メイリオ" pitchFamily="50" charset="-128"/>
                <a:ea typeface="メイリオ" pitchFamily="50" charset="-128"/>
                <a:cs typeface="メイリオ" pitchFamily="50" charset="-128"/>
              </a:rPr>
              <a:t>18:00-22:00</a:t>
            </a:r>
            <a:endParaRPr lang="ja-JP" altLang="en-US" sz="1050" dirty="0" smtClean="0">
              <a:latin typeface="メイリオ" pitchFamily="50" charset="-128"/>
              <a:ea typeface="メイリオ" pitchFamily="50" charset="-128"/>
              <a:cs typeface="メイリオ" pitchFamily="50" charset="-128"/>
            </a:endParaRPr>
          </a:p>
          <a:p>
            <a:pPr indent="143191" fontAlgn="base">
              <a:spcBef>
                <a:spcPct val="0"/>
              </a:spcBef>
              <a:spcAft>
                <a:spcPct val="0"/>
              </a:spcAft>
            </a:pPr>
            <a:r>
              <a:rPr lang="ja-JP" altLang="en-US" sz="1050" dirty="0" smtClean="0">
                <a:latin typeface="メイリオ" pitchFamily="50" charset="-128"/>
                <a:ea typeface="メイリオ" pitchFamily="50" charset="-128"/>
                <a:cs typeface="メイリオ" pitchFamily="50" charset="-128"/>
              </a:rPr>
              <a:t>住所：	〒</a:t>
            </a:r>
            <a:r>
              <a:rPr lang="en-US" altLang="ja-JP" sz="1050" dirty="0" smtClean="0">
                <a:latin typeface="メイリオ" pitchFamily="50" charset="-128"/>
                <a:ea typeface="メイリオ" pitchFamily="50" charset="-128"/>
                <a:cs typeface="メイリオ" pitchFamily="50" charset="-128"/>
              </a:rPr>
              <a:t>157-0068</a:t>
            </a:r>
            <a:r>
              <a:rPr lang="ja-JP" altLang="en-US" sz="1050" dirty="0">
                <a:latin typeface="メイリオ" pitchFamily="50" charset="-128"/>
                <a:ea typeface="メイリオ" pitchFamily="50" charset="-128"/>
                <a:cs typeface="メイリオ" pitchFamily="50" charset="-128"/>
              </a:rPr>
              <a:t>　東京都世田谷区宇奈根</a:t>
            </a:r>
            <a:r>
              <a:rPr lang="en-US" altLang="ja-JP" sz="1050" dirty="0">
                <a:latin typeface="メイリオ" pitchFamily="50" charset="-128"/>
                <a:ea typeface="メイリオ" pitchFamily="50" charset="-128"/>
                <a:cs typeface="メイリオ" pitchFamily="50" charset="-128"/>
              </a:rPr>
              <a:t>2-13-3</a:t>
            </a:r>
            <a:endParaRPr lang="en-US" altLang="ja-JP" sz="1050" dirty="0" smtClean="0">
              <a:latin typeface="メイリオ" pitchFamily="50" charset="-128"/>
              <a:ea typeface="メイリオ" pitchFamily="50" charset="-128"/>
              <a:cs typeface="メイリオ" pitchFamily="50" charset="-128"/>
            </a:endParaRPr>
          </a:p>
          <a:p>
            <a:pPr indent="143177" fontAlgn="base">
              <a:spcBef>
                <a:spcPct val="0"/>
              </a:spcBef>
              <a:spcAft>
                <a:spcPct val="0"/>
              </a:spcAft>
            </a:pPr>
            <a:r>
              <a:rPr lang="en-US" altLang="ja-JP" sz="1050" dirty="0" smtClean="0">
                <a:latin typeface="メイリオ" pitchFamily="50" charset="-128"/>
                <a:ea typeface="メイリオ" pitchFamily="50" charset="-128"/>
                <a:cs typeface="メイリオ" pitchFamily="50" charset="-128"/>
              </a:rPr>
              <a:t>TEL</a:t>
            </a:r>
            <a:r>
              <a:rPr lang="ja-JP" altLang="en-US" sz="1050" dirty="0" smtClean="0">
                <a:latin typeface="メイリオ" pitchFamily="50" charset="-128"/>
                <a:ea typeface="メイリオ" pitchFamily="50" charset="-128"/>
                <a:cs typeface="メイリオ" pitchFamily="50" charset="-128"/>
              </a:rPr>
              <a:t>：	</a:t>
            </a:r>
            <a:r>
              <a:rPr lang="is-IS" altLang="ja-JP" sz="1050" dirty="0" smtClean="0">
                <a:latin typeface="メイリオ" pitchFamily="50" charset="-128"/>
                <a:ea typeface="メイリオ" pitchFamily="50" charset="-128"/>
                <a:cs typeface="メイリオ" pitchFamily="50" charset="-128"/>
              </a:rPr>
              <a:t>03-6411-8207</a:t>
            </a:r>
            <a:endParaRPr lang="en-US" altLang="ja-JP" sz="1050" dirty="0" smtClean="0">
              <a:latin typeface="メイリオ" pitchFamily="50" charset="-128"/>
              <a:ea typeface="メイリオ" pitchFamily="50" charset="-128"/>
              <a:cs typeface="メイリオ" pitchFamily="50" charset="-128"/>
            </a:endParaRPr>
          </a:p>
          <a:p>
            <a:pPr indent="143177" fontAlgn="base">
              <a:spcBef>
                <a:spcPct val="0"/>
              </a:spcBef>
              <a:spcAft>
                <a:spcPct val="0"/>
              </a:spcAft>
            </a:pPr>
            <a:r>
              <a:rPr lang="ja-JP" altLang="en-US" sz="1050" dirty="0" smtClean="0">
                <a:latin typeface="メイリオ" pitchFamily="50" charset="-128"/>
                <a:ea typeface="メイリオ" pitchFamily="50" charset="-128"/>
                <a:cs typeface="メイリオ" pitchFamily="50" charset="-128"/>
              </a:rPr>
              <a:t>席数：	</a:t>
            </a:r>
            <a:r>
              <a:rPr lang="en-US" altLang="ja-JP" sz="1050" dirty="0" smtClean="0">
                <a:latin typeface="メイリオ" pitchFamily="50" charset="-128"/>
                <a:ea typeface="メイリオ" pitchFamily="50" charset="-128"/>
                <a:cs typeface="メイリオ" pitchFamily="50" charset="-128"/>
              </a:rPr>
              <a:t>15</a:t>
            </a:r>
            <a:r>
              <a:rPr lang="ja-JP" altLang="en-US" sz="1050" dirty="0" smtClean="0">
                <a:latin typeface="メイリオ" pitchFamily="50" charset="-128"/>
                <a:ea typeface="メイリオ" pitchFamily="50" charset="-128"/>
                <a:cs typeface="メイリオ" pitchFamily="50" charset="-128"/>
              </a:rPr>
              <a:t>席　　　　　　　　　　　</a:t>
            </a:r>
            <a:endParaRPr lang="en-US" altLang="ja-JP" sz="1050" dirty="0" smtClean="0">
              <a:latin typeface="メイリオ" pitchFamily="50" charset="-128"/>
              <a:ea typeface="メイリオ" pitchFamily="50" charset="-128"/>
              <a:cs typeface="メイリオ" pitchFamily="50" charset="-128"/>
            </a:endParaRPr>
          </a:p>
          <a:p>
            <a:pPr indent="143177" fontAlgn="base">
              <a:spcBef>
                <a:spcPct val="0"/>
              </a:spcBef>
              <a:spcAft>
                <a:spcPct val="0"/>
              </a:spcAft>
            </a:pPr>
            <a:r>
              <a:rPr lang="en-US" altLang="ja-JP" sz="1050" dirty="0" smtClean="0">
                <a:latin typeface="メイリオ" pitchFamily="50" charset="-128"/>
                <a:ea typeface="メイリオ" pitchFamily="50" charset="-128"/>
                <a:cs typeface="メイリオ" pitchFamily="50" charset="-128"/>
              </a:rPr>
              <a:t>URL</a:t>
            </a:r>
            <a:r>
              <a:rPr lang="ja-JP" altLang="en-US" sz="1050" dirty="0" smtClean="0">
                <a:latin typeface="メイリオ" pitchFamily="50" charset="-128"/>
                <a:ea typeface="メイリオ" pitchFamily="50" charset="-128"/>
                <a:cs typeface="メイリオ" pitchFamily="50" charset="-128"/>
              </a:rPr>
              <a:t>：	</a:t>
            </a:r>
            <a:r>
              <a:rPr lang="en-US" altLang="ja-JP" sz="1050" dirty="0">
                <a:latin typeface="メイリオ" pitchFamily="50" charset="-128"/>
                <a:ea typeface="メイリオ" pitchFamily="50" charset="-128"/>
                <a:cs typeface="メイリオ" pitchFamily="50" charset="-128"/>
                <a:hlinkClick r:id="rId2"/>
              </a:rPr>
              <a:t>http://</a:t>
            </a:r>
            <a:r>
              <a:rPr lang="en-US" altLang="ja-JP" sz="1050" dirty="0" smtClean="0">
                <a:latin typeface="メイリオ" pitchFamily="50" charset="-128"/>
                <a:ea typeface="メイリオ" pitchFamily="50" charset="-128"/>
                <a:cs typeface="メイリオ" pitchFamily="50" charset="-128"/>
                <a:hlinkClick r:id="rId2"/>
              </a:rPr>
              <a:t>angela-f.com/index.html</a:t>
            </a:r>
            <a:r>
              <a:rPr lang="ja-JP" altLang="en-US" sz="1050" dirty="0" smtClean="0">
                <a:latin typeface="メイリオ" pitchFamily="50" charset="-128"/>
                <a:ea typeface="メイリオ" pitchFamily="50" charset="-128"/>
                <a:cs typeface="メイリオ" pitchFamily="50" charset="-128"/>
              </a:rPr>
              <a:t>　</a:t>
            </a:r>
          </a:p>
          <a:p>
            <a:pPr indent="143177" fontAlgn="base">
              <a:spcBef>
                <a:spcPct val="0"/>
              </a:spcBef>
              <a:spcAft>
                <a:spcPct val="0"/>
              </a:spcAft>
            </a:pPr>
            <a:r>
              <a:rPr lang="ja-JP" altLang="en-US" sz="1050" dirty="0" smtClean="0">
                <a:latin typeface="メイリオ" pitchFamily="50" charset="-128"/>
                <a:ea typeface="メイリオ" pitchFamily="50" charset="-128"/>
                <a:cs typeface="メイリオ" pitchFamily="50" charset="-128"/>
              </a:rPr>
              <a:t>メニュー：</a:t>
            </a:r>
            <a:r>
              <a:rPr lang="ja-JP" altLang="en-US" sz="1050" dirty="0">
                <a:latin typeface="メイリオ" pitchFamily="50" charset="-128"/>
                <a:ea typeface="メイリオ" pitchFamily="50" charset="-128"/>
                <a:cs typeface="メイリオ" pitchFamily="50" charset="-128"/>
              </a:rPr>
              <a:t>	</a:t>
            </a:r>
            <a:r>
              <a:rPr lang="en-US" altLang="ja-JP" sz="1050" dirty="0" smtClean="0">
                <a:latin typeface="メイリオ" pitchFamily="50" charset="-128"/>
                <a:ea typeface="メイリオ" pitchFamily="50" charset="-128"/>
                <a:cs typeface="メイリオ" pitchFamily="50" charset="-128"/>
                <a:hlinkClick r:id="rId3"/>
              </a:rPr>
              <a:t>http</a:t>
            </a:r>
            <a:r>
              <a:rPr lang="en-US" altLang="ja-JP" sz="1050" dirty="0">
                <a:latin typeface="メイリオ" pitchFamily="50" charset="-128"/>
                <a:ea typeface="メイリオ" pitchFamily="50" charset="-128"/>
                <a:cs typeface="メイリオ" pitchFamily="50" charset="-128"/>
                <a:hlinkClick r:id="rId3"/>
              </a:rPr>
              <a:t>://</a:t>
            </a:r>
            <a:r>
              <a:rPr lang="en-US" altLang="ja-JP" sz="1050" dirty="0" smtClean="0">
                <a:latin typeface="メイリオ" pitchFamily="50" charset="-128"/>
                <a:ea typeface="メイリオ" pitchFamily="50" charset="-128"/>
                <a:cs typeface="メイリオ" pitchFamily="50" charset="-128"/>
                <a:hlinkClick r:id="rId3"/>
              </a:rPr>
              <a:t>angela-f.com/menu.html</a:t>
            </a:r>
            <a:r>
              <a:rPr lang="ja-JP" altLang="en-US" sz="1050" dirty="0" smtClean="0">
                <a:latin typeface="メイリオ" pitchFamily="50" charset="-128"/>
                <a:ea typeface="メイリオ" pitchFamily="50" charset="-128"/>
                <a:cs typeface="メイリオ" pitchFamily="50" charset="-128"/>
              </a:rPr>
              <a:t>　　</a:t>
            </a:r>
            <a:endParaRPr lang="en-US" altLang="ja-JP" sz="1050" dirty="0" smtClean="0">
              <a:latin typeface="メイリオ" pitchFamily="50" charset="-128"/>
              <a:ea typeface="メイリオ" pitchFamily="50" charset="-128"/>
              <a:cs typeface="メイリオ" pitchFamily="50" charset="-128"/>
            </a:endParaRPr>
          </a:p>
        </p:txBody>
      </p:sp>
      <p:cxnSp>
        <p:nvCxnSpPr>
          <p:cNvPr id="15" name="直線コネクタ 14"/>
          <p:cNvCxnSpPr/>
          <p:nvPr/>
        </p:nvCxnSpPr>
        <p:spPr>
          <a:xfrm>
            <a:off x="-12699" y="10187875"/>
            <a:ext cx="721354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552</Words>
  <Application>Microsoft Office PowerPoint</Application>
  <PresentationFormat>ユーザー設定</PresentationFormat>
  <Paragraphs>36</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イタリア田舎町には必ずある、“地元住民が自然と集まるお店”を 閑静な住宅地と畑の融合する町、“二子玉川の宇奈根” に。 無農薬、無添加、無化学調味料、安心できる産地にこだわった「ANGELA」クリスマスメニュープランを期間限定提供</vt:lpstr>
      <vt:lpstr>スライド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新感覚のレストランが虎ノ門ヒルズに登場！ French café &amp; wine 虎ノ門バール 6月9日(月)プレスデー・6月11日(水)オープン</dc:title>
  <dc:creator>ari</dc:creator>
  <cp:lastModifiedBy>user</cp:lastModifiedBy>
  <cp:revision>168</cp:revision>
  <dcterms:created xsi:type="dcterms:W3CDTF">2014-10-16T04:22:57Z</dcterms:created>
  <dcterms:modified xsi:type="dcterms:W3CDTF">2015-12-22T04:05:53Z</dcterms:modified>
</cp:coreProperties>
</file>