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102475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525" autoAdjust="0"/>
  </p:normalViewPr>
  <p:slideViewPr>
    <p:cSldViewPr>
      <p:cViewPr>
        <p:scale>
          <a:sx n="150" d="100"/>
          <a:sy n="150" d="100"/>
        </p:scale>
        <p:origin x="-1336" y="1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12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63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20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7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38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798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22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78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96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95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10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CE844-3089-4521-AF29-024EB5A1C119}" type="datetimeFigureOut">
              <a:rPr lang="es-ES" smtClean="0"/>
              <a:t>15/07/17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5DAC1-B5E9-4D4E-A052-185B3AE7D1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15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dondear rectángulo de esquina diagonal"/>
          <p:cNvSpPr/>
          <p:nvPr/>
        </p:nvSpPr>
        <p:spPr>
          <a:xfrm>
            <a:off x="251520" y="188640"/>
            <a:ext cx="8640960" cy="1152128"/>
          </a:xfrm>
          <a:prstGeom prst="round2Diag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0648"/>
            <a:ext cx="3047857" cy="79200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251520" y="1556791"/>
            <a:ext cx="8640960" cy="4278648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7000">
                <a:schemeClr val="bg1">
                  <a:lumMod val="85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5A7D1"/>
              </a:buClr>
            </a:pPr>
            <a:endParaRPr lang="es-ES" dirty="0">
              <a:solidFill>
                <a:srgbClr val="628BC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1844824"/>
            <a:ext cx="3665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err="1" smtClean="0">
                <a:solidFill>
                  <a:srgbClr val="628B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オンライン・コース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レベル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(CEFR: A1-C1): 1 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レベル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時間分の学習教材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コメディー・シリーズ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を含む高品質な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104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ビデオ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E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lvl="0" indent="-174625">
              <a:buFont typeface="Wingdings" panose="05000000000000000000" pitchFamily="2" charset="2"/>
              <a:buChar char="§"/>
            </a:pPr>
            <a:r>
              <a:rPr lang="es-E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各レベル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ユニット及び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チュートリアル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オプション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s-E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lvl="0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直感的で体系化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継続学習の促進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E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英語での対話力構築と復習用の音声録音システム</a:t>
            </a:r>
            <a:endParaRPr lang="es-E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411760" y="416127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628B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インターラクティブ・ライブラリー</a:t>
            </a:r>
            <a:endParaRPr lang="es-E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タイトル以上の</a:t>
            </a:r>
            <a:r>
              <a:rPr lang="es-E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eBook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リーディングやリスニング力の向上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ja-JP" altLang="en-U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英語及び米語での</a:t>
            </a:r>
            <a:r>
              <a:rPr lang="en-US" altLang="ja-JP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eBooks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音声再生</a:t>
            </a: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理解力向上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5943" y="3068960"/>
            <a:ext cx="2275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628B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バーチャル・キャンパス</a:t>
            </a:r>
            <a:r>
              <a:rPr lang="es-ES" sz="800" b="1" dirty="0" smtClean="0">
                <a:solidFill>
                  <a:srgbClr val="628B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コース学習の補助教材としても最適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動的でインターラクティブな環境を提供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リスニング用エクササイズやポッド・キャスト等々</a:t>
            </a: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…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287239" y="4784958"/>
            <a:ext cx="26035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628B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オプショナル・サービス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チューター</a:t>
            </a: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・サービス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ダイナマイザー・サービス</a:t>
            </a: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バーチャル・テイーチャー・サービス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012160" y="2204864"/>
            <a:ext cx="30243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628B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オンライン辞書とグラマー・バンク</a:t>
            </a:r>
            <a:endParaRPr lang="es-ES" sz="800" b="1" dirty="0" smtClean="0">
              <a:solidFill>
                <a:srgbClr val="628BC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オックスフォードの辞書との統合</a:t>
            </a:r>
            <a:endParaRPr lang="ja-JP" altLang="en-U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グラマー・バンク・ツールで全ての文法コースに活用</a:t>
            </a:r>
            <a:endParaRPr lang="es-ES" altLang="ja-JP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16216" y="3210244"/>
            <a:ext cx="23042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 err="1" smtClean="0">
                <a:solidFill>
                  <a:srgbClr val="628B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iPad</a:t>
            </a:r>
            <a:r>
              <a:rPr lang="en-US" altLang="ja-JP" sz="800" b="1" dirty="0" smtClean="0">
                <a:solidFill>
                  <a:srgbClr val="628B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/Android</a:t>
            </a:r>
            <a:r>
              <a:rPr lang="ja-JP" altLang="en-US" sz="800" b="1" dirty="0" smtClean="0">
                <a:solidFill>
                  <a:srgbClr val="628B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タブレット対応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いつでもどこでも学習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オフライン学習用にダウンロード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ja-JP" alt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学習の進捗はデータベースとの同期で把握</a:t>
            </a: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K:\OUPE\DISTANCE LEARNING\DL_RESTRINGIDA\MARKETING\SCREENSHOTS\camp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36" y="3861048"/>
            <a:ext cx="1699319" cy="110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212" y="4869160"/>
            <a:ext cx="1313904" cy="96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984048"/>
            <a:ext cx="393474" cy="53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94" y="4984048"/>
            <a:ext cx="393474" cy="53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42" y="4984047"/>
            <a:ext cx="393474" cy="53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20 Redondear rectángulo de esquina diagonal"/>
          <p:cNvSpPr/>
          <p:nvPr/>
        </p:nvSpPr>
        <p:spPr>
          <a:xfrm>
            <a:off x="251520" y="5949280"/>
            <a:ext cx="8640960" cy="838342"/>
          </a:xfrm>
          <a:prstGeom prst="round2DiagRect">
            <a:avLst/>
          </a:prstGeom>
          <a:solidFill>
            <a:srgbClr val="628BCA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060848"/>
            <a:ext cx="4061087" cy="2247645"/>
          </a:xfrm>
          <a:prstGeom prst="rect">
            <a:avLst/>
          </a:prstGeom>
          <a:effectLst>
            <a:outerShdw blurRad="76200" dir="18900000" sx="97000" sy="97000" kx="-1200000" algn="bl" rotWithShape="0">
              <a:prstClr val="black">
                <a:alpha val="10000"/>
              </a:prstClr>
            </a:outerShdw>
          </a:effectLst>
        </p:spPr>
      </p:pic>
      <p:pic>
        <p:nvPicPr>
          <p:cNvPr id="20" name="Picture 9" descr="LinkedIn Logo 333x10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1564804" cy="469911"/>
          </a:xfrm>
          <a:prstGeom prst="rect">
            <a:avLst/>
          </a:prstGeom>
        </p:spPr>
      </p:pic>
      <p:sp>
        <p:nvSpPr>
          <p:cNvPr id="24" name="TextBox 11"/>
          <p:cNvSpPr txBox="1"/>
          <p:nvPr/>
        </p:nvSpPr>
        <p:spPr>
          <a:xfrm>
            <a:off x="3419872" y="105273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From Oxford University Press</a:t>
            </a:r>
          </a:p>
        </p:txBody>
      </p:sp>
      <p:sp>
        <p:nvSpPr>
          <p:cNvPr id="25" name="TextBox 4"/>
          <p:cNvSpPr txBox="1"/>
          <p:nvPr/>
        </p:nvSpPr>
        <p:spPr>
          <a:xfrm>
            <a:off x="395536" y="63813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Global Corporate Market </a:t>
            </a:r>
            <a:r>
              <a:rPr lang="en-US" sz="1000" dirty="0" smtClean="0"/>
              <a:t>Distributor for My Oxford English</a:t>
            </a:r>
            <a:endParaRPr lang="en-US" sz="1000" dirty="0"/>
          </a:p>
        </p:txBody>
      </p:sp>
      <p:sp>
        <p:nvSpPr>
          <p:cNvPr id="26" name="TextBox 11"/>
          <p:cNvSpPr txBox="1"/>
          <p:nvPr/>
        </p:nvSpPr>
        <p:spPr>
          <a:xfrm>
            <a:off x="6012160" y="6021288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お問合せ</a:t>
            </a:r>
            <a:r>
              <a:rPr lang="en-US" sz="1000" dirty="0" smtClean="0"/>
              <a:t>:</a:t>
            </a:r>
            <a:r>
              <a:rPr lang="ja-JP" altLang="en-US" sz="1000" dirty="0" smtClean="0"/>
              <a:t>　</a:t>
            </a:r>
            <a:r>
              <a:rPr lang="en-US" altLang="en-US" sz="1000" dirty="0" smtClean="0"/>
              <a:t>アーダ・ラーニング</a:t>
            </a:r>
            <a:r>
              <a:rPr lang="en-US" sz="1000" dirty="0" smtClean="0"/>
              <a:t> </a:t>
            </a:r>
            <a:r>
              <a:rPr lang="en-US" altLang="ja-JP" sz="1000" dirty="0" smtClean="0"/>
              <a:t>(Ardor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Learning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Inc.)</a:t>
            </a:r>
            <a:endParaRPr lang="ja-JP" altLang="en-US" sz="1000" dirty="0" smtClean="0"/>
          </a:p>
          <a:p>
            <a:endParaRPr lang="en-US" altLang="ja-JP" sz="800" dirty="0">
              <a:latin typeface="+mj-ea"/>
              <a:ea typeface="+mj-ea"/>
            </a:endParaRPr>
          </a:p>
          <a:p>
            <a:r>
              <a:rPr lang="en-US" altLang="ja-JP" sz="800" dirty="0" smtClean="0">
                <a:latin typeface="+mj-ea"/>
                <a:ea typeface="+mj-ea"/>
              </a:rPr>
              <a:t>    </a:t>
            </a:r>
            <a:r>
              <a:rPr lang="en-US" altLang="ja-JP" sz="800" dirty="0" smtClean="0">
                <a:latin typeface="+mj-ea"/>
              </a:rPr>
              <a:t>〒</a:t>
            </a:r>
            <a:r>
              <a:rPr lang="en-US" altLang="ja-JP" sz="800" dirty="0">
                <a:latin typeface="+mj-ea"/>
              </a:rPr>
              <a:t>103-</a:t>
            </a:r>
            <a:r>
              <a:rPr lang="en-US" altLang="ja-JP" sz="800" dirty="0" smtClean="0">
                <a:latin typeface="+mj-ea"/>
              </a:rPr>
              <a:t>0028</a:t>
            </a:r>
            <a:r>
              <a:rPr lang="ja-JP" altLang="en-US" sz="800" dirty="0" smtClean="0">
                <a:latin typeface="+mj-ea"/>
                <a:ea typeface="+mj-ea"/>
              </a:rPr>
              <a:t>東京都千代田区八重洲</a:t>
            </a:r>
            <a:r>
              <a:rPr lang="en-US" altLang="ja-JP" sz="800" dirty="0">
                <a:latin typeface="+mj-ea"/>
                <a:ea typeface="+mj-ea"/>
              </a:rPr>
              <a:t>1</a:t>
            </a:r>
            <a:r>
              <a:rPr lang="en-US" altLang="ja-JP" sz="800" dirty="0" smtClean="0">
                <a:latin typeface="+mj-ea"/>
                <a:ea typeface="+mj-ea"/>
              </a:rPr>
              <a:t>-8-17</a:t>
            </a:r>
            <a:r>
              <a:rPr lang="en-US" altLang="en-US" sz="800" dirty="0">
                <a:latin typeface="+mj-ea"/>
                <a:ea typeface="+mj-ea"/>
              </a:rPr>
              <a:t> </a:t>
            </a:r>
            <a:r>
              <a:rPr lang="ja-JP" altLang="en-US" sz="800" dirty="0" smtClean="0">
                <a:latin typeface="+mj-ea"/>
                <a:ea typeface="+mj-ea"/>
              </a:rPr>
              <a:t>新槙町ビル</a:t>
            </a:r>
            <a:r>
              <a:rPr lang="en-US" altLang="ja-JP" sz="800" dirty="0" smtClean="0">
                <a:latin typeface="+mj-ea"/>
                <a:ea typeface="+mj-ea"/>
              </a:rPr>
              <a:t>6F</a:t>
            </a:r>
            <a:endParaRPr lang="ja-JP" altLang="en-US" sz="800" dirty="0">
              <a:latin typeface="+mj-ea"/>
              <a:ea typeface="+mj-ea"/>
            </a:endParaRPr>
          </a:p>
          <a:p>
            <a:r>
              <a:rPr lang="en-US" altLang="ja-JP" sz="800" dirty="0" smtClean="0">
                <a:latin typeface="+mj-ea"/>
                <a:ea typeface="+mj-ea"/>
              </a:rPr>
              <a:t>                TEL</a:t>
            </a:r>
            <a:r>
              <a:rPr lang="ja-JP" altLang="en-US" sz="800" dirty="0">
                <a:latin typeface="+mj-ea"/>
                <a:ea typeface="+mj-ea"/>
              </a:rPr>
              <a:t>：</a:t>
            </a:r>
            <a:r>
              <a:rPr lang="en-US" altLang="ja-JP" sz="800" dirty="0">
                <a:latin typeface="+mj-ea"/>
                <a:ea typeface="+mj-ea"/>
              </a:rPr>
              <a:t>03</a:t>
            </a:r>
            <a:r>
              <a:rPr lang="en-US" altLang="ja-JP" sz="800" dirty="0" smtClean="0">
                <a:latin typeface="+mj-ea"/>
                <a:ea typeface="+mj-ea"/>
              </a:rPr>
              <a:t>-5542-1419</a:t>
            </a:r>
            <a:r>
              <a:rPr lang="ja-JP" altLang="en-US" sz="800" dirty="0">
                <a:latin typeface="+mj-ea"/>
                <a:ea typeface="+mj-ea"/>
              </a:rPr>
              <a:t>　</a:t>
            </a:r>
            <a:r>
              <a:rPr lang="en-US" altLang="ja-JP" sz="800" dirty="0">
                <a:latin typeface="+mj-ea"/>
                <a:ea typeface="+mj-ea"/>
              </a:rPr>
              <a:t>/</a:t>
            </a:r>
            <a:r>
              <a:rPr lang="ja-JP" altLang="en-US" sz="800" dirty="0">
                <a:latin typeface="+mj-ea"/>
                <a:ea typeface="+mj-ea"/>
              </a:rPr>
              <a:t>　</a:t>
            </a:r>
            <a:r>
              <a:rPr lang="en-US" altLang="ja-JP" sz="800" dirty="0" smtClean="0">
                <a:latin typeface="+mj-ea"/>
                <a:ea typeface="+mj-ea"/>
              </a:rPr>
              <a:t>FAX</a:t>
            </a:r>
            <a:r>
              <a:rPr lang="ja-JP" altLang="en-US" sz="800" dirty="0" smtClean="0">
                <a:latin typeface="+mj-ea"/>
                <a:ea typeface="+mj-ea"/>
              </a:rPr>
              <a:t>: </a:t>
            </a:r>
            <a:r>
              <a:rPr lang="en-US" altLang="ja-JP" sz="800" dirty="0" smtClean="0">
                <a:latin typeface="+mj-ea"/>
                <a:ea typeface="+mj-ea"/>
              </a:rPr>
              <a:t>03-6429-9904</a:t>
            </a:r>
            <a:r>
              <a:rPr lang="ja-JP" altLang="en-US" sz="800" dirty="0" smtClean="0">
                <a:latin typeface="+mj-ea"/>
                <a:ea typeface="+mj-ea"/>
              </a:rPr>
              <a:t>　</a:t>
            </a:r>
            <a:endParaRPr lang="en-US" altLang="ja-JP" sz="800" dirty="0" smtClean="0">
              <a:latin typeface="+mj-ea"/>
              <a:ea typeface="+mj-ea"/>
            </a:endParaRPr>
          </a:p>
          <a:p>
            <a:r>
              <a:rPr lang="en-US" altLang="ja-JP" sz="800" dirty="0">
                <a:latin typeface="+mj-ea"/>
                <a:ea typeface="+mj-ea"/>
              </a:rPr>
              <a:t> </a:t>
            </a:r>
            <a:r>
              <a:rPr lang="en-US" altLang="ja-JP" sz="800" dirty="0" smtClean="0">
                <a:latin typeface="+mj-ea"/>
                <a:ea typeface="+mj-ea"/>
              </a:rPr>
              <a:t>              </a:t>
            </a:r>
            <a:r>
              <a:rPr lang="en-US" altLang="ja-JP" sz="1000" dirty="0" smtClean="0">
                <a:latin typeface="+mj-ea"/>
                <a:ea typeface="+mj-ea"/>
              </a:rPr>
              <a:t>  </a:t>
            </a:r>
            <a:r>
              <a:rPr lang="en-US" altLang="ja-JP" sz="1000" dirty="0" err="1"/>
              <a:t>info@ardorlearning.com</a:t>
            </a:r>
            <a:endParaRPr lang="en-US" sz="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3513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186</Words>
  <Application>Microsoft Macintosh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Tema de Office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Raquel.Nieto</dc:creator>
  <cp:lastModifiedBy>Hiroshi Sato</cp:lastModifiedBy>
  <cp:revision>61</cp:revision>
  <cp:lastPrinted>2014-10-21T08:25:41Z</cp:lastPrinted>
  <dcterms:created xsi:type="dcterms:W3CDTF">2014-10-20T13:25:08Z</dcterms:created>
  <dcterms:modified xsi:type="dcterms:W3CDTF">2015-07-17T08:37:36Z</dcterms:modified>
</cp:coreProperties>
</file>