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604" autoAdjust="0"/>
  </p:normalViewPr>
  <p:slideViewPr>
    <p:cSldViewPr>
      <p:cViewPr>
        <p:scale>
          <a:sx n="40" d="100"/>
          <a:sy n="40" d="100"/>
        </p:scale>
        <p:origin x="-1843" y="-115"/>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452C575-F106-4305-88B6-75C57A5E87F1}" type="datetimeFigureOut">
              <a:rPr kumimoji="1" lang="ja-JP" altLang="en-US" smtClean="0"/>
              <a:t>2018/9/5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7EB35B-4203-47BB-BE5D-BEC7786CD0C6}" type="slidenum">
              <a:rPr kumimoji="1" lang="ja-JP" altLang="en-US" smtClean="0"/>
              <a:t>‹#›</a:t>
            </a:fld>
            <a:endParaRPr kumimoji="1" lang="ja-JP" altLang="en-US"/>
          </a:p>
        </p:txBody>
      </p:sp>
    </p:spTree>
    <p:extLst>
      <p:ext uri="{BB962C8B-B14F-4D97-AF65-F5344CB8AC3E}">
        <p14:creationId xmlns:p14="http://schemas.microsoft.com/office/powerpoint/2010/main" val="2630938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52C575-F106-4305-88B6-75C57A5E87F1}" type="datetimeFigureOut">
              <a:rPr kumimoji="1" lang="ja-JP" altLang="en-US" smtClean="0"/>
              <a:t>2018/9/5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7EB35B-4203-47BB-BE5D-BEC7786CD0C6}" type="slidenum">
              <a:rPr kumimoji="1" lang="ja-JP" altLang="en-US" smtClean="0"/>
              <a:t>‹#›</a:t>
            </a:fld>
            <a:endParaRPr kumimoji="1" lang="ja-JP" altLang="en-US"/>
          </a:p>
        </p:txBody>
      </p:sp>
    </p:spTree>
    <p:extLst>
      <p:ext uri="{BB962C8B-B14F-4D97-AF65-F5344CB8AC3E}">
        <p14:creationId xmlns:p14="http://schemas.microsoft.com/office/powerpoint/2010/main" val="389059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52C575-F106-4305-88B6-75C57A5E87F1}" type="datetimeFigureOut">
              <a:rPr kumimoji="1" lang="ja-JP" altLang="en-US" smtClean="0"/>
              <a:t>2018/9/5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7EB35B-4203-47BB-BE5D-BEC7786CD0C6}" type="slidenum">
              <a:rPr kumimoji="1" lang="ja-JP" altLang="en-US" smtClean="0"/>
              <a:t>‹#›</a:t>
            </a:fld>
            <a:endParaRPr kumimoji="1" lang="ja-JP" altLang="en-US"/>
          </a:p>
        </p:txBody>
      </p:sp>
    </p:spTree>
    <p:extLst>
      <p:ext uri="{BB962C8B-B14F-4D97-AF65-F5344CB8AC3E}">
        <p14:creationId xmlns:p14="http://schemas.microsoft.com/office/powerpoint/2010/main" val="778972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52C575-F106-4305-88B6-75C57A5E87F1}" type="datetimeFigureOut">
              <a:rPr kumimoji="1" lang="ja-JP" altLang="en-US" smtClean="0"/>
              <a:t>2018/9/5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7EB35B-4203-47BB-BE5D-BEC7786CD0C6}" type="slidenum">
              <a:rPr kumimoji="1" lang="ja-JP" altLang="en-US" smtClean="0"/>
              <a:t>‹#›</a:t>
            </a:fld>
            <a:endParaRPr kumimoji="1" lang="ja-JP" altLang="en-US"/>
          </a:p>
        </p:txBody>
      </p:sp>
    </p:spTree>
    <p:extLst>
      <p:ext uri="{BB962C8B-B14F-4D97-AF65-F5344CB8AC3E}">
        <p14:creationId xmlns:p14="http://schemas.microsoft.com/office/powerpoint/2010/main" val="3663772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452C575-F106-4305-88B6-75C57A5E87F1}" type="datetimeFigureOut">
              <a:rPr kumimoji="1" lang="ja-JP" altLang="en-US" smtClean="0"/>
              <a:t>2018/9/5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7EB35B-4203-47BB-BE5D-BEC7786CD0C6}" type="slidenum">
              <a:rPr kumimoji="1" lang="ja-JP" altLang="en-US" smtClean="0"/>
              <a:t>‹#›</a:t>
            </a:fld>
            <a:endParaRPr kumimoji="1" lang="ja-JP" altLang="en-US"/>
          </a:p>
        </p:txBody>
      </p:sp>
    </p:spTree>
    <p:extLst>
      <p:ext uri="{BB962C8B-B14F-4D97-AF65-F5344CB8AC3E}">
        <p14:creationId xmlns:p14="http://schemas.microsoft.com/office/powerpoint/2010/main" val="4179749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452C575-F106-4305-88B6-75C57A5E87F1}" type="datetimeFigureOut">
              <a:rPr kumimoji="1" lang="ja-JP" altLang="en-US" smtClean="0"/>
              <a:t>2018/9/5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7EB35B-4203-47BB-BE5D-BEC7786CD0C6}" type="slidenum">
              <a:rPr kumimoji="1" lang="ja-JP" altLang="en-US" smtClean="0"/>
              <a:t>‹#›</a:t>
            </a:fld>
            <a:endParaRPr kumimoji="1" lang="ja-JP" altLang="en-US"/>
          </a:p>
        </p:txBody>
      </p:sp>
    </p:spTree>
    <p:extLst>
      <p:ext uri="{BB962C8B-B14F-4D97-AF65-F5344CB8AC3E}">
        <p14:creationId xmlns:p14="http://schemas.microsoft.com/office/powerpoint/2010/main" val="73802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452C575-F106-4305-88B6-75C57A5E87F1}" type="datetimeFigureOut">
              <a:rPr kumimoji="1" lang="ja-JP" altLang="en-US" smtClean="0"/>
              <a:t>2018/9/5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17EB35B-4203-47BB-BE5D-BEC7786CD0C6}" type="slidenum">
              <a:rPr kumimoji="1" lang="ja-JP" altLang="en-US" smtClean="0"/>
              <a:t>‹#›</a:t>
            </a:fld>
            <a:endParaRPr kumimoji="1" lang="ja-JP" altLang="en-US"/>
          </a:p>
        </p:txBody>
      </p:sp>
    </p:spTree>
    <p:extLst>
      <p:ext uri="{BB962C8B-B14F-4D97-AF65-F5344CB8AC3E}">
        <p14:creationId xmlns:p14="http://schemas.microsoft.com/office/powerpoint/2010/main" val="2318614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452C575-F106-4305-88B6-75C57A5E87F1}" type="datetimeFigureOut">
              <a:rPr kumimoji="1" lang="ja-JP" altLang="en-US" smtClean="0"/>
              <a:t>2018/9/5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17EB35B-4203-47BB-BE5D-BEC7786CD0C6}" type="slidenum">
              <a:rPr kumimoji="1" lang="ja-JP" altLang="en-US" smtClean="0"/>
              <a:t>‹#›</a:t>
            </a:fld>
            <a:endParaRPr kumimoji="1" lang="ja-JP" altLang="en-US"/>
          </a:p>
        </p:txBody>
      </p:sp>
    </p:spTree>
    <p:extLst>
      <p:ext uri="{BB962C8B-B14F-4D97-AF65-F5344CB8AC3E}">
        <p14:creationId xmlns:p14="http://schemas.microsoft.com/office/powerpoint/2010/main" val="262703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452C575-F106-4305-88B6-75C57A5E87F1}" type="datetimeFigureOut">
              <a:rPr kumimoji="1" lang="ja-JP" altLang="en-US" smtClean="0"/>
              <a:t>2018/9/5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17EB35B-4203-47BB-BE5D-BEC7786CD0C6}" type="slidenum">
              <a:rPr kumimoji="1" lang="ja-JP" altLang="en-US" smtClean="0"/>
              <a:t>‹#›</a:t>
            </a:fld>
            <a:endParaRPr kumimoji="1" lang="ja-JP" altLang="en-US"/>
          </a:p>
        </p:txBody>
      </p:sp>
    </p:spTree>
    <p:extLst>
      <p:ext uri="{BB962C8B-B14F-4D97-AF65-F5344CB8AC3E}">
        <p14:creationId xmlns:p14="http://schemas.microsoft.com/office/powerpoint/2010/main" val="256953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452C575-F106-4305-88B6-75C57A5E87F1}" type="datetimeFigureOut">
              <a:rPr kumimoji="1" lang="ja-JP" altLang="en-US" smtClean="0"/>
              <a:t>2018/9/5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7EB35B-4203-47BB-BE5D-BEC7786CD0C6}" type="slidenum">
              <a:rPr kumimoji="1" lang="ja-JP" altLang="en-US" smtClean="0"/>
              <a:t>‹#›</a:t>
            </a:fld>
            <a:endParaRPr kumimoji="1" lang="ja-JP" altLang="en-US"/>
          </a:p>
        </p:txBody>
      </p:sp>
    </p:spTree>
    <p:extLst>
      <p:ext uri="{BB962C8B-B14F-4D97-AF65-F5344CB8AC3E}">
        <p14:creationId xmlns:p14="http://schemas.microsoft.com/office/powerpoint/2010/main" val="2856767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452C575-F106-4305-88B6-75C57A5E87F1}" type="datetimeFigureOut">
              <a:rPr kumimoji="1" lang="ja-JP" altLang="en-US" smtClean="0"/>
              <a:t>2018/9/5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7EB35B-4203-47BB-BE5D-BEC7786CD0C6}" type="slidenum">
              <a:rPr kumimoji="1" lang="ja-JP" altLang="en-US" smtClean="0"/>
              <a:t>‹#›</a:t>
            </a:fld>
            <a:endParaRPr kumimoji="1" lang="ja-JP" altLang="en-US"/>
          </a:p>
        </p:txBody>
      </p:sp>
    </p:spTree>
    <p:extLst>
      <p:ext uri="{BB962C8B-B14F-4D97-AF65-F5344CB8AC3E}">
        <p14:creationId xmlns:p14="http://schemas.microsoft.com/office/powerpoint/2010/main" val="849129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452C575-F106-4305-88B6-75C57A5E87F1}" type="datetimeFigureOut">
              <a:rPr kumimoji="1" lang="ja-JP" altLang="en-US" smtClean="0"/>
              <a:t>2018/9/5</a:t>
            </a:fld>
            <a:endParaRPr kumimoji="1" lang="ja-JP" altLang="en-US"/>
          </a:p>
        </p:txBody>
      </p:sp>
      <p:sp>
        <p:nvSpPr>
          <p:cNvPr id="5" name="フッター プレースホルダー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17EB35B-4203-47BB-BE5D-BEC7786CD0C6}" type="slidenum">
              <a:rPr kumimoji="1" lang="ja-JP" altLang="en-US" smtClean="0"/>
              <a:t>‹#›</a:t>
            </a:fld>
            <a:endParaRPr kumimoji="1" lang="ja-JP" altLang="en-US"/>
          </a:p>
        </p:txBody>
      </p:sp>
    </p:spTree>
    <p:extLst>
      <p:ext uri="{BB962C8B-B14F-4D97-AF65-F5344CB8AC3E}">
        <p14:creationId xmlns:p14="http://schemas.microsoft.com/office/powerpoint/2010/main" val="72701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mailto:ss.otsuka24@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73416" y="981150"/>
            <a:ext cx="5829300" cy="1960033"/>
          </a:xfrm>
        </p:spPr>
        <p:txBody>
          <a:bodyPr/>
          <a:lstStyle/>
          <a:p>
            <a:endParaRPr kumimoji="1" lang="ja-JP" altLang="en-US" dirty="0"/>
          </a:p>
        </p:txBody>
      </p:sp>
      <p:sp>
        <p:nvSpPr>
          <p:cNvPr id="3" name="サブタイトル 2"/>
          <p:cNvSpPr>
            <a:spLocks noGrp="1"/>
          </p:cNvSpPr>
          <p:nvPr>
            <p:ph type="subTitle" idx="1"/>
          </p:nvPr>
        </p:nvSpPr>
        <p:spPr>
          <a:xfrm>
            <a:off x="8109520" y="4211960"/>
            <a:ext cx="4800600" cy="2336800"/>
          </a:xfrm>
        </p:spPr>
        <p:txBody>
          <a:bodyPr/>
          <a:lstStyle/>
          <a:p>
            <a:endParaRPr kumimoji="1" lang="ja-JP" altLang="en-US" dirty="0"/>
          </a:p>
        </p:txBody>
      </p:sp>
      <p:pic>
        <p:nvPicPr>
          <p:cNvPr id="1026" name="Picture 2" descr="C:\Users\e.yoshioka\Desktop\image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964" y="131775"/>
            <a:ext cx="6223316" cy="4667487"/>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186714" y="5004048"/>
            <a:ext cx="6552728" cy="4093428"/>
          </a:xfrm>
          <a:prstGeom prst="rect">
            <a:avLst/>
          </a:prstGeom>
          <a:noFill/>
        </p:spPr>
        <p:txBody>
          <a:bodyPr wrap="square" rtlCol="0">
            <a:spAutoFit/>
          </a:bodyPr>
          <a:lstStyle/>
          <a:p>
            <a:r>
              <a:rPr lang="ja-JP" altLang="en-US" sz="2000" b="1" dirty="0"/>
              <a:t>様々なお身体のお悩みに多くの方に知って欲しい</a:t>
            </a:r>
            <a:r>
              <a:rPr lang="ja-JP" altLang="en-US" sz="2000" b="1" dirty="0" smtClean="0"/>
              <a:t>！</a:t>
            </a:r>
            <a:endParaRPr lang="en-US" altLang="ja-JP" sz="2000" b="1" dirty="0" smtClean="0"/>
          </a:p>
          <a:p>
            <a:r>
              <a:rPr lang="ja-JP" altLang="en-US" sz="2000" dirty="0" smtClean="0"/>
              <a:t>と</a:t>
            </a:r>
            <a:r>
              <a:rPr lang="ja-JP" altLang="en-US" sz="2000" dirty="0"/>
              <a:t>言う思いで無添加の混じりっけ一切なしの</a:t>
            </a:r>
            <a:r>
              <a:rPr lang="ja-JP" altLang="en-US" sz="2000" dirty="0" err="1"/>
              <a:t>すっ</a:t>
            </a:r>
            <a:r>
              <a:rPr lang="ja-JP" altLang="en-US" sz="2000" dirty="0"/>
              <a:t>ぽん＆まむし「建美源」を作りました</a:t>
            </a:r>
            <a:r>
              <a:rPr lang="ja-JP" altLang="en-US" sz="2000" dirty="0" smtClean="0"/>
              <a:t>。</a:t>
            </a:r>
            <a:endParaRPr lang="ja-JP" altLang="en-US" sz="2000" dirty="0"/>
          </a:p>
          <a:p>
            <a:r>
              <a:rPr lang="ja-JP" altLang="en-US" sz="2000" dirty="0"/>
              <a:t>「プラセンタ注射を止めて、すっぽん＆まむしに変えたのよ」と言う私の発毛サロンのお客様の勧めで飲み始めたのがキッカケでした</a:t>
            </a:r>
            <a:r>
              <a:rPr lang="ja-JP" altLang="en-US" sz="2000" dirty="0" smtClean="0"/>
              <a:t>。飲み始めて</a:t>
            </a:r>
            <a:r>
              <a:rPr lang="ja-JP" altLang="en-US" sz="2000" dirty="0"/>
              <a:t>数ヵ月経った頃から</a:t>
            </a:r>
            <a:r>
              <a:rPr lang="ja-JP" altLang="en-US" sz="2000" dirty="0" smtClean="0"/>
              <a:t>少し</a:t>
            </a:r>
            <a:r>
              <a:rPr lang="ja-JP" altLang="en-US" sz="2000" dirty="0"/>
              <a:t>ずつ</a:t>
            </a:r>
            <a:r>
              <a:rPr lang="ja-JP" altLang="en-US" sz="2000" dirty="0" smtClean="0"/>
              <a:t>身体</a:t>
            </a:r>
            <a:r>
              <a:rPr lang="ja-JP" altLang="en-US" sz="2000" dirty="0"/>
              <a:t>の変化に気づいてからは感動の連続でした。この感動を共感し合いたくて母や友人にも</a:t>
            </a:r>
            <a:r>
              <a:rPr lang="ja-JP" altLang="en-US" sz="2000" dirty="0" smtClean="0"/>
              <a:t>勧めて皆とても喜んで</a:t>
            </a:r>
            <a:r>
              <a:rPr lang="ja-JP" altLang="en-US" sz="2000" dirty="0"/>
              <a:t>くれています。お友達</a:t>
            </a:r>
            <a:r>
              <a:rPr lang="ja-JP" altLang="en-US" sz="2000" dirty="0" smtClean="0"/>
              <a:t>からの紹介</a:t>
            </a:r>
            <a:r>
              <a:rPr lang="ja-JP" altLang="en-US" sz="2000" dirty="0"/>
              <a:t>から紹介が続いている状態です。</a:t>
            </a:r>
            <a:r>
              <a:rPr lang="ja-JP" altLang="en-US" sz="2000" dirty="0" smtClean="0"/>
              <a:t>このチラシから、まだ知らない</a:t>
            </a:r>
            <a:r>
              <a:rPr lang="ja-JP" altLang="en-US" sz="2000" dirty="0"/>
              <a:t>多くに方にも知って</a:t>
            </a:r>
            <a:r>
              <a:rPr lang="ja-JP" altLang="en-US" sz="2000" dirty="0" smtClean="0"/>
              <a:t>頂けて多く</a:t>
            </a:r>
            <a:r>
              <a:rPr lang="ja-JP" altLang="en-US" sz="2000" dirty="0"/>
              <a:t>の皆様に食効</a:t>
            </a:r>
            <a:r>
              <a:rPr lang="ja-JP" altLang="en-US" sz="2000" dirty="0" smtClean="0"/>
              <a:t>をお喜び</a:t>
            </a:r>
            <a:r>
              <a:rPr lang="ja-JP" altLang="en-US" sz="2000" dirty="0"/>
              <a:t>頂けたら幸です</a:t>
            </a:r>
            <a:r>
              <a:rPr lang="ja-JP" altLang="en-US" sz="2000" dirty="0" smtClean="0"/>
              <a:t>。今回はこのチラシを見た方だけの特別価格です。この機会にぜひご利用ください。（</a:t>
            </a:r>
            <a:r>
              <a:rPr lang="en-US" altLang="ja-JP" sz="2000" dirty="0"/>
              <a:t>※</a:t>
            </a:r>
            <a:r>
              <a:rPr lang="ja-JP" altLang="en-US" sz="2000" dirty="0"/>
              <a:t>すっぽん＆まむしは医薬品ではありません。）</a:t>
            </a:r>
            <a:endParaRPr kumimoji="1" lang="ja-JP" altLang="en-US" sz="2000" dirty="0"/>
          </a:p>
        </p:txBody>
      </p:sp>
      <p:sp>
        <p:nvSpPr>
          <p:cNvPr id="5" name="テキスト ボックス 4"/>
          <p:cNvSpPr txBox="1"/>
          <p:nvPr/>
        </p:nvSpPr>
        <p:spPr>
          <a:xfrm>
            <a:off x="738082" y="3783599"/>
            <a:ext cx="5449992" cy="1015663"/>
          </a:xfrm>
          <a:prstGeom prst="rect">
            <a:avLst/>
          </a:prstGeom>
          <a:noFill/>
        </p:spPr>
        <p:txBody>
          <a:bodyPr wrap="square" rtlCol="0">
            <a:spAutoFit/>
          </a:bodyPr>
          <a:lstStyle/>
          <a:p>
            <a:pPr algn="ctr"/>
            <a:r>
              <a:rPr kumimoji="1" lang="ja-JP" altLang="en-US" sz="2000" b="1" dirty="0" smtClean="0">
                <a:solidFill>
                  <a:srgbClr val="C00000"/>
                </a:solidFill>
              </a:rPr>
              <a:t>本業は発毛サロンをして</a:t>
            </a:r>
            <a:r>
              <a:rPr kumimoji="1" lang="ja-JP" altLang="en-US" sz="2000" b="1" dirty="0" smtClean="0">
                <a:solidFill>
                  <a:srgbClr val="C00000"/>
                </a:solidFill>
              </a:rPr>
              <a:t>います</a:t>
            </a:r>
            <a:r>
              <a:rPr lang="ja-JP" altLang="en-US" sz="2000" b="1" dirty="0">
                <a:solidFill>
                  <a:srgbClr val="C00000"/>
                </a:solidFill>
              </a:rPr>
              <a:t>。</a:t>
            </a:r>
            <a:endParaRPr lang="en-US" altLang="ja-JP" sz="2000" b="1" dirty="0" smtClean="0">
              <a:solidFill>
                <a:srgbClr val="C00000"/>
              </a:solidFill>
            </a:endParaRPr>
          </a:p>
          <a:p>
            <a:pPr algn="ctr"/>
            <a:r>
              <a:rPr kumimoji="1" lang="ja-JP" altLang="en-US" sz="2000" b="1" dirty="0" smtClean="0">
                <a:solidFill>
                  <a:srgbClr val="C00000"/>
                </a:solidFill>
              </a:rPr>
              <a:t>◎建美源に含まれるアミノ酸の一種メチオニンは</a:t>
            </a:r>
            <a:endParaRPr kumimoji="1" lang="en-US" altLang="ja-JP" sz="2000" b="1" dirty="0" smtClean="0">
              <a:solidFill>
                <a:srgbClr val="C00000"/>
              </a:solidFill>
            </a:endParaRPr>
          </a:p>
          <a:p>
            <a:pPr algn="ctr"/>
            <a:r>
              <a:rPr kumimoji="1" lang="ja-JP" altLang="en-US" sz="2000" b="1" u="sng" dirty="0" smtClean="0">
                <a:solidFill>
                  <a:srgbClr val="C00000"/>
                </a:solidFill>
              </a:rPr>
              <a:t>毛髪発育促進</a:t>
            </a:r>
            <a:r>
              <a:rPr kumimoji="1" lang="ja-JP" altLang="en-US" sz="2000" b="1" dirty="0" smtClean="0">
                <a:solidFill>
                  <a:srgbClr val="C00000"/>
                </a:solidFill>
              </a:rPr>
              <a:t>に期待できます。</a:t>
            </a:r>
            <a:endParaRPr kumimoji="1" lang="ja-JP" altLang="en-US" sz="2000" b="1" dirty="0">
              <a:solidFill>
                <a:srgbClr val="C00000"/>
              </a:solidFill>
            </a:endParaRPr>
          </a:p>
        </p:txBody>
      </p:sp>
      <p:sp>
        <p:nvSpPr>
          <p:cNvPr id="6" name="テキスト ボックス 5"/>
          <p:cNvSpPr txBox="1"/>
          <p:nvPr/>
        </p:nvSpPr>
        <p:spPr>
          <a:xfrm>
            <a:off x="1510498" y="251520"/>
            <a:ext cx="3804247" cy="707886"/>
          </a:xfrm>
          <a:prstGeom prst="rect">
            <a:avLst/>
          </a:prstGeom>
          <a:solidFill>
            <a:schemeClr val="accent2">
              <a:lumMod val="20000"/>
              <a:lumOff val="80000"/>
            </a:schemeClr>
          </a:solidFill>
        </p:spPr>
        <p:txBody>
          <a:bodyPr wrap="none" rtlCol="0">
            <a:spAutoFit/>
          </a:bodyPr>
          <a:lstStyle/>
          <a:p>
            <a:pPr algn="ctr"/>
            <a:r>
              <a:rPr kumimoji="1" lang="ja-JP" altLang="en-US" sz="2000" b="1" dirty="0" smtClean="0">
                <a:solidFill>
                  <a:schemeClr val="bg2">
                    <a:lumMod val="10000"/>
                  </a:schemeClr>
                </a:solidFill>
                <a:effectLst>
                  <a:outerShdw blurRad="38100" dist="38100" dir="2700000" algn="tl">
                    <a:srgbClr val="000000">
                      <a:alpha val="43137"/>
                    </a:srgbClr>
                  </a:outerShdw>
                </a:effectLst>
              </a:rPr>
              <a:t>建美源のおかげで実年齢より若く</a:t>
            </a:r>
            <a:endParaRPr kumimoji="1" lang="en-US" altLang="ja-JP" sz="2000" b="1" dirty="0" smtClean="0">
              <a:solidFill>
                <a:schemeClr val="bg2">
                  <a:lumMod val="10000"/>
                </a:schemeClr>
              </a:solidFill>
              <a:effectLst>
                <a:outerShdw blurRad="38100" dist="38100" dir="2700000" algn="tl">
                  <a:srgbClr val="000000">
                    <a:alpha val="43137"/>
                  </a:srgbClr>
                </a:outerShdw>
              </a:effectLst>
            </a:endParaRPr>
          </a:p>
          <a:p>
            <a:pPr algn="ctr"/>
            <a:r>
              <a:rPr kumimoji="1" lang="ja-JP" altLang="en-US" sz="2000" b="1" dirty="0" smtClean="0">
                <a:solidFill>
                  <a:schemeClr val="bg2">
                    <a:lumMod val="10000"/>
                  </a:schemeClr>
                </a:solidFill>
                <a:effectLst>
                  <a:outerShdw blurRad="38100" dist="38100" dir="2700000" algn="tl">
                    <a:srgbClr val="000000">
                      <a:alpha val="43137"/>
                    </a:srgbClr>
                  </a:outerShdw>
                </a:effectLst>
              </a:rPr>
              <a:t>見られ</a:t>
            </a:r>
            <a:r>
              <a:rPr lang="ja-JP" altLang="en-US" sz="2000" b="1" dirty="0" smtClean="0">
                <a:solidFill>
                  <a:schemeClr val="bg2">
                    <a:lumMod val="10000"/>
                  </a:schemeClr>
                </a:solidFill>
                <a:effectLst>
                  <a:outerShdw blurRad="38100" dist="38100" dir="2700000" algn="tl">
                    <a:srgbClr val="000000">
                      <a:alpha val="43137"/>
                    </a:srgbClr>
                  </a:outerShdw>
                </a:effectLst>
              </a:rPr>
              <a:t>る</a:t>
            </a:r>
            <a:r>
              <a:rPr lang="ja-JP" altLang="en-US" sz="2000" b="1" dirty="0">
                <a:solidFill>
                  <a:schemeClr val="bg2">
                    <a:lumMod val="10000"/>
                  </a:schemeClr>
                </a:solidFill>
                <a:effectLst>
                  <a:outerShdw blurRad="38100" dist="38100" dir="2700000" algn="tl">
                    <a:srgbClr val="000000">
                      <a:alpha val="43137"/>
                    </a:srgbClr>
                  </a:outerShdw>
                </a:effectLst>
              </a:rPr>
              <a:t>よう</a:t>
            </a:r>
            <a:r>
              <a:rPr lang="ja-JP" altLang="en-US" sz="2000" b="1" dirty="0" smtClean="0">
                <a:solidFill>
                  <a:schemeClr val="bg2">
                    <a:lumMod val="10000"/>
                  </a:schemeClr>
                </a:solidFill>
                <a:effectLst>
                  <a:outerShdw blurRad="38100" dist="38100" dir="2700000" algn="tl">
                    <a:srgbClr val="000000">
                      <a:alpha val="43137"/>
                    </a:srgbClr>
                  </a:outerShdw>
                </a:effectLst>
              </a:rPr>
              <a:t>になりました</a:t>
            </a:r>
            <a:r>
              <a:rPr lang="ja-JP" altLang="en-US" sz="2000" b="1" dirty="0" smtClean="0">
                <a:solidFill>
                  <a:schemeClr val="bg2">
                    <a:lumMod val="10000"/>
                  </a:schemeClr>
                </a:solidFill>
              </a:rPr>
              <a:t>！</a:t>
            </a:r>
            <a:endParaRPr kumimoji="1" lang="ja-JP" altLang="en-US" sz="2000" b="1" dirty="0">
              <a:solidFill>
                <a:schemeClr val="bg2">
                  <a:lumMod val="10000"/>
                </a:schemeClr>
              </a:solidFill>
            </a:endParaRPr>
          </a:p>
        </p:txBody>
      </p:sp>
    </p:spTree>
    <p:extLst>
      <p:ext uri="{BB962C8B-B14F-4D97-AF65-F5344CB8AC3E}">
        <p14:creationId xmlns:p14="http://schemas.microsoft.com/office/powerpoint/2010/main" val="3442038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e.yoshioka\Desktop\image000.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7666"/>
            <a:ext cx="3614931" cy="447281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e.yoshioka\Desktop\image3.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51448" y="3815003"/>
            <a:ext cx="3429000" cy="2708275"/>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3631332" y="0"/>
            <a:ext cx="3024336" cy="2585323"/>
          </a:xfrm>
          <a:prstGeom prst="rect">
            <a:avLst/>
          </a:prstGeom>
          <a:noFill/>
        </p:spPr>
        <p:txBody>
          <a:bodyPr wrap="square" rtlCol="0">
            <a:spAutoFit/>
          </a:bodyPr>
          <a:lstStyle/>
          <a:p>
            <a:pPr algn="ctr"/>
            <a:r>
              <a:rPr kumimoji="1" lang="ja-JP" altLang="en-US" sz="5400" dirty="0" smtClean="0">
                <a:solidFill>
                  <a:srgbClr val="FF0000"/>
                </a:solidFill>
                <a:effectLst>
                  <a:outerShdw blurRad="38100" dist="38100" dir="2700000" algn="tl">
                    <a:srgbClr val="000000">
                      <a:alpha val="43137"/>
                    </a:srgbClr>
                  </a:outerShdw>
                </a:effectLst>
              </a:rPr>
              <a:t>無添加</a:t>
            </a:r>
            <a:endParaRPr kumimoji="1" lang="en-US" altLang="ja-JP" sz="5400" dirty="0" smtClean="0">
              <a:solidFill>
                <a:srgbClr val="FF0000"/>
              </a:solidFill>
              <a:effectLst>
                <a:outerShdw blurRad="38100" dist="38100" dir="2700000" algn="tl">
                  <a:srgbClr val="000000">
                    <a:alpha val="43137"/>
                  </a:srgbClr>
                </a:outerShdw>
              </a:effectLst>
            </a:endParaRPr>
          </a:p>
          <a:p>
            <a:pPr algn="ctr"/>
            <a:r>
              <a:rPr lang="ja-JP" altLang="en-US" sz="5400" dirty="0" smtClean="0">
                <a:solidFill>
                  <a:srgbClr val="FF0000"/>
                </a:solidFill>
                <a:effectLst>
                  <a:outerShdw blurRad="38100" dist="38100" dir="2700000" algn="tl">
                    <a:srgbClr val="000000">
                      <a:alpha val="43137"/>
                    </a:srgbClr>
                  </a:outerShdw>
                </a:effectLst>
              </a:rPr>
              <a:t>天然</a:t>
            </a:r>
            <a:endParaRPr lang="en-US" altLang="ja-JP" sz="5400" dirty="0" smtClean="0">
              <a:solidFill>
                <a:srgbClr val="FF0000"/>
              </a:solidFill>
              <a:effectLst>
                <a:outerShdw blurRad="38100" dist="38100" dir="2700000" algn="tl">
                  <a:srgbClr val="000000">
                    <a:alpha val="43137"/>
                  </a:srgbClr>
                </a:outerShdw>
              </a:effectLst>
            </a:endParaRPr>
          </a:p>
          <a:p>
            <a:pPr algn="ctr"/>
            <a:r>
              <a:rPr kumimoji="1" lang="ja-JP" altLang="en-US" sz="5400" dirty="0">
                <a:solidFill>
                  <a:srgbClr val="FF0000"/>
                </a:solidFill>
                <a:effectLst>
                  <a:outerShdw blurRad="38100" dist="38100" dir="2700000" algn="tl">
                    <a:srgbClr val="000000">
                      <a:alpha val="43137"/>
                    </a:srgbClr>
                  </a:outerShdw>
                </a:effectLst>
              </a:rPr>
              <a:t>１００％</a:t>
            </a:r>
          </a:p>
        </p:txBody>
      </p:sp>
      <p:sp>
        <p:nvSpPr>
          <p:cNvPr id="6" name="角丸四角形吹き出し 5"/>
          <p:cNvSpPr/>
          <p:nvPr/>
        </p:nvSpPr>
        <p:spPr>
          <a:xfrm>
            <a:off x="3789040" y="2555776"/>
            <a:ext cx="2520280" cy="1100269"/>
          </a:xfrm>
          <a:prstGeom prst="wedgeRoundRectCallout">
            <a:avLst>
              <a:gd name="adj1" fmla="val -11220"/>
              <a:gd name="adj2" fmla="val 102098"/>
              <a:gd name="adj3" fmla="val 16667"/>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lumMod val="95000"/>
                    <a:lumOff val="5000"/>
                  </a:schemeClr>
                </a:solidFill>
              </a:rPr>
              <a:t>49</a:t>
            </a:r>
            <a:r>
              <a:rPr kumimoji="1" lang="ja-JP" altLang="en-US" dirty="0" smtClean="0">
                <a:solidFill>
                  <a:schemeClr val="tx1">
                    <a:lumMod val="95000"/>
                    <a:lumOff val="5000"/>
                  </a:schemeClr>
                </a:solidFill>
              </a:rPr>
              <a:t>歳、実年齢より</a:t>
            </a:r>
            <a:r>
              <a:rPr kumimoji="1" lang="ja-JP" altLang="en-US" dirty="0" err="1" smtClean="0">
                <a:solidFill>
                  <a:schemeClr val="tx1">
                    <a:lumMod val="95000"/>
                    <a:lumOff val="5000"/>
                  </a:schemeClr>
                </a:solidFill>
              </a:rPr>
              <a:t>若くみられるのは</a:t>
            </a:r>
            <a:r>
              <a:rPr kumimoji="1" lang="ja-JP" altLang="en-US" dirty="0" smtClean="0">
                <a:solidFill>
                  <a:schemeClr val="tx1">
                    <a:lumMod val="95000"/>
                    <a:lumOff val="5000"/>
                  </a:schemeClr>
                </a:solidFill>
              </a:rPr>
              <a:t>「建美源」のおかげだと思っています♪</a:t>
            </a:r>
            <a:endParaRPr kumimoji="1" lang="ja-JP" altLang="en-US" dirty="0">
              <a:solidFill>
                <a:schemeClr val="tx1">
                  <a:lumMod val="95000"/>
                  <a:lumOff val="5000"/>
                </a:schemeClr>
              </a:solidFill>
            </a:endParaRPr>
          </a:p>
        </p:txBody>
      </p:sp>
      <p:sp>
        <p:nvSpPr>
          <p:cNvPr id="9" name="テキスト ボックス 8"/>
          <p:cNvSpPr txBox="1"/>
          <p:nvPr/>
        </p:nvSpPr>
        <p:spPr>
          <a:xfrm>
            <a:off x="0" y="4575444"/>
            <a:ext cx="3498299" cy="4524315"/>
          </a:xfrm>
          <a:prstGeom prst="rect">
            <a:avLst/>
          </a:prstGeom>
          <a:noFill/>
        </p:spPr>
        <p:txBody>
          <a:bodyPr wrap="square" rtlCol="0">
            <a:spAutoFit/>
          </a:bodyPr>
          <a:lstStyle/>
          <a:p>
            <a:r>
              <a:rPr kumimoji="1" lang="ja-JP" altLang="en-US" dirty="0" smtClean="0"/>
              <a:t>建美源の原料である</a:t>
            </a:r>
            <a:r>
              <a:rPr kumimoji="1" lang="ja-JP" altLang="en-US" dirty="0" err="1" smtClean="0"/>
              <a:t>すっ</a:t>
            </a:r>
            <a:r>
              <a:rPr kumimoji="1" lang="ja-JP" altLang="en-US" dirty="0" smtClean="0"/>
              <a:t>ぽん＆まむしは必須アミノ酸が豊富にバランスよく含まれています。また、マグネシウム、カリウム、亜鉛、鉄分、ビタミン類、</a:t>
            </a:r>
            <a:r>
              <a:rPr kumimoji="1" lang="en-US" altLang="ja-JP" dirty="0" smtClean="0"/>
              <a:t>EPA,DHA,</a:t>
            </a:r>
            <a:r>
              <a:rPr kumimoji="1" lang="ja-JP" altLang="en-US" dirty="0" smtClean="0"/>
              <a:t>コラーゲンが摂れるので長～</a:t>
            </a:r>
            <a:r>
              <a:rPr kumimoji="1" lang="ja-JP" altLang="en-US" dirty="0" err="1" smtClean="0"/>
              <a:t>く</a:t>
            </a:r>
            <a:r>
              <a:rPr kumimoji="1" lang="ja-JP" altLang="en-US" dirty="0" smtClean="0"/>
              <a:t>お飲みいただくと「建美源」の食効がお分かり頂けると思います。うちの母は骨粗鬆症の数値が正常になったと大喜びでもう絶対に手放せないと話しています。食効に個人差はあります。が、私も私のまわりの人たちから多種多様な嬉しい報告を山ほどお聞きしています。あなたにも長くお付き合いいただき健康と美容のお役に立てたら幸です。</a:t>
            </a:r>
            <a:endParaRPr kumimoji="1" lang="ja-JP" altLang="en-US" dirty="0"/>
          </a:p>
        </p:txBody>
      </p:sp>
      <p:sp>
        <p:nvSpPr>
          <p:cNvPr id="12" name="角丸四角形 11"/>
          <p:cNvSpPr/>
          <p:nvPr/>
        </p:nvSpPr>
        <p:spPr>
          <a:xfrm>
            <a:off x="3449805" y="5372416"/>
            <a:ext cx="3350282" cy="3727343"/>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3569639" y="5476163"/>
            <a:ext cx="3230448" cy="3662541"/>
          </a:xfrm>
          <a:prstGeom prst="rect">
            <a:avLst/>
          </a:prstGeom>
          <a:noFill/>
        </p:spPr>
        <p:txBody>
          <a:bodyPr wrap="square" rtlCol="0">
            <a:spAutoFit/>
          </a:bodyPr>
          <a:lstStyle/>
          <a:p>
            <a:pPr algn="ctr"/>
            <a:r>
              <a:rPr lang="ja-JP" altLang="en-US" b="1" dirty="0" smtClean="0">
                <a:solidFill>
                  <a:srgbClr val="FF0000"/>
                </a:solidFill>
              </a:rPr>
              <a:t>初回限定　</a:t>
            </a:r>
            <a:r>
              <a:rPr lang="en-US" altLang="ja-JP" dirty="0" smtClean="0"/>
              <a:t>1</a:t>
            </a:r>
            <a:r>
              <a:rPr lang="ja-JP" altLang="en-US" dirty="0" smtClean="0"/>
              <a:t>袋（５０</a:t>
            </a:r>
            <a:r>
              <a:rPr lang="en-US" altLang="ja-JP" dirty="0" smtClean="0"/>
              <a:t>g</a:t>
            </a:r>
            <a:r>
              <a:rPr lang="ja-JP" altLang="en-US" dirty="0" smtClean="0"/>
              <a:t>　約１</a:t>
            </a:r>
            <a:r>
              <a:rPr lang="ja-JP" altLang="en-US" dirty="0" err="1" smtClean="0"/>
              <a:t>ヶ</a:t>
            </a:r>
            <a:r>
              <a:rPr lang="ja-JP" altLang="en-US" dirty="0" smtClean="0"/>
              <a:t>分）</a:t>
            </a:r>
            <a:endParaRPr lang="en-US" altLang="ja-JP" dirty="0" smtClean="0"/>
          </a:p>
          <a:p>
            <a:pPr algn="ctr"/>
            <a:r>
              <a:rPr lang="ja-JP" altLang="en-US" strike="sngStrike" dirty="0" smtClean="0"/>
              <a:t>６０００円</a:t>
            </a:r>
            <a:r>
              <a:rPr lang="ja-JP" altLang="en-US" dirty="0" smtClean="0"/>
              <a:t>⇒</a:t>
            </a:r>
            <a:r>
              <a:rPr lang="ja-JP" altLang="en-US" b="1" dirty="0" smtClean="0">
                <a:solidFill>
                  <a:srgbClr val="FF0000"/>
                </a:solidFill>
              </a:rPr>
              <a:t>４０％</a:t>
            </a:r>
            <a:r>
              <a:rPr lang="en-US" altLang="ja-JP" b="1" dirty="0" smtClean="0">
                <a:solidFill>
                  <a:srgbClr val="FF0000"/>
                </a:solidFill>
              </a:rPr>
              <a:t>OFF</a:t>
            </a:r>
          </a:p>
          <a:p>
            <a:pPr algn="ctr"/>
            <a:r>
              <a:rPr lang="ja-JP" altLang="en-US" b="1" dirty="0" smtClean="0">
                <a:solidFill>
                  <a:srgbClr val="FF0000"/>
                </a:solidFill>
              </a:rPr>
              <a:t>３６００円</a:t>
            </a:r>
            <a:r>
              <a:rPr lang="ja-JP" altLang="en-US" dirty="0" smtClean="0">
                <a:solidFill>
                  <a:srgbClr val="FF0000"/>
                </a:solidFill>
              </a:rPr>
              <a:t>（税別）</a:t>
            </a:r>
            <a:endParaRPr lang="en-US" altLang="ja-JP" dirty="0" smtClean="0">
              <a:solidFill>
                <a:srgbClr val="FF0000"/>
              </a:solidFill>
            </a:endParaRPr>
          </a:p>
          <a:p>
            <a:pPr algn="ctr"/>
            <a:r>
              <a:rPr lang="en-US" altLang="ja-JP" b="1" dirty="0"/>
              <a:t>※</a:t>
            </a:r>
            <a:r>
              <a:rPr lang="ja-JP" altLang="en-US" b="1" dirty="0" smtClean="0"/>
              <a:t>おひとり様３袋限り</a:t>
            </a:r>
            <a:endParaRPr lang="en-US" altLang="ja-JP" b="1" dirty="0" smtClean="0"/>
          </a:p>
          <a:p>
            <a:pPr algn="ctr"/>
            <a:r>
              <a:rPr lang="ja-JP" altLang="en-US" dirty="0"/>
              <a:t>お支払い</a:t>
            </a:r>
            <a:r>
              <a:rPr lang="ja-JP" altLang="en-US" dirty="0" smtClean="0"/>
              <a:t>は代金引換のみです。（手数料２６０円別途掛ります。</a:t>
            </a:r>
            <a:endParaRPr lang="en-US" altLang="ja-JP" dirty="0" smtClean="0"/>
          </a:p>
          <a:p>
            <a:pPr algn="ctr"/>
            <a:r>
              <a:rPr lang="ja-JP" altLang="en-US" dirty="0" smtClean="0"/>
              <a:t>今だけ</a:t>
            </a:r>
            <a:r>
              <a:rPr lang="ja-JP" altLang="en-US" b="1" dirty="0" smtClean="0">
                <a:solidFill>
                  <a:srgbClr val="FF0000"/>
                </a:solidFill>
              </a:rPr>
              <a:t>送料サービス</a:t>
            </a:r>
            <a:r>
              <a:rPr lang="ja-JP" altLang="en-US" dirty="0" smtClean="0"/>
              <a:t>）</a:t>
            </a:r>
            <a:endParaRPr lang="en-US" altLang="ja-JP" dirty="0" smtClean="0"/>
          </a:p>
          <a:p>
            <a:pPr algn="ctr"/>
            <a:r>
              <a:rPr lang="ja-JP" altLang="en-US" b="1" dirty="0"/>
              <a:t>お申し込み</a:t>
            </a:r>
            <a:r>
              <a:rPr lang="ja-JP" altLang="en-US" b="1" dirty="0" smtClean="0"/>
              <a:t>はメールかお電話</a:t>
            </a:r>
            <a:endParaRPr lang="en-US" altLang="ja-JP" b="1" dirty="0" smtClean="0"/>
          </a:p>
          <a:p>
            <a:pPr algn="ctr"/>
            <a:r>
              <a:rPr lang="ja-JP" altLang="en-US" b="1" dirty="0" err="1" smtClean="0"/>
              <a:t>にて</a:t>
            </a:r>
            <a:r>
              <a:rPr lang="ja-JP" altLang="en-US" b="1" dirty="0" smtClean="0"/>
              <a:t>お願いします。</a:t>
            </a:r>
            <a:endParaRPr lang="en-US" altLang="ja-JP" b="1" dirty="0" smtClean="0"/>
          </a:p>
          <a:p>
            <a:pPr algn="ctr"/>
            <a:r>
              <a:rPr lang="en-US" altLang="ja-JP" sz="2000" b="1" dirty="0" smtClean="0">
                <a:hlinkClick r:id="rId4"/>
              </a:rPr>
              <a:t>ss.otsuka24@gmail.com</a:t>
            </a:r>
            <a:endParaRPr lang="en-US" altLang="ja-JP" sz="2000" b="1" dirty="0" smtClean="0"/>
          </a:p>
          <a:p>
            <a:pPr algn="ctr"/>
            <a:r>
              <a:rPr lang="ja-JP" altLang="en-US" b="1" dirty="0" smtClean="0"/>
              <a:t>０１２０－９８８－５３８</a:t>
            </a:r>
            <a:endParaRPr lang="en-US" altLang="ja-JP" b="1" dirty="0" smtClean="0"/>
          </a:p>
          <a:p>
            <a:pPr algn="ctr"/>
            <a:r>
              <a:rPr lang="ja-JP" altLang="en-US" sz="1600" b="1" dirty="0" smtClean="0"/>
              <a:t>スーパースカルプ上野店</a:t>
            </a:r>
            <a:endParaRPr lang="en-US" altLang="ja-JP" sz="1600" b="1" dirty="0" smtClean="0"/>
          </a:p>
          <a:p>
            <a:pPr algn="ctr"/>
            <a:r>
              <a:rPr lang="ja-JP" altLang="en-US" sz="1600" b="1" dirty="0" smtClean="0"/>
              <a:t>吉岡えりこ</a:t>
            </a:r>
            <a:endParaRPr lang="en-US" altLang="ja-JP" sz="1600" b="1" dirty="0" smtClean="0"/>
          </a:p>
        </p:txBody>
      </p:sp>
    </p:spTree>
    <p:extLst>
      <p:ext uri="{BB962C8B-B14F-4D97-AF65-F5344CB8AC3E}">
        <p14:creationId xmlns:p14="http://schemas.microsoft.com/office/powerpoint/2010/main" val="28611359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TotalTime>
  <Words>366</Words>
  <Application>Microsoft Office PowerPoint</Application>
  <PresentationFormat>画面に合わせる (4:3)</PresentationFormat>
  <Paragraphs>25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e.yoshioka</dc:creator>
  <cp:lastModifiedBy>e.yoshioka</cp:lastModifiedBy>
  <cp:revision>21</cp:revision>
  <dcterms:created xsi:type="dcterms:W3CDTF">2018-05-29T04:13:09Z</dcterms:created>
  <dcterms:modified xsi:type="dcterms:W3CDTF">2018-09-05T10:02:30Z</dcterms:modified>
</cp:coreProperties>
</file>