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5"/>
  </p:notesMasterIdLst>
  <p:sldIdLst>
    <p:sldId id="256" r:id="rId2"/>
    <p:sldId id="258" r:id="rId3"/>
    <p:sldId id="257" r:id="rId4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C01"/>
    <a:srgbClr val="F07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94554"/>
  </p:normalViewPr>
  <p:slideViewPr>
    <p:cSldViewPr snapToGrid="0">
      <p:cViewPr>
        <p:scale>
          <a:sx n="80" d="100"/>
          <a:sy n="80" d="100"/>
        </p:scale>
        <p:origin x="1140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DC7DB-0432-934F-B5FE-1BB0BB451D16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E98E3-E388-3C48-B957-60FD5B36D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2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98E3-E388-3C48-B957-60FD5B36D0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0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98E3-E388-3C48-B957-60FD5B36D0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1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98E3-E388-3C48-B957-60FD5B36D02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5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29EF-8AB2-EC4E-B63D-E528C6AC488E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1A85-E218-614B-879A-C54A623E944D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8BA-44AF-0441-AC43-DF495923A883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0553-19CD-6E4F-8859-3389E3356B14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1EA6-B084-8242-9018-1F2227146F69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3897-36CF-A846-B6A8-2DF487AA1147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7ABD-4C67-FA45-B5E7-55CAD7271CE3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B24A-510A-1A40-801F-F2D5C2C18CAA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FE1A-A70D-024A-9DFC-5DD9AB58824D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27A2-404D-6A4B-BCAD-C5D1485E44C1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2A26-A858-6747-8A2D-0CA6EA083B93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CD33-7356-AA43-AC00-AEFF51670E1B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EC68-2D06-4A2E-AB7F-B23B24190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24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imada@crasc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imada@crasco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wners-age.com/company/profile" TargetMode="External"/><Relationship Id="rId3" Type="http://schemas.openxmlformats.org/officeDocument/2006/relationships/hyperlink" Target="http://www.crasco.jp/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ihon-agent.co.jp/" TargetMode="External"/><Relationship Id="rId5" Type="http://schemas.openxmlformats.org/officeDocument/2006/relationships/hyperlink" Target="mailto:shimada@crasco.jp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15114" y="593884"/>
            <a:ext cx="2761441" cy="884858"/>
          </a:xfrm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kumimoji="1" lang="en-US" altLang="ja-JP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2017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年</a:t>
            </a:r>
            <a:r>
              <a:rPr lang="en-US" altLang="ja-JP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月</a:t>
            </a:r>
            <a:r>
              <a:rPr lang="en-US" altLang="ja-JP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8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日（月）</a:t>
            </a:r>
            <a:endParaRPr kumimoji="1"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</a:t>
            </a: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株式会社クラスコ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　株式会社日本エイジェント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オーナーズエージェント株式会社</a:t>
            </a:r>
            <a:endParaRPr lang="en-US" altLang="ja-JP" sz="10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</a:pP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08555" y="1292390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408555" y="1553626"/>
            <a:ext cx="6768000" cy="88977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ctr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800" dirty="0" smtClean="0">
                <a:solidFill>
                  <a:srgbClr val="FFC000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不動産業界を変える風雲児を探せ！</a:t>
            </a:r>
            <a:endParaRPr lang="en-US" altLang="ja-JP" sz="1800" dirty="0" smtClean="0">
              <a:solidFill>
                <a:srgbClr val="FFC000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1800" dirty="0" smtClean="0">
                <a:solidFill>
                  <a:srgbClr val="FFC000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日本一の不動産エージェントを決めるコンテストの開催決定</a:t>
            </a:r>
            <a:endParaRPr lang="en-US" altLang="ja-JP" sz="1800" dirty="0" smtClean="0">
              <a:solidFill>
                <a:srgbClr val="FFC000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497978" y="2504373"/>
            <a:ext cx="6549258" cy="6540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不動産業界の活性と地位向上を目指す株式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会社クラスコ（本社：石川県金沢市／代表取締役社長：小村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典弘）、オーナーズエージェント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株式会社（本社：東京都新宿区／代表取締役：藤澤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雅義）、株式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会社日本エイジェント（本社：愛媛県松山市／代表取締役社長：乃万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恭一）は、</a:t>
            </a:r>
            <a:r>
              <a:rPr lang="en-US" altLang="ja-JP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2017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年</a:t>
            </a:r>
            <a:r>
              <a:rPr lang="en-US" altLang="ja-JP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10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月</a:t>
            </a:r>
            <a:r>
              <a:rPr lang="en-US" altLang="ja-JP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4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に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“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日本一優れた業務プロセスを実施した不動産エージェント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”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を決定するコンテスト「リアルエステートエージェントアワード　日本一決定戦」を開催いたします。</a:t>
            </a: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不動産業界は、業務の属人化、遅れた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IT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化、就職希望先ランキングでは常時下位など課題を抱えています。本コンテストの開催により、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①個人の知恵を共有し「業界の知恵」に変える、②優れたプロセスを賞賛し不動産業界従事者の労働意欲を向上する、③業界</a:t>
            </a:r>
            <a:r>
              <a:rPr lang="ja-JP" altLang="en-US" sz="1100" u="sng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全体の業務レベル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底上げする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ことを目指します。</a:t>
            </a: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日本全国の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不動産業界従事者なら誰もが応募可能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です。応募者から書類選考に通過した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10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名のファイナリストがコンテストに出場し、プレゼン形式でグランプリの座を狙います。</a:t>
            </a: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応募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要項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は業務における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「</a:t>
            </a:r>
            <a:r>
              <a:rPr lang="ja-JP" altLang="en-US" sz="1100" u="sng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革新的な取り組み」と「成果」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で、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数値</a:t>
            </a:r>
            <a:r>
              <a:rPr lang="ja-JP" altLang="en-US" sz="1100" u="sng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では</a:t>
            </a:r>
            <a:r>
              <a:rPr lang="ja-JP" altLang="en-US" sz="1100" u="sng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測れないような業務</a:t>
            </a:r>
            <a:r>
              <a:rPr lang="ja-JP" altLang="en-US" sz="1100" u="sng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の担当者も参加対象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です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。審査は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つの評価基準（独自性、応用性、新規性、影響力、プレゼン力）で行います。</a:t>
            </a: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本コンテストは入場料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3,000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円で観戦が可能で、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300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名を集客予定です。不動産業界の他社取り組みを知る場として活用頂けます。また、本コンテストではスポンサー企業も募り、広告掲載、チラシ配布などの特典があります。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月末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までにお申込み頂くと割引価格を適用し、一口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3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・</a:t>
            </a:r>
            <a:r>
              <a:rPr lang="en-US" altLang="ja-JP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・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10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・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30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万円になります。</a:t>
            </a: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300"/>
              </a:lnSpc>
              <a:spcBef>
                <a:spcPts val="0"/>
              </a:spcBef>
            </a:pPr>
            <a:endParaRPr lang="en-US" altLang="ja-JP" sz="11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100"/>
              </a:lnSpc>
              <a:spcBef>
                <a:spcPts val="0"/>
              </a:spcBef>
            </a:pPr>
            <a:r>
              <a:rPr lang="en-US" altLang="ja-JP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【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開催経緯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】</a:t>
            </a: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ts val="1100"/>
              </a:lnSpc>
              <a:spcBef>
                <a:spcPts val="0"/>
              </a:spcBef>
            </a:pP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本コンテストを運営・開催する</a:t>
            </a:r>
            <a:r>
              <a:rPr lang="en-US" altLang="ja-JP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3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社では、兼ねてより各社で全社員参加型社内コンテストを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開催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し、「業務内容と成果の見える化」及び「表彰による従業員モチベーションアップ」の有効性を実感して参りました。この度、コンテストを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全国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大会化することで、会社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の枠を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超えて知識を共有し、「個人の知」を「</a:t>
            </a:r>
            <a:r>
              <a:rPr lang="ja-JP" altLang="en-US" sz="11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業界の知」</a:t>
            </a:r>
            <a:r>
              <a:rPr lang="ja-JP" altLang="en-US" sz="11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にすることで、不動産業界全体の業務レベルアップを目指します。</a:t>
            </a:r>
            <a:endParaRPr lang="en-US" altLang="ja-JP" sz="11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408555" y="9115496"/>
            <a:ext cx="1967322" cy="218843"/>
          </a:xfrm>
          <a:prstGeom prst="rec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3600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10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本件の報道関係お問い合わせ</a:t>
            </a:r>
            <a:endParaRPr lang="en-US" altLang="ja-JP" sz="1100" dirty="0" smtClean="0">
              <a:solidFill>
                <a:schemeClr val="bg1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408555" y="9500187"/>
            <a:ext cx="6084413" cy="126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■株式会社クラスコ　東京オフィス　広報担当：嶋田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TEL: 03-6833-5500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FAX: 03-6675-9004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MOBILE: 090-6814-3101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E-mail: 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  <a:hlinkClick r:id="rId3"/>
              </a:rPr>
              <a:t>shimada@crasco.jp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70000"/>
              </a:lnSpc>
            </a:pPr>
            <a:endParaRPr lang="en-US" altLang="ja-JP" sz="900" dirty="0" smtClean="0">
              <a:solidFill>
                <a:srgbClr val="FF0000"/>
              </a:solidFill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259657" y="10411406"/>
            <a:ext cx="6084414" cy="1275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408555" y="375232"/>
            <a:ext cx="1532388" cy="36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プレスリリース　　</a:t>
            </a:r>
            <a:endParaRPr lang="en-US" altLang="ja-JP" sz="12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70000"/>
              </a:lnSpc>
            </a:pP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報道</a:t>
            </a: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関係者</a:t>
            </a: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各位</a:t>
            </a:r>
            <a:endParaRPr lang="en-US" altLang="ja-JP" sz="12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08555" y="9091411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図形グループ 11"/>
          <p:cNvGrpSpPr/>
          <p:nvPr/>
        </p:nvGrpSpPr>
        <p:grpSpPr>
          <a:xfrm>
            <a:off x="508138" y="3516244"/>
            <a:ext cx="6396386" cy="2375803"/>
            <a:chOff x="508138" y="3469025"/>
            <a:chExt cx="6396386" cy="2375803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138" y="3469025"/>
              <a:ext cx="3435275" cy="2013165"/>
            </a:xfrm>
            <a:prstGeom prst="rect">
              <a:avLst/>
            </a:prstGeom>
            <a:ln>
              <a:noFill/>
            </a:ln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665147" y="5526594"/>
              <a:ext cx="29924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/>
                <a:t>▲「リアルエステートエージェントアワード」公式</a:t>
              </a:r>
              <a:r>
                <a:rPr kumimoji="1" lang="ja-JP" altLang="en-US" sz="800" b="1" dirty="0" smtClean="0"/>
                <a:t>ロゴ</a:t>
              </a:r>
              <a:endParaRPr kumimoji="1" lang="ja-JP" altLang="en-US" sz="800" b="1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912071" y="5506274"/>
              <a:ext cx="29924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 smtClean="0"/>
                <a:t>▲クラスコ社内で開催した類似イベント「クラデミーアワード」の様子</a:t>
              </a:r>
              <a:endParaRPr kumimoji="1" lang="ja-JP" altLang="en-US" sz="800" b="1" dirty="0"/>
            </a:p>
          </p:txBody>
        </p:sp>
      </p:grpSp>
      <p:sp>
        <p:nvSpPr>
          <p:cNvPr id="21" name="サブタイトル 2"/>
          <p:cNvSpPr txBox="1">
            <a:spLocks/>
          </p:cNvSpPr>
          <p:nvPr/>
        </p:nvSpPr>
        <p:spPr>
          <a:xfrm>
            <a:off x="408555" y="1361924"/>
            <a:ext cx="1532388" cy="129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ja-JP" altLang="en-US" sz="12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カテゴリー／イベント</a:t>
            </a:r>
            <a:endParaRPr lang="en-US" altLang="ja-JP" sz="12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29" y="3729101"/>
            <a:ext cx="2464539" cy="182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15114" y="593884"/>
            <a:ext cx="2761441" cy="884858"/>
          </a:xfrm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kumimoji="1" lang="en-US" altLang="ja-JP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2017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年</a:t>
            </a:r>
            <a:r>
              <a:rPr lang="en-US" altLang="ja-JP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月</a:t>
            </a:r>
            <a:r>
              <a:rPr kumimoji="1" lang="en-US" altLang="ja-JP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8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日（月）</a:t>
            </a:r>
            <a:endParaRPr kumimoji="1"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</a:t>
            </a: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株式会社クラスコ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　株式会社日本エイジェント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オーナーズエージェント株式会社</a:t>
            </a:r>
            <a:endParaRPr lang="en-US" altLang="ja-JP" sz="10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</a:pP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428875" y="10011613"/>
            <a:ext cx="5975043" cy="1762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■株式会社クラスコ　東京オフィス　広報担当：嶋田</a:t>
            </a:r>
            <a:endParaRPr lang="en-US" altLang="ja-JP" sz="8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    TEL: 03-6833-5500</a:t>
            </a:r>
            <a:r>
              <a:rPr lang="ja-JP" altLang="en-US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FAX: 03-6675-9004</a:t>
            </a:r>
            <a:r>
              <a:rPr lang="ja-JP" altLang="en-US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MOBILE: 090-6814-3101</a:t>
            </a:r>
            <a:r>
              <a:rPr lang="ja-JP" altLang="en-US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E-mail: </a:t>
            </a:r>
            <a:r>
              <a:rPr lang="en-US" altLang="ja-JP" sz="8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  <a:hlinkClick r:id="rId3"/>
              </a:rPr>
              <a:t>shimada@crasco.jp</a:t>
            </a:r>
            <a:endParaRPr lang="en-US" altLang="ja-JP" sz="8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70000"/>
              </a:lnSpc>
            </a:pPr>
            <a:endParaRPr lang="en-US" altLang="ja-JP" sz="900" dirty="0" smtClean="0">
              <a:solidFill>
                <a:srgbClr val="FF0000"/>
              </a:solidFill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259657" y="10411406"/>
            <a:ext cx="6084414" cy="1275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408555" y="375232"/>
            <a:ext cx="1532388" cy="36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プレスリリース　　</a:t>
            </a:r>
            <a:endParaRPr lang="en-US" altLang="ja-JP" sz="12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70000"/>
              </a:lnSpc>
            </a:pP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報道</a:t>
            </a: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関係者</a:t>
            </a: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各位</a:t>
            </a:r>
            <a:endParaRPr lang="en-US" altLang="ja-JP" sz="12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82625"/>
              </p:ext>
            </p:extLst>
          </p:nvPr>
        </p:nvGraphicFramePr>
        <p:xfrm>
          <a:off x="719295" y="1353843"/>
          <a:ext cx="6084413" cy="2130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527"/>
                <a:gridCol w="5331886"/>
              </a:tblGrid>
              <a:tr h="299994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C000"/>
                          </a:solidFill>
                        </a:rPr>
                        <a:t>イベント概要</a:t>
                      </a:r>
                      <a:endParaRPr lang="ja-JP" altLang="en-US" sz="12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日時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2017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年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日（水）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開場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14:30〜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　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説明会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15:00〜18:00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（入場チケット料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3,000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円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/1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名）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※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ファイナリストは入場料無料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※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報道陣は事前予約で無料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アフターパーティー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19:00〜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　（参加費　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5,000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円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/1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名）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場所場所</a:t>
                      </a:r>
                    </a:p>
                    <a:p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東京都渋谷区道玄坂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丁目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29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番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号 渋谷プライム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6F </a:t>
                      </a: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マウントレーニアホール渋谷プレジャープレジャー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29841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賞品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グランプリ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万円、準グランプリ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〜10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万円、特別賞　記念品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29841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入場チケット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6/1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（木）～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14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（水）先行受付開始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7/1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（土）販売開始 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※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チケットぴあでも販売予定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83153"/>
              </p:ext>
            </p:extLst>
          </p:nvPr>
        </p:nvGraphicFramePr>
        <p:xfrm>
          <a:off x="719868" y="3604579"/>
          <a:ext cx="6084413" cy="3116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527"/>
                <a:gridCol w="5331886"/>
              </a:tblGrid>
              <a:tr h="273493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C000"/>
                          </a:solidFill>
                        </a:rPr>
                        <a:t>応募要項</a:t>
                      </a:r>
                      <a:endParaRPr lang="ja-JP" altLang="en-US" sz="12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/>
                </a:tc>
              </a:tr>
              <a:tr h="261724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応募資格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不動産会社もしくは不動産関連勤務で実業務に携わっている者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応募方法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特設サイトでエントリーし選考書類を応募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書類審査を通過すると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10/4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（水）開催のコンテストでプレゼン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応募日程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5/  8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（月）特設サイトオープン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</a:t>
                      </a:r>
                      <a:r>
                        <a:rPr lang="en-US" altLang="ja-JP" sz="900" b="0" dirty="0" smtClean="0">
                          <a:solidFill>
                            <a:srgbClr val="EB5C01"/>
                          </a:solidFill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https://www.reaa-chintaifes.com/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5/  8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（月）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〜7/21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（金）応募期間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8/  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（火）出場者約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名発表　　　当日の発表時間は一人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分で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応募要項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以下項目における「革新的な取り組み」と「成果」。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仲介部門（賃貸仲介・売買）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管理部門（管理受託・オーナー提案（新築、リノベ提案）・入居者対応・ビルメンテナンス）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サポート部門（総務・人事・広報・システム・経理など）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応募内容</a:t>
                      </a:r>
                      <a:endParaRPr kumimoji="1" lang="en-US" altLang="ja-JP" sz="900" b="0" dirty="0" smtClean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タイトル・概要（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文字以内）　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 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取り組みの背景（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400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文字以内）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具体的な取り組み（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400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文字以内）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共有したいナレッジのポイント（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400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文字以内）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5.</a:t>
                      </a:r>
                      <a:r>
                        <a:rPr lang="en-US" altLang="ja-JP" sz="900" b="0" baseline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参考資料、動画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URL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の添付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評価基準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独自性（工夫に富んでいるか）、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応用性 （他組織で応用可能か）、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新規性（目新しいか）、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4.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影響力 （組織や業界への影響力）、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5. 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プレゼン力（明確さ、時間）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408555" y="1302550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サブタイトル 2"/>
          <p:cNvSpPr txBox="1">
            <a:spLocks/>
          </p:cNvSpPr>
          <p:nvPr/>
        </p:nvSpPr>
        <p:spPr>
          <a:xfrm>
            <a:off x="408555" y="9633656"/>
            <a:ext cx="1967322" cy="218843"/>
          </a:xfrm>
          <a:prstGeom prst="rec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3600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10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本件の報道関係お問い合わせ</a:t>
            </a:r>
            <a:endParaRPr lang="en-US" altLang="ja-JP" sz="1100" dirty="0" smtClean="0">
              <a:solidFill>
                <a:schemeClr val="bg1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408555" y="9609571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89170"/>
              </p:ext>
            </p:extLst>
          </p:nvPr>
        </p:nvGraphicFramePr>
        <p:xfrm>
          <a:off x="709135" y="6792432"/>
          <a:ext cx="6084414" cy="2705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785"/>
                <a:gridCol w="975360"/>
                <a:gridCol w="822960"/>
                <a:gridCol w="2641600"/>
                <a:gridCol w="707709"/>
              </a:tblGrid>
              <a:tr h="299994"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C000"/>
                          </a:solidFill>
                        </a:rPr>
                        <a:t>協賛企業募集内容</a:t>
                      </a:r>
                      <a:endParaRPr lang="ja-JP" altLang="en-US" sz="12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早割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〜5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月末）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通常価格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6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〜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特典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入場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招待券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特別協賛</a:t>
                      </a:r>
                      <a:endParaRPr kumimoji="1" lang="en-US" altLang="ja-JP" sz="900" b="0" dirty="0" smtClean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（限定</a:t>
                      </a:r>
                      <a:r>
                        <a:rPr kumimoji="1" lang="en-US" altLang="ja-JP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3</a:t>
                      </a:r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社）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36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公式サイト、告知配布、掲示物へのロゴ掲載（大）、プログラムに広告掲載（全面）、受付にて来場者全員へ配布資料（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点）、休憩中のプレゼンテーションもしくは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CM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放映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枚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協賛</a:t>
                      </a:r>
                      <a:r>
                        <a:rPr kumimoji="1" lang="en-US" altLang="ja-JP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A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10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12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公式サイト、告知配布、掲示物へのロゴ掲載（大）、プログラムに広告掲載（サイズ大）、受付にて来場者全員へ配布資料（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2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点）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枚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29841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協賛</a:t>
                      </a:r>
                      <a:r>
                        <a:rPr kumimoji="1" lang="en-US" altLang="ja-JP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B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5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6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公式サイト、告知配布、掲示物へのロゴ掲載（中）、プログラムにロゴ掲載（サイズ中）、受付にて来場者全員へ配布資料（</a:t>
                      </a: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点）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枚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  <a:tr h="298410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協賛</a:t>
                      </a:r>
                      <a:r>
                        <a:rPr kumimoji="1" lang="en-US" altLang="ja-JP" sz="900" b="0" dirty="0" smtClean="0">
                          <a:latin typeface="A-OTF Gothic BBB Pro Medium" charset="-128"/>
                          <a:ea typeface="A-OTF Gothic BBB Pro Medium" charset="-128"/>
                          <a:cs typeface="A-OTF Gothic BBB Pro Medium" charset="-128"/>
                        </a:rPr>
                        <a:t>C</a:t>
                      </a:r>
                      <a:endParaRPr kumimoji="1" lang="ja-JP" altLang="en-US" sz="900" b="0" dirty="0">
                        <a:latin typeface="A-OTF Gothic BBB Pro Medium" charset="-128"/>
                        <a:ea typeface="A-OTF Gothic BBB Pro Medium" charset="-128"/>
                        <a:cs typeface="A-OTF Gothic BBB Pro Medium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3.6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万円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公式サイト、告知配布、掲示物へのロゴ掲載（中）、プログラムにロゴ掲載（サイズ小）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1</a:t>
                      </a:r>
                      <a:r>
                        <a:rPr lang="ja-JP" altLang="en-US" sz="900" b="0" dirty="0" smtClean="0">
                          <a:latin typeface="A-OTF 中ゴシックBBB Pro Medium" panose="020B0400000000000000" pitchFamily="34" charset="-128"/>
                          <a:ea typeface="A-OTF 中ゴシックBBB Pro Medium" panose="020B0400000000000000" pitchFamily="34" charset="-128"/>
                          <a:cs typeface="A-OTF 中ゴシックBBB Pro Medium" panose="020B0400000000000000" pitchFamily="34" charset="-128"/>
                        </a:rPr>
                        <a:t>枚</a:t>
                      </a:r>
                      <a:endParaRPr lang="en-US" altLang="ja-JP" sz="900" b="0" dirty="0" smtClean="0">
                        <a:latin typeface="A-OTF 中ゴシックBBB Pro Medium" panose="020B0400000000000000" pitchFamily="34" charset="-128"/>
                        <a:ea typeface="A-OTF 中ゴシックBBB Pro Medium" panose="020B0400000000000000" pitchFamily="34" charset="-128"/>
                        <a:cs typeface="A-OTF 中ゴシックBBB Pro Medium" panose="020B04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サブタイトル 2"/>
          <p:cNvSpPr txBox="1">
            <a:spLocks/>
          </p:cNvSpPr>
          <p:nvPr/>
        </p:nvSpPr>
        <p:spPr>
          <a:xfrm>
            <a:off x="408555" y="892864"/>
            <a:ext cx="1755525" cy="347198"/>
          </a:xfrm>
          <a:prstGeom prst="rec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3600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10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イベント概要</a:t>
            </a:r>
            <a:r>
              <a:rPr lang="ja-JP" altLang="en-US" sz="1100" dirty="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（参考資料）</a:t>
            </a:r>
            <a:endParaRPr lang="en-US" altLang="ja-JP" sz="1100" dirty="0" smtClean="0">
              <a:solidFill>
                <a:schemeClr val="bg1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8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サブタイトル 2"/>
          <p:cNvSpPr txBox="1">
            <a:spLocks/>
          </p:cNvSpPr>
          <p:nvPr/>
        </p:nvSpPr>
        <p:spPr>
          <a:xfrm>
            <a:off x="408555" y="880294"/>
            <a:ext cx="1590241" cy="347198"/>
          </a:xfrm>
          <a:prstGeom prst="rec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3600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100" dirty="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会社概要（参考資料）</a:t>
            </a:r>
            <a:endParaRPr lang="en-US" altLang="ja-JP" sz="1100" dirty="0" smtClean="0">
              <a:solidFill>
                <a:schemeClr val="bg1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259657" y="10411406"/>
            <a:ext cx="6084414" cy="1275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519479" y="2549141"/>
            <a:ext cx="6586252" cy="2173513"/>
            <a:chOff x="478542" y="1531504"/>
            <a:chExt cx="6586252" cy="2173513"/>
          </a:xfrm>
        </p:grpSpPr>
        <p:sp>
          <p:nvSpPr>
            <p:cNvPr id="24" name="正方形/長方形 23"/>
            <p:cNvSpPr/>
            <p:nvPr/>
          </p:nvSpPr>
          <p:spPr>
            <a:xfrm>
              <a:off x="478542" y="1531504"/>
              <a:ext cx="6343650" cy="1863090"/>
            </a:xfrm>
            <a:prstGeom prst="rect">
              <a:avLst/>
            </a:prstGeom>
            <a:solidFill>
              <a:schemeClr val="tx1">
                <a:alpha val="1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サブタイトル 2"/>
            <p:cNvSpPr txBox="1">
              <a:spLocks/>
            </p:cNvSpPr>
            <p:nvPr/>
          </p:nvSpPr>
          <p:spPr>
            <a:xfrm>
              <a:off x="545897" y="2214879"/>
              <a:ext cx="6518897" cy="149013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77967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55934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33902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11869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9836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67803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45771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023738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会社名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：　株式会社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クラスコ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代表者：　代表取締役社長　小村 典弘　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資本金：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1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億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6,210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万円（グループ全体）</a:t>
              </a:r>
              <a:b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</a:b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所在地：　金沢本社〒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920-0024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石川県金沢市西念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4-24-21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TEL 076-222-1111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FAX 076-264-9156</a:t>
              </a:r>
              <a:b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</a:b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          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  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東京オフィス　〒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104-0031 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東京都中央区京橋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2-7-14 TEL 03-6833-5500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FAX 03-6675-9004</a:t>
              </a:r>
              <a:b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</a:b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事業内容：不動産の売買、賃貸借、管理、修理及び仲介、建売住宅の建築、販売及び宅地の造成販売など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U 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R L  :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  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  <a:hlinkClick r:id="rId3"/>
                </a:rPr>
                <a:t>http://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  <a:hlinkClick r:id="rId3"/>
                </a:rPr>
                <a:t>www.crasco.jp</a:t>
              </a:r>
              <a:endPara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045" y="1651129"/>
              <a:ext cx="1500059" cy="471447"/>
            </a:xfrm>
            <a:prstGeom prst="rect">
              <a:avLst/>
            </a:prstGeom>
          </p:spPr>
        </p:pic>
      </p:grpSp>
      <p:sp>
        <p:nvSpPr>
          <p:cNvPr id="10" name="サブタイトル 2"/>
          <p:cNvSpPr txBox="1">
            <a:spLocks/>
          </p:cNvSpPr>
          <p:nvPr/>
        </p:nvSpPr>
        <p:spPr>
          <a:xfrm>
            <a:off x="408555" y="9115496"/>
            <a:ext cx="1967322" cy="218843"/>
          </a:xfrm>
          <a:prstGeom prst="rect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3600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100" smtClean="0">
                <a:solidFill>
                  <a:schemeClr val="bg1"/>
                </a:solidFill>
                <a:latin typeface="A-OTF 見出ゴMB31 Pro MB31" panose="020B0600000000000000" pitchFamily="34" charset="-128"/>
                <a:ea typeface="A-OTF 見出ゴMB31 Pro MB31" panose="020B0600000000000000" pitchFamily="34" charset="-128"/>
                <a:cs typeface="A-OTF 見出ゴMB31 Pro MB31" panose="020B0600000000000000" pitchFamily="34" charset="-128"/>
              </a:rPr>
              <a:t>本件の報道関係お問い合わせ</a:t>
            </a:r>
            <a:endParaRPr lang="en-US" altLang="ja-JP" sz="1100" dirty="0" smtClean="0">
              <a:solidFill>
                <a:schemeClr val="bg1"/>
              </a:solidFill>
              <a:latin typeface="A-OTF 見出ゴMB31 Pro MB31" panose="020B0600000000000000" pitchFamily="34" charset="-128"/>
              <a:ea typeface="A-OTF 見出ゴMB31 Pro MB31" panose="020B0600000000000000" pitchFamily="34" charset="-128"/>
              <a:cs typeface="A-OTF 見出ゴMB31 Pro MB31" panose="020B0600000000000000" pitchFamily="34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08555" y="9091411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17925" y="6565563"/>
            <a:ext cx="6343650" cy="2450789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サブタイトル 2"/>
          <p:cNvSpPr>
            <a:spLocks noGrp="1"/>
          </p:cNvSpPr>
          <p:nvPr>
            <p:ph type="subTitle" idx="1"/>
          </p:nvPr>
        </p:nvSpPr>
        <p:spPr>
          <a:xfrm>
            <a:off x="4415114" y="593884"/>
            <a:ext cx="2761441" cy="884858"/>
          </a:xfrm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kumimoji="1" lang="en-US" altLang="ja-JP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2017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年</a:t>
            </a:r>
            <a:r>
              <a:rPr lang="en-US" altLang="ja-JP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5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月</a:t>
            </a:r>
            <a:r>
              <a:rPr lang="en-US" altLang="ja-JP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8</a:t>
            </a:r>
            <a:r>
              <a:rPr kumimoji="1"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日（月）</a:t>
            </a:r>
            <a:endParaRPr kumimoji="1"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</a:t>
            </a: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株式会社クラスコ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　　株式会社日本エイジェント</a:t>
            </a: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  <a:spcBef>
                <a:spcPts val="227"/>
              </a:spcBef>
            </a:pPr>
            <a:r>
              <a:rPr lang="ja-JP" altLang="en-US" sz="10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オーナーズエージェント株式会社</a:t>
            </a:r>
            <a:endParaRPr lang="en-US" altLang="ja-JP" sz="10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r">
              <a:lnSpc>
                <a:spcPts val="1100"/>
              </a:lnSpc>
            </a:pPr>
            <a:endParaRPr lang="en-US" altLang="ja-JP" sz="10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408555" y="375232"/>
            <a:ext cx="1532388" cy="36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プレスリリース　　</a:t>
            </a:r>
            <a:endParaRPr lang="en-US" altLang="ja-JP" sz="1200" b="1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70000"/>
              </a:lnSpc>
            </a:pP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報道</a:t>
            </a:r>
            <a:r>
              <a:rPr lang="ja-JP" altLang="en-US" sz="1200" b="1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関係者</a:t>
            </a:r>
            <a:r>
              <a:rPr lang="ja-JP" altLang="en-US" sz="1200" b="1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各位</a:t>
            </a:r>
            <a:endParaRPr lang="en-US" altLang="ja-JP" sz="1200" b="1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grpSp>
        <p:nvGrpSpPr>
          <p:cNvPr id="22" name="図形グループ 21"/>
          <p:cNvGrpSpPr/>
          <p:nvPr/>
        </p:nvGrpSpPr>
        <p:grpSpPr>
          <a:xfrm>
            <a:off x="517925" y="1414946"/>
            <a:ext cx="6381358" cy="992679"/>
            <a:chOff x="478542" y="1455909"/>
            <a:chExt cx="6381358" cy="1863090"/>
          </a:xfrm>
        </p:grpSpPr>
        <p:sp>
          <p:nvSpPr>
            <p:cNvPr id="25" name="正方形/長方形 24"/>
            <p:cNvSpPr/>
            <p:nvPr/>
          </p:nvSpPr>
          <p:spPr>
            <a:xfrm>
              <a:off x="478542" y="1455909"/>
              <a:ext cx="6343650" cy="1863090"/>
            </a:xfrm>
            <a:prstGeom prst="rect">
              <a:avLst/>
            </a:prstGeom>
            <a:solidFill>
              <a:schemeClr val="tx1">
                <a:alpha val="1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サブタイトル 2"/>
            <p:cNvSpPr txBox="1">
              <a:spLocks/>
            </p:cNvSpPr>
            <p:nvPr/>
          </p:nvSpPr>
          <p:spPr>
            <a:xfrm>
              <a:off x="538664" y="1660221"/>
              <a:ext cx="6321236" cy="149013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77967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55934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33902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11869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9836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67803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45771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023738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200" b="1" u="sng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運営・開催</a:t>
              </a:r>
              <a:r>
                <a:rPr lang="en-US" altLang="ja-JP" sz="1200" b="1" u="sng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3</a:t>
              </a:r>
              <a:r>
                <a:rPr lang="ja-JP" altLang="en-US" sz="1200" b="1" u="sng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社の紹介</a:t>
              </a:r>
              <a:endParaRPr lang="en-US" altLang="ja-JP" sz="1000" dirty="0">
                <a:solidFill>
                  <a:srgbClr val="FFC000"/>
                </a:solidFill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不動産</a:t>
              </a:r>
              <a:r>
                <a:rPr lang="ja-JP" altLang="en-US" sz="1000" dirty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賃貸業界の成長と活性を目的</a:t>
              </a: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に、</a:t>
              </a:r>
              <a:r>
                <a:rPr lang="en-US" altLang="ja-JP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3</a:t>
              </a: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社共同でイベントを運営しております。</a:t>
              </a:r>
              <a:endParaRPr lang="en-US" altLang="ja-JP" sz="1000" dirty="0" smtClean="0">
                <a:solidFill>
                  <a:srgbClr val="FFC000"/>
                </a:solidFill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本コンテストの他、不動産業界の情報交換・交流をするフェス式</a:t>
              </a:r>
              <a:r>
                <a:rPr lang="ja-JP" altLang="en-US" sz="1000" dirty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定例イベント「賃貸</a:t>
              </a: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フェス」を</a:t>
              </a:r>
              <a:r>
                <a:rPr lang="en-US" altLang="ja-JP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2014</a:t>
              </a: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年より</a:t>
              </a:r>
              <a:endParaRPr lang="en-US" altLang="ja-JP" sz="1000" dirty="0" smtClean="0">
                <a:solidFill>
                  <a:srgbClr val="FFC000"/>
                </a:solidFill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solidFill>
                    <a:srgbClr val="FFC000"/>
                  </a:solidFill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毎年開催しております。</a:t>
              </a:r>
              <a:endParaRPr lang="en-US" altLang="ja-JP" sz="1000" dirty="0" smtClean="0">
                <a:solidFill>
                  <a:srgbClr val="FFC000"/>
                </a:solidFill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</p:txBody>
        </p:sp>
      </p:grpSp>
      <p:sp>
        <p:nvSpPr>
          <p:cNvPr id="28" name="サブタイトル 2"/>
          <p:cNvSpPr txBox="1">
            <a:spLocks/>
          </p:cNvSpPr>
          <p:nvPr/>
        </p:nvSpPr>
        <p:spPr>
          <a:xfrm>
            <a:off x="418715" y="9431375"/>
            <a:ext cx="6084413" cy="1265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■株式会社クラスコ　東京オフィス　広報担当：嶋田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TEL: 03-6833-5500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FAX: 03-6675-9004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MOBILE: 090-6814-3101</a:t>
            </a:r>
            <a:r>
              <a:rPr lang="ja-JP" altLang="en-US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E-mail: </a:t>
            </a:r>
            <a:r>
              <a:rPr lang="en-US" altLang="ja-JP" sz="9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  <a:hlinkClick r:id="rId5"/>
              </a:rPr>
              <a:t>shimada@crasco.jp</a:t>
            </a:r>
            <a:endParaRPr lang="en-US" altLang="ja-JP" sz="9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08555" y="1302550"/>
            <a:ext cx="6768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図形グループ 4"/>
          <p:cNvGrpSpPr/>
          <p:nvPr/>
        </p:nvGrpSpPr>
        <p:grpSpPr>
          <a:xfrm>
            <a:off x="517925" y="4560957"/>
            <a:ext cx="6343650" cy="1863090"/>
            <a:chOff x="517925" y="4753997"/>
            <a:chExt cx="6343650" cy="1863090"/>
          </a:xfrm>
        </p:grpSpPr>
        <p:sp>
          <p:nvSpPr>
            <p:cNvPr id="13" name="正方形/長方形 12"/>
            <p:cNvSpPr/>
            <p:nvPr/>
          </p:nvSpPr>
          <p:spPr>
            <a:xfrm>
              <a:off x="517925" y="4753997"/>
              <a:ext cx="6343650" cy="1863090"/>
            </a:xfrm>
            <a:prstGeom prst="rect">
              <a:avLst/>
            </a:prstGeom>
            <a:solidFill>
              <a:schemeClr val="tx1">
                <a:alpha val="1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サブタイトル 2"/>
            <p:cNvSpPr txBox="1">
              <a:spLocks/>
            </p:cNvSpPr>
            <p:nvPr/>
          </p:nvSpPr>
          <p:spPr>
            <a:xfrm>
              <a:off x="566514" y="5400663"/>
              <a:ext cx="6274741" cy="117385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755934" rtl="0" eaLnBrk="1" latinLnBrk="0" hangingPunct="1">
                <a:lnSpc>
                  <a:spcPct val="90000"/>
                </a:lnSpc>
                <a:spcBef>
                  <a:spcPts val="827"/>
                </a:spcBef>
                <a:buFont typeface="Arial" panose="020B0604020202020204" pitchFamily="34" charset="0"/>
                <a:buNone/>
                <a:defRPr kumimoji="1"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77967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65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55934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48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33902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11869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9836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67803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45771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023738" indent="0" algn="ctr" defTabSz="755934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None/>
                <a:defRPr kumimoji="1" sz="132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会社名：　株式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会社日本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エイジェント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代表者：　代表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取締役社長　乃万恭一　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資本金：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1,000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万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円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所在地：　本社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〒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790-0012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愛媛県松山市湊町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1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丁目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1-16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TEL 089-921-1567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FAX 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089-921-1512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事業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内容：賃貸不動産の総合管理業、不動産に関する資産運用コンサルタント業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、不動産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の賃貸・売買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及び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　　　　その</a:t>
              </a:r>
              <a:r>
                <a:rPr lang="ja-JP" altLang="en-US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仲介業、リフォーム事業、損害保険代理業、システム開発・販売事業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など</a:t>
              </a:r>
              <a:endPara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U 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R L</a:t>
              </a:r>
              <a:r>
                <a:rPr lang="ja-JP" altLang="en-US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：　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 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  <a:hlinkClick r:id="rId6"/>
                </a:rPr>
                <a:t>http</a:t>
              </a:r>
              <a:r>
                <a:rPr lang="en-US" altLang="ja-JP" sz="1000" dirty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  <a:hlinkClick r:id="rId6"/>
                </a:rPr>
                <a:t>://www.nihon-agent.co.jp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  <a:hlinkClick r:id="rId6"/>
                </a:rPr>
                <a:t>/</a:t>
              </a:r>
              <a:r>
                <a:rPr lang="en-US" altLang="ja-JP" sz="1000" dirty="0" smtClean="0">
                  <a:latin typeface="A-OTF 中ゴシックBBB Pro Medium" panose="020B0400000000000000" pitchFamily="34" charset="-128"/>
                  <a:ea typeface="A-OTF 中ゴシックBBB Pro Medium" panose="020B0400000000000000" pitchFamily="34" charset="-128"/>
                  <a:cs typeface="A-OTF 中ゴシックBBB Pro Medium" panose="020B0400000000000000" pitchFamily="34" charset="-128"/>
                </a:rPr>
                <a:t> </a:t>
              </a:r>
              <a:endPara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247" y="4762223"/>
              <a:ext cx="2387600" cy="537210"/>
            </a:xfrm>
            <a:prstGeom prst="rect">
              <a:avLst/>
            </a:prstGeom>
          </p:spPr>
        </p:pic>
      </p:grpSp>
      <p:sp>
        <p:nvSpPr>
          <p:cNvPr id="27" name="サブタイトル 2"/>
          <p:cNvSpPr txBox="1">
            <a:spLocks/>
          </p:cNvSpPr>
          <p:nvPr/>
        </p:nvSpPr>
        <p:spPr>
          <a:xfrm>
            <a:off x="578047" y="7292477"/>
            <a:ext cx="6343650" cy="1490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会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社名：　オーナーズエージェント株式会社　</a:t>
            </a:r>
            <a:endParaRPr lang="en-US" altLang="ja-JP" sz="10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代表者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：　代表取締役　藤澤　</a:t>
            </a: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雅義</a:t>
            </a:r>
            <a:endParaRPr lang="en-US" altLang="ja-JP" sz="10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資本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金：　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100,000,000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円（資本準備金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25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百万円含む）</a:t>
            </a:r>
            <a:b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</a:b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所在地：　〒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163-0818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東京都新宿区西新宿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2-4-1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新宿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NS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ビル</a:t>
            </a:r>
            <a:r>
              <a: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18F</a:t>
            </a: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endParaRPr lang="en-US" altLang="ja-JP" sz="10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　　　</a:t>
            </a:r>
            <a:r>
              <a: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TEL 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03-5339-0717FAX </a:t>
            </a:r>
            <a:r>
              <a: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03-5339-071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/>
            </a:r>
            <a:b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</a:b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事業内容：■プロパティマネジメント（賃貸経営管理）の構築■経営コンサルティング（不動産管理事業の立ち上げ業務改善など）■不動産コンサルティング（不動産活用・投資・ファイナンスなど）■建築コンサルティング（建築企画・事業収支作成など）■建築／リフォーム企画のノウハウ／情報の提供■賃貸管理（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PM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）業務のノウハウ／情報の提供■各種業務帳票の提供■入居者用コールセンター■空室保証■市場調査／提案書作成ソフトの販売■各種セミナーの開催■各種研修の</a:t>
            </a: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実施</a:t>
            </a:r>
            <a:endParaRPr lang="en-US" altLang="ja-JP" sz="1000" dirty="0" smtClean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U 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R L :</a:t>
            </a:r>
            <a:r>
              <a:rPr lang="ja-JP" altLang="en-US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r>
              <a:rPr lang="en-US" altLang="ja-JP" sz="1000" dirty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  <a:hlinkClick r:id="rId8"/>
              </a:rPr>
              <a:t>https://</a:t>
            </a:r>
            <a:r>
              <a:rPr lang="en-US" altLang="ja-JP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  <a:hlinkClick r:id="rId8"/>
              </a:rPr>
              <a:t>owners-age.com/company/profile</a:t>
            </a:r>
            <a:r>
              <a:rPr lang="ja-JP" altLang="en-US" sz="1000" dirty="0" smtClean="0">
                <a:latin typeface="A-OTF 中ゴシックBBB Pro Medium" panose="020B0400000000000000" pitchFamily="34" charset="-128"/>
                <a:ea typeface="A-OTF 中ゴシックBBB Pro Medium" panose="020B0400000000000000" pitchFamily="34" charset="-128"/>
                <a:cs typeface="A-OTF 中ゴシックBBB Pro Medium" panose="020B0400000000000000" pitchFamily="34" charset="-128"/>
              </a:rPr>
              <a:t>　</a:t>
            </a:r>
            <a:endParaRPr lang="en-US" altLang="ja-JP" sz="1000" dirty="0">
              <a:latin typeface="A-OTF 中ゴシックBBB Pro Medium" panose="020B0400000000000000" pitchFamily="34" charset="-128"/>
              <a:ea typeface="A-OTF 中ゴシックBBB Pro Medium" panose="020B0400000000000000" pitchFamily="34" charset="-128"/>
              <a:cs typeface="A-OTF 中ゴシックBBB Pro Medium" panose="020B04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47" y="6642183"/>
            <a:ext cx="1718113" cy="60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14567</TotalTime>
  <Words>747</Words>
  <Application>Microsoft Office PowerPoint</Application>
  <PresentationFormat>ユーザー設定</PresentationFormat>
  <Paragraphs>152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A-OTF Gothic BBB Pro Medium</vt:lpstr>
      <vt:lpstr>A-OTF 見出ゴMB31 Pro MB31</vt:lpstr>
      <vt:lpstr>A-OTF 中ゴシックBBB Pro Medium</vt:lpstr>
      <vt:lpstr>游ゴシック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あご</dc:creator>
  <cp:lastModifiedBy>長瀬透</cp:lastModifiedBy>
  <cp:revision>268</cp:revision>
  <cp:lastPrinted>2017-04-24T00:04:47Z</cp:lastPrinted>
  <dcterms:created xsi:type="dcterms:W3CDTF">2017-01-20T05:31:37Z</dcterms:created>
  <dcterms:modified xsi:type="dcterms:W3CDTF">2017-05-08T02:59:31Z</dcterms:modified>
</cp:coreProperties>
</file>